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74"/>
  </p:notesMasterIdLst>
  <p:handoutMasterIdLst>
    <p:handoutMasterId r:id="rId75"/>
  </p:handoutMasterIdLst>
  <p:sldIdLst>
    <p:sldId id="877" r:id="rId2"/>
    <p:sldId id="880" r:id="rId3"/>
    <p:sldId id="308" r:id="rId4"/>
    <p:sldId id="270" r:id="rId5"/>
    <p:sldId id="322" r:id="rId6"/>
    <p:sldId id="838" r:id="rId7"/>
    <p:sldId id="277" r:id="rId8"/>
    <p:sldId id="260" r:id="rId9"/>
    <p:sldId id="840" r:id="rId10"/>
    <p:sldId id="271" r:id="rId11"/>
    <p:sldId id="319" r:id="rId12"/>
    <p:sldId id="331" r:id="rId13"/>
    <p:sldId id="268" r:id="rId14"/>
    <p:sldId id="844" r:id="rId15"/>
    <p:sldId id="264" r:id="rId16"/>
    <p:sldId id="871" r:id="rId17"/>
    <p:sldId id="872" r:id="rId18"/>
    <p:sldId id="878" r:id="rId19"/>
    <p:sldId id="326" r:id="rId20"/>
    <p:sldId id="876" r:id="rId21"/>
    <p:sldId id="280" r:id="rId22"/>
    <p:sldId id="862" r:id="rId23"/>
    <p:sldId id="834" r:id="rId24"/>
    <p:sldId id="835" r:id="rId25"/>
    <p:sldId id="836" r:id="rId26"/>
    <p:sldId id="837" r:id="rId27"/>
    <p:sldId id="847" r:id="rId28"/>
    <p:sldId id="261" r:id="rId29"/>
    <p:sldId id="848" r:id="rId30"/>
    <p:sldId id="881" r:id="rId31"/>
    <p:sldId id="879" r:id="rId32"/>
    <p:sldId id="791" r:id="rId33"/>
    <p:sldId id="792" r:id="rId34"/>
    <p:sldId id="793" r:id="rId35"/>
    <p:sldId id="794" r:id="rId36"/>
    <p:sldId id="795" r:id="rId37"/>
    <p:sldId id="796" r:id="rId38"/>
    <p:sldId id="797" r:id="rId39"/>
    <p:sldId id="798" r:id="rId40"/>
    <p:sldId id="806" r:id="rId41"/>
    <p:sldId id="799" r:id="rId42"/>
    <p:sldId id="800" r:id="rId43"/>
    <p:sldId id="801" r:id="rId44"/>
    <p:sldId id="802" r:id="rId45"/>
    <p:sldId id="803" r:id="rId46"/>
    <p:sldId id="870" r:id="rId47"/>
    <p:sldId id="850" r:id="rId48"/>
    <p:sldId id="867" r:id="rId49"/>
    <p:sldId id="820" r:id="rId50"/>
    <p:sldId id="821" r:id="rId51"/>
    <p:sldId id="822" r:id="rId52"/>
    <p:sldId id="823" r:id="rId53"/>
    <p:sldId id="824" r:id="rId54"/>
    <p:sldId id="825" r:id="rId55"/>
    <p:sldId id="826" r:id="rId56"/>
    <p:sldId id="286" r:id="rId57"/>
    <p:sldId id="827" r:id="rId58"/>
    <p:sldId id="288" r:id="rId59"/>
    <p:sldId id="289" r:id="rId60"/>
    <p:sldId id="290" r:id="rId61"/>
    <p:sldId id="291" r:id="rId62"/>
    <p:sldId id="882" r:id="rId63"/>
    <p:sldId id="321" r:id="rId64"/>
    <p:sldId id="883" r:id="rId65"/>
    <p:sldId id="811" r:id="rId66"/>
    <p:sldId id="884" r:id="rId67"/>
    <p:sldId id="812" r:id="rId68"/>
    <p:sldId id="828" r:id="rId69"/>
    <p:sldId id="885" r:id="rId70"/>
    <p:sldId id="873" r:id="rId71"/>
    <p:sldId id="875" r:id="rId72"/>
    <p:sldId id="860" r:id="rId7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IrSU01sD19sgmiBCnrdAOw==" hashData="SOaTez5SeoMar9EfmeW1y00WO4nxtHmHTtf0Lhs91jb7FbnKyrimhgpTE36wim7rj+pktiRQQfNUcviLeGqz2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6" autoAdjust="0"/>
    <p:restoredTop sz="75673" autoAdjust="0"/>
  </p:normalViewPr>
  <p:slideViewPr>
    <p:cSldViewPr snapToGrid="0">
      <p:cViewPr varScale="1">
        <p:scale>
          <a:sx n="83" d="100"/>
          <a:sy n="83" d="100"/>
        </p:scale>
        <p:origin x="888" y="84"/>
      </p:cViewPr>
      <p:guideLst/>
    </p:cSldViewPr>
  </p:slideViewPr>
  <p:notesTextViewPr>
    <p:cViewPr>
      <p:scale>
        <a:sx n="125" d="100"/>
        <a:sy n="125" d="100"/>
      </p:scale>
      <p:origin x="0" y="0"/>
    </p:cViewPr>
  </p:notesTextViewPr>
  <p:sorterViewPr>
    <p:cViewPr varScale="1">
      <p:scale>
        <a:sx n="1" d="1"/>
        <a:sy n="1" d="1"/>
      </p:scale>
      <p:origin x="0" y="-139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43D24188-7C9C-4861-B5D8-8DC37BB5172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EF7A06C9-F4CB-439E-A3D6-C27230D0993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7CCA6A9-FE30-4640-8C46-113C4F247FAD}" type="datetimeFigureOut">
              <a:rPr lang="nl-NL" smtClean="0"/>
              <a:t>15-11-2020</a:t>
            </a:fld>
            <a:endParaRPr lang="nl-NL"/>
          </a:p>
        </p:txBody>
      </p:sp>
      <p:sp>
        <p:nvSpPr>
          <p:cNvPr id="4" name="Tijdelijke aanduiding voor voettekst 3">
            <a:extLst>
              <a:ext uri="{FF2B5EF4-FFF2-40B4-BE49-F238E27FC236}">
                <a16:creationId xmlns:a16="http://schemas.microsoft.com/office/drawing/2014/main" id="{7217C5C7-6303-42F1-8351-309C3DBF436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5C833704-73D2-42AF-82C4-9782E0D7E35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DCBE7AB-A7F1-4FDA-B1E8-81BF766D1ADD}" type="slidenum">
              <a:rPr lang="nl-NL" smtClean="0"/>
              <a:t>‹nr.›</a:t>
            </a:fld>
            <a:endParaRPr lang="nl-NL"/>
          </a:p>
        </p:txBody>
      </p:sp>
    </p:spTree>
    <p:extLst>
      <p:ext uri="{BB962C8B-B14F-4D97-AF65-F5344CB8AC3E}">
        <p14:creationId xmlns:p14="http://schemas.microsoft.com/office/powerpoint/2010/main" val="215350507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85103A-268A-49EB-9B2D-07B4C6F51E1B}" type="datetimeFigureOut">
              <a:rPr lang="nl-NL" smtClean="0"/>
              <a:t>15-11-2020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8E1AF5-BDA4-4538-B60C-11A3E9C53D6D}" type="slidenum">
              <a:rPr lang="nl-NL" smtClean="0"/>
              <a:t>‹nr.›</a:t>
            </a:fld>
            <a:endParaRPr lang="nl-NL"/>
          </a:p>
        </p:txBody>
      </p:sp>
    </p:spTree>
    <p:extLst>
      <p:ext uri="{BB962C8B-B14F-4D97-AF65-F5344CB8AC3E}">
        <p14:creationId xmlns:p14="http://schemas.microsoft.com/office/powerpoint/2010/main" val="3155468314"/>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telegraph.co.uk/education/educationnews/11630639/Ban-erasers-from-the-classroom-says-academic.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Met</a:t>
            </a:r>
          </a:p>
        </p:txBody>
      </p:sp>
    </p:spTree>
    <p:extLst>
      <p:ext uri="{BB962C8B-B14F-4D97-AF65-F5344CB8AC3E}">
        <p14:creationId xmlns:p14="http://schemas.microsoft.com/office/powerpoint/2010/main" val="3903737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Hoe zie je dat dit met potlood geschreven is? Vlekkerig, dikke en dunne lijnen.</a:t>
            </a:r>
          </a:p>
          <a:p>
            <a:r>
              <a:rPr lang="nl-NL" dirty="0"/>
              <a:t>Een kind gaat van grof materiaal altijd groter schrijven, waardoor de regelafstand relatief kleiner wordt en de tekst letterlijk dichter op elkaar komt te staan. Potloodgebruik wordt verdedigd door de mogelijkheid te gummen. Maar… gummen, dan willen we helemaal niet. Dan kan de leerkracht niet meer zien wat de fout was…! Zo kan er ook geen goede, inhoudelijke feedback gegeven worden op gemaakte fouten. </a:t>
            </a:r>
          </a:p>
          <a:p>
            <a:r>
              <a:rPr lang="nl-NL" dirty="0"/>
              <a:t>Prof. Guy </a:t>
            </a:r>
            <a:r>
              <a:rPr lang="nl-NL" dirty="0" err="1"/>
              <a:t>Claxton</a:t>
            </a:r>
            <a:r>
              <a:rPr lang="nl-NL" dirty="0"/>
              <a:t> is ook tegen gummen. Hij vind dat je van je fouten leert en dat ze gezien mogen worden!</a:t>
            </a:r>
          </a:p>
          <a:p>
            <a:r>
              <a:rPr lang="nl-NL" dirty="0"/>
              <a:t>We schreven hem aan: “Als u het uitgummen wilt uitbannen, dan kunt u het beste het schrijven met potlood afraden. Dan valt er meteen niets meer te gummen.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hlinkClick r:id="rId3"/>
              </a:rPr>
              <a:t>https://www.telegraph.co.uk/education/educationnews/11630639/Ban-erasers-from-the-classroom-says-academic.html</a:t>
            </a:r>
            <a:r>
              <a:rPr lang="nl-NL" dirty="0"/>
              <a:t> </a:t>
            </a:r>
          </a:p>
          <a:p>
            <a:endParaRPr lang="nl-NL" dirty="0"/>
          </a:p>
        </p:txBody>
      </p:sp>
    </p:spTree>
    <p:extLst>
      <p:ext uri="{BB962C8B-B14F-4D97-AF65-F5344CB8AC3E}">
        <p14:creationId xmlns:p14="http://schemas.microsoft.com/office/powerpoint/2010/main" val="448451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westerse schrift is ontwikkeld vanuit de driepuntsgreep die op talloze schilderijen uit het verleden is te zien: de pen ligt op de gekromde middelvinger en wijsvinger en duim sluiten vervolgens de greep zonder spanning. Vanzelf is dat de enige goede greep. </a:t>
            </a:r>
          </a:p>
          <a:p>
            <a:r>
              <a:rPr lang="nl-NL" dirty="0"/>
              <a:t>Die greep kan ieder kind aan geleerd worden. Geeft een andere greep problemen? Dan niet ineens eisen, maar per les één kort stukje in de goede greep uitvoeren. Zo went een kind geleidelijk aan die makkelijker greep. </a:t>
            </a:r>
          </a:p>
        </p:txBody>
      </p:sp>
    </p:spTree>
    <p:extLst>
      <p:ext uri="{BB962C8B-B14F-4D97-AF65-F5344CB8AC3E}">
        <p14:creationId xmlns:p14="http://schemas.microsoft.com/office/powerpoint/2010/main" val="1153304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pengreep is, net als het handschrift, </a:t>
            </a:r>
            <a:r>
              <a:rPr lang="nl-NL" b="1" dirty="0" err="1"/>
              <a:t>cultuurlijk</a:t>
            </a:r>
            <a:r>
              <a:rPr lang="nl-NL" b="0" dirty="0"/>
              <a:t>. Met dit begrip bedoelen we dat het je geleerd / geïnstrueerd moet worden. Die greep ontwikkelt zich niet vanzelf.</a:t>
            </a:r>
          </a:p>
          <a:p>
            <a:r>
              <a:rPr lang="nl-NL" b="0" dirty="0"/>
              <a:t>Natuurlijk kan een kind ook door afkijken dit goed doen, maar dat komt maar weinig voor. Bovendien is de pengreep gerelateerd aan het </a:t>
            </a:r>
            <a:r>
              <a:rPr lang="nl-NL" b="1" dirty="0"/>
              <a:t>westerse schrift. </a:t>
            </a:r>
          </a:p>
          <a:p>
            <a:r>
              <a:rPr lang="nl-NL" b="0" dirty="0"/>
              <a:t>In China, waar een geheel ander schrift heerst, is de pengreep ook totaal anders. </a:t>
            </a:r>
          </a:p>
          <a:p>
            <a:endParaRPr lang="nl-NL" b="0" dirty="0"/>
          </a:p>
          <a:p>
            <a:r>
              <a:rPr lang="nl-NL" b="0" dirty="0"/>
              <a:t>Een viooldocent verwacht ook geen natuurlijke vioolstok-greep. Hij zal vanaf de eerste les aandacht besteden aan de juiste vioolstokgreep en alleen de voorgeschreven vioolstok-greep als goed beschouwen. </a:t>
            </a:r>
            <a:endParaRPr lang="nl-NL" dirty="0"/>
          </a:p>
        </p:txBody>
      </p:sp>
    </p:spTree>
    <p:extLst>
      <p:ext uri="{BB962C8B-B14F-4D97-AF65-F5344CB8AC3E}">
        <p14:creationId xmlns:p14="http://schemas.microsoft.com/office/powerpoint/2010/main" val="2732369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Kleinduimpjes…, dikke stiften. Het is vreemd dat men overal ter wereld het jonge kind grove materialen toebedeelt, die dus juist helemaal niet passen bij de kleine handjes en vingertjes. </a:t>
            </a:r>
          </a:p>
          <a:p>
            <a:r>
              <a:rPr lang="nl-NL" dirty="0"/>
              <a:t>Dun gereedschap geeft de vingers alle buig- en strekmogelijkheden, terwijl dik schrijfmateriaal de vingers doet strekken, zodat je voor alle bewegingen vanuit je schouders móet bewegen. Vervolgens stelt de leerkracht van de kleuter vast dat het toch inderdaad klopt wat iedereen zegt: kleine kinderen bewegen meer vanuit de schouder. </a:t>
            </a:r>
          </a:p>
          <a:p>
            <a:r>
              <a:rPr lang="nl-NL" dirty="0"/>
              <a:t>Een zichzelf bevestigende opvatting…</a:t>
            </a:r>
          </a:p>
        </p:txBody>
      </p:sp>
    </p:spTree>
    <p:extLst>
      <p:ext uri="{BB962C8B-B14F-4D97-AF65-F5344CB8AC3E}">
        <p14:creationId xmlns:p14="http://schemas.microsoft.com/office/powerpoint/2010/main" val="1271258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Kinderen oefenen het beste van groot naar klein, zo denkt men. Maar dat is eigenlijk tegennatuurlijk. Zelf ontwikkelen ze zich namelijk van klein naar groot. </a:t>
            </a:r>
          </a:p>
          <a:p>
            <a:endParaRPr lang="nl-NL" dirty="0"/>
          </a:p>
          <a:p>
            <a:r>
              <a:rPr lang="nl-NL" dirty="0"/>
              <a:t>Wij willen dat ze fijn en aan hun eigen formaten aangepast schrijf- en oefenmateriaal aangereikt krijgen. </a:t>
            </a:r>
          </a:p>
          <a:p>
            <a:r>
              <a:rPr lang="nl-NL" dirty="0"/>
              <a:t>We laten jonge kinderen ook arceren om ze fijne lijnen op regelmatige afstand van elkaar te leren maken. Dat doen we bijvoorbeeld met de ‘</a:t>
            </a:r>
            <a:r>
              <a:rPr lang="nl-NL" dirty="0" err="1"/>
              <a:t>Slicci</a:t>
            </a:r>
            <a:r>
              <a:rPr lang="nl-NL" dirty="0"/>
              <a:t>’ 0,3 van </a:t>
            </a:r>
            <a:r>
              <a:rPr lang="nl-NL" dirty="0" err="1"/>
              <a:t>Pentel</a:t>
            </a:r>
            <a:r>
              <a:rPr lang="nl-NL" dirty="0"/>
              <a:t>. Een kleine pen, die goed past bij de kleine kinderhand. </a:t>
            </a:r>
          </a:p>
        </p:txBody>
      </p:sp>
    </p:spTree>
    <p:extLst>
      <p:ext uri="{BB962C8B-B14F-4D97-AF65-F5344CB8AC3E}">
        <p14:creationId xmlns:p14="http://schemas.microsoft.com/office/powerpoint/2010/main" val="3951739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Schrijfpatronen</a:t>
            </a:r>
          </a:p>
          <a:p>
            <a:r>
              <a:rPr lang="nl-NL" dirty="0"/>
              <a:t>Kun je lezen wat hier staat? Wij leren de kinderen te letten op de rechte en gebogen lijndelen. De rechte zijn hier blauw, de gebogen lijndelen geel. Je kunt ze ook wit laten, maar in het begin laten we de kinderen daadwerkelijk met de kleur geel de gebogen lijndelen inkleuren. Dan wordt het nog nadrukkelijker doorleefd. </a:t>
            </a:r>
          </a:p>
          <a:p>
            <a:r>
              <a:rPr lang="nl-NL" dirty="0"/>
              <a:t>Schrijfpatronen bederven bij voorbaat al de lettervormen waar ze enigszins op lijken. Als een kind nog niet toe is aan trajecten of routes, bereid je het niet voor op het leren schrijven met routes door alvast routes te oefenen. Letters gaan dan lijken op de schrijfpatronen. </a:t>
            </a:r>
          </a:p>
        </p:txBody>
      </p:sp>
    </p:spTree>
    <p:extLst>
      <p:ext uri="{BB962C8B-B14F-4D97-AF65-F5344CB8AC3E}">
        <p14:creationId xmlns:p14="http://schemas.microsoft.com/office/powerpoint/2010/main" val="2942545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solidFill>
                  <a:srgbClr val="FF0000"/>
                </a:solidFill>
              </a:rPr>
              <a:t>Kleuren</a:t>
            </a:r>
            <a:r>
              <a:rPr lang="nl-NL" b="1" dirty="0"/>
              <a:t> en arceren</a:t>
            </a:r>
          </a:p>
          <a:p>
            <a:r>
              <a:rPr lang="nl-NL" dirty="0"/>
              <a:t>Het zeer jonge kind kun je leren kleuren (kleine rondjes) en arceren (met evenwijdige lijnen). Zo oefenen ze op het juiste formaat en worden steeds nauwkeuriger. Zo ontwikkel je bij hen de executieve functies in ruime mate!</a:t>
            </a:r>
          </a:p>
          <a:p>
            <a:r>
              <a:rPr lang="nl-NL" dirty="0"/>
              <a:t>De </a:t>
            </a:r>
            <a:r>
              <a:rPr lang="nl-NL" b="1" dirty="0"/>
              <a:t>rondjes</a:t>
            </a:r>
            <a:r>
              <a:rPr lang="nl-NL" dirty="0"/>
              <a:t> staan voor de letterdelen die rond of gebogen zijn. De rechte, </a:t>
            </a:r>
            <a:r>
              <a:rPr lang="nl-NL" b="1" dirty="0"/>
              <a:t>evenwijdige arceerstreken </a:t>
            </a:r>
            <a:r>
              <a:rPr lang="nl-NL" dirty="0"/>
              <a:t>staan voor de rechte, evenwijdige neerhalen in letters. </a:t>
            </a:r>
          </a:p>
          <a:p>
            <a:r>
              <a:rPr lang="nl-NL" dirty="0"/>
              <a:t>Zo oefenen kinderen de essentie op het juiste formaat, zonder dit gelijktijdig te moeten doen met lettervormen die ze nog niet doorzien. </a:t>
            </a:r>
          </a:p>
          <a:p>
            <a:r>
              <a:rPr lang="nl-NL" dirty="0"/>
              <a:t>Deze oefeningen, met de beschrijving van de techniek, zijn aan te vragen bij </a:t>
            </a:r>
            <a:r>
              <a:rPr lang="nl-NL" b="1" u="sng" dirty="0">
                <a:solidFill>
                  <a:srgbClr val="0070C0"/>
                </a:solidFill>
              </a:rPr>
              <a:t>www.schriftontwikkeling.nl</a:t>
            </a:r>
          </a:p>
        </p:txBody>
      </p:sp>
    </p:spTree>
    <p:extLst>
      <p:ext uri="{BB962C8B-B14F-4D97-AF65-F5344CB8AC3E}">
        <p14:creationId xmlns:p14="http://schemas.microsoft.com/office/powerpoint/2010/main" val="2478549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Luchtschrijven heeft geen enkele zin. Alle kinderen zwaaien maar wat. De leerkracht kan niet ingrijpen. Deze manier van oefenen maakt vooral duidelijk dat er bij het leren schrijven alleen maar aan de route of het traject van de letter wordt gedacht. Een letter is echter meer. Een letter is ook ‘vorm’. De twee eigenschappen van de lijn (recht en gebogen) komen het eerst in aanmerking om aan de kinderen geleerd te worden. Als je de eigenschappen van de lijn per lijndeel in de juiste volgorde van ontstaan met de kinderen bespreekt en analyseert wordt vanzelf de goede route uitgevoerd. </a:t>
            </a:r>
          </a:p>
          <a:p>
            <a:r>
              <a:rPr lang="nl-NL" dirty="0"/>
              <a:t>Een alternatief voor luchtschrijven wordt wat verderop in deze serie </a:t>
            </a:r>
            <a:r>
              <a:rPr lang="nl-NL"/>
              <a:t>slides getoond </a:t>
            </a:r>
            <a:endParaRPr lang="nl-NL" dirty="0"/>
          </a:p>
        </p:txBody>
      </p:sp>
    </p:spTree>
    <p:extLst>
      <p:ext uri="{BB962C8B-B14F-4D97-AF65-F5344CB8AC3E}">
        <p14:creationId xmlns:p14="http://schemas.microsoft.com/office/powerpoint/2010/main" val="1255204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Maar … goede lettervormen hebben ook rechte lijndelen en die zijn er dan meestal niet. Kennis van de lettervorm geeft veel betere resultaten. Je leert het kind dan bijvoorbeeld ook de plek waar de rechte lijndelen elkaar kruisen.  </a:t>
            </a:r>
          </a:p>
        </p:txBody>
      </p:sp>
    </p:spTree>
    <p:extLst>
      <p:ext uri="{BB962C8B-B14F-4D97-AF65-F5344CB8AC3E}">
        <p14:creationId xmlns:p14="http://schemas.microsoft.com/office/powerpoint/2010/main" val="21817422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van de grootste misverstanden is de opvatting dat de kinderen vanaf groep 3 alleen nog maar blokletters moeten schrijven. Dat zo het allemaal veel makkelijker voor ze maken. Maar eigenlijk wordt het dan veel moeilijker. </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Deze voorbeelden zijn </a:t>
            </a:r>
            <a:r>
              <a:rPr lang="nl-NL" b="1" dirty="0"/>
              <a:t>dramatisch</a:t>
            </a:r>
            <a:r>
              <a:rPr lang="nl-NL" dirty="0"/>
              <a:t> en het hoort onmogelijk te zijn dat dit soort resultaten voorkomen en goed gevonden worden. Het juiste beeld van de mogelijkheden is verdwenen. Spellen, stellen en schriftelijk  communiceren worden zo onmogelijk. Kinderen die zo schrijven staan zwaar op achterstand. Ze leren niet meer schrijven, bijgevolg gaat het spellen niet goed omdat ze worstelen met de vormgeving en vervolgens lukt het lezen ook niet.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Dan volgen weer veel tips voor ‘leesmotivatie’, maar wat je niet kunt, kan vanzelf geen plezier opleveren. </a:t>
            </a:r>
          </a:p>
          <a:p>
            <a:endParaRPr lang="nl-NL" dirty="0"/>
          </a:p>
        </p:txBody>
      </p:sp>
    </p:spTree>
    <p:extLst>
      <p:ext uri="{BB962C8B-B14F-4D97-AF65-F5344CB8AC3E}">
        <p14:creationId xmlns:p14="http://schemas.microsoft.com/office/powerpoint/2010/main" val="2710237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 </a:t>
            </a:r>
          </a:p>
        </p:txBody>
      </p:sp>
    </p:spTree>
    <p:extLst>
      <p:ext uri="{BB962C8B-B14F-4D97-AF65-F5344CB8AC3E}">
        <p14:creationId xmlns:p14="http://schemas.microsoft.com/office/powerpoint/2010/main" val="33657662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 is de reden waarom je beter het jonge kind aan elkaar zou leren schrijven? </a:t>
            </a:r>
          </a:p>
        </p:txBody>
      </p:sp>
    </p:spTree>
    <p:extLst>
      <p:ext uri="{BB962C8B-B14F-4D97-AF65-F5344CB8AC3E}">
        <p14:creationId xmlns:p14="http://schemas.microsoft.com/office/powerpoint/2010/main" val="5225420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kinderen moeten in het begin d.m.v. schrijfpatronen schrijfbewegingen oefenen. Nooit wordt het resultaat beoordeeld. Als de vormen die ontstaan steeds slechter worden is niemand ongerust. </a:t>
            </a:r>
          </a:p>
          <a:p>
            <a:r>
              <a:rPr lang="nl-NL" dirty="0"/>
              <a:t>Als je niet weet waar je vormgevend op letten moet, zal bij elke nieuwe letter de herhaling slechter uitpakken. Niet oefening baart kunst, maar ‘begrepen oefening baart kunst’. </a:t>
            </a:r>
          </a:p>
          <a:p>
            <a:r>
              <a:rPr lang="nl-NL" dirty="0"/>
              <a:t>Als je niet hebt geleerd hoe groot de vorm van de golf is in het geheel, dan zal de golf steeds vreemdere vormen aannemen. </a:t>
            </a:r>
          </a:p>
        </p:txBody>
      </p:sp>
    </p:spTree>
    <p:extLst>
      <p:ext uri="{BB962C8B-B14F-4D97-AF65-F5344CB8AC3E}">
        <p14:creationId xmlns:p14="http://schemas.microsoft.com/office/powerpoint/2010/main" val="28130541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467839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5" name="Rectangle 2"/>
          <p:cNvSpPr>
            <a:spLocks noGrp="1" noRot="1" noChangeAspect="1" noChangeArrowheads="1" noTextEdit="1"/>
          </p:cNvSpPr>
          <p:nvPr>
            <p:ph type="sldImg"/>
          </p:nvPr>
        </p:nvSpPr>
        <p:spPr>
          <a:ln/>
        </p:spPr>
      </p:sp>
      <p:sp>
        <p:nvSpPr>
          <p:cNvPr id="433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NL" altLang="nl-NL" dirty="0">
                <a:latin typeface="Arial" panose="020B0604020202020204" pitchFamily="34" charset="0"/>
                <a:cs typeface="Arial" panose="020B0604020202020204" pitchFamily="34" charset="0"/>
              </a:rPr>
              <a:t>Een casus</a:t>
            </a:r>
          </a:p>
          <a:p>
            <a:r>
              <a:rPr lang="nl-NL" sz="1800" dirty="0">
                <a:effectLst/>
                <a:latin typeface="Calibri" panose="020F0502020204030204" pitchFamily="34" charset="0"/>
                <a:ea typeface="Calibri" panose="020F0502020204030204" pitchFamily="34" charset="0"/>
              </a:rPr>
              <a:t>Voorafgaande aan deze les schoot de juffrouw van deze groep 5 ons nog even aan. Ze liet het handschrift van één van de jongens zien en vroeg ons of er nog wat aan te doen was. </a:t>
            </a:r>
          </a:p>
          <a:p>
            <a:r>
              <a:rPr lang="nl-NL" sz="1800" dirty="0">
                <a:effectLst/>
                <a:latin typeface="Calibri" panose="020F0502020204030204" pitchFamily="34" charset="0"/>
                <a:ea typeface="Calibri" panose="020F0502020204030204" pitchFamily="34" charset="0"/>
              </a:rPr>
              <a:t>Ze kon doorgaans niet lezen wat er staat en zelfs zijn eigen naam was vaak niet te lezen. Taalschrift of Schrijfschrift maakte niet uit.</a:t>
            </a:r>
          </a:p>
          <a:p>
            <a:r>
              <a:rPr lang="nl-NL" sz="1800" dirty="0">
                <a:effectLst/>
                <a:latin typeface="Calibri" panose="020F0502020204030204" pitchFamily="34" charset="0"/>
                <a:ea typeface="Calibri" panose="020F0502020204030204" pitchFamily="34" charset="0"/>
              </a:rPr>
              <a:t>Hij was al via de intern begeleider naar de </a:t>
            </a:r>
            <a:r>
              <a:rPr lang="nl-NL" sz="1800" b="1" dirty="0">
                <a:effectLst/>
                <a:latin typeface="Calibri" panose="020F0502020204030204" pitchFamily="34" charset="0"/>
                <a:ea typeface="Calibri" panose="020F0502020204030204" pitchFamily="34" charset="0"/>
              </a:rPr>
              <a:t>fysiotherapeut</a:t>
            </a:r>
            <a:r>
              <a:rPr lang="nl-NL" sz="1800" dirty="0">
                <a:effectLst/>
                <a:latin typeface="Calibri" panose="020F0502020204030204" pitchFamily="34" charset="0"/>
                <a:ea typeface="Calibri" panose="020F0502020204030204" pitchFamily="34" charset="0"/>
              </a:rPr>
              <a:t> doorgestuurd maar dat had geen merkbare verbetering tot stand gebracht.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rPr>
              <a:t>We antwoordden dat we na de les wel even met deze jongen apart zouden praten en hem tijdens de les extra in de gaten zouden houden. </a:t>
            </a:r>
          </a:p>
          <a:p>
            <a:pPr eaLnBrk="1" hangingPunct="1"/>
            <a:endParaRPr lang="nl-NL" altLang="nl-N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7451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3" name="Rectangle 2"/>
          <p:cNvSpPr>
            <a:spLocks noGrp="1" noRot="1" noChangeAspect="1" noChangeArrowheads="1" noTextEdit="1"/>
          </p:cNvSpPr>
          <p:nvPr>
            <p:ph type="sldImg"/>
          </p:nvPr>
        </p:nvSpPr>
        <p:spPr>
          <a:ln/>
        </p:spPr>
      </p:sp>
      <p:sp>
        <p:nvSpPr>
          <p:cNvPr id="435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NL" altLang="nl-NL" dirty="0">
                <a:latin typeface="Arial" panose="020B0604020202020204" pitchFamily="34" charset="0"/>
                <a:cs typeface="Arial" panose="020B0604020202020204" pitchFamily="34" charset="0"/>
              </a:rPr>
              <a:t>Zijn de twee woorden gelijk was onze vraag aan de kinderen? </a:t>
            </a:r>
            <a:r>
              <a:rPr lang="nl-NL" altLang="nl-NL" b="1" dirty="0">
                <a:latin typeface="Arial" panose="020B0604020202020204" pitchFamily="34" charset="0"/>
                <a:cs typeface="Arial" panose="020B0604020202020204" pitchFamily="34" charset="0"/>
              </a:rPr>
              <a:t>Opdracht</a:t>
            </a:r>
            <a:r>
              <a:rPr lang="nl-NL" altLang="nl-NL" dirty="0">
                <a:latin typeface="Arial" panose="020B0604020202020204" pitchFamily="34" charset="0"/>
                <a:cs typeface="Arial" panose="020B0604020202020204" pitchFamily="34" charset="0"/>
              </a:rPr>
              <a:t>: Zorg ervoor dat je bij het overschrijven de woorden precies even lang maakt als het voorbeeld.</a:t>
            </a:r>
          </a:p>
        </p:txBody>
      </p:sp>
    </p:spTree>
    <p:extLst>
      <p:ext uri="{BB962C8B-B14F-4D97-AF65-F5344CB8AC3E}">
        <p14:creationId xmlns:p14="http://schemas.microsoft.com/office/powerpoint/2010/main" val="38316835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1" name="Rectangle 2"/>
          <p:cNvSpPr>
            <a:spLocks noGrp="1" noRot="1" noChangeAspect="1" noChangeArrowheads="1" noTextEdit="1"/>
          </p:cNvSpPr>
          <p:nvPr>
            <p:ph type="sldImg"/>
          </p:nvPr>
        </p:nvSpPr>
        <p:spPr>
          <a:ln/>
        </p:spPr>
      </p:sp>
      <p:sp>
        <p:nvSpPr>
          <p:cNvPr id="437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NL" altLang="nl-NL" dirty="0">
                <a:latin typeface="Arial" panose="020B0604020202020204" pitchFamily="34" charset="0"/>
                <a:cs typeface="Arial" panose="020B0604020202020204" pitchFamily="34" charset="0"/>
              </a:rPr>
              <a:t>Tijdens de les ontwikkelde zich bij deze jongen een metamorfose van zijn handschrift. Dit was mogelijk, doordat hij tot nog toe had begrepen dat je de inhoud uit moest schrijven. Het schrijfvoorbeeld deed dus geen dienst. Er hadden wat hem betreft ook drukletters als voorbeeld kunnen staan. Dan had hij het net zo gedaan. Nu moest hij ineens uitkomen met de woordlengte en toen schreef hij dus wél de lettervormen na. Een langdurig en vooral onnodig misverstand dus. </a:t>
            </a:r>
          </a:p>
        </p:txBody>
      </p:sp>
    </p:spTree>
    <p:extLst>
      <p:ext uri="{BB962C8B-B14F-4D97-AF65-F5344CB8AC3E}">
        <p14:creationId xmlns:p14="http://schemas.microsoft.com/office/powerpoint/2010/main" val="33997111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9" name="Rectangle 2"/>
          <p:cNvSpPr>
            <a:spLocks noGrp="1" noRot="1" noChangeAspect="1" noChangeArrowheads="1" noTextEdit="1"/>
          </p:cNvSpPr>
          <p:nvPr>
            <p:ph type="sldImg"/>
          </p:nvPr>
        </p:nvSpPr>
        <p:spPr>
          <a:ln/>
        </p:spPr>
      </p:sp>
      <p:sp>
        <p:nvSpPr>
          <p:cNvPr id="439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sz="1800" dirty="0">
                <a:effectLst/>
                <a:latin typeface="Calibri" panose="020F0502020204030204" pitchFamily="34" charset="0"/>
                <a:ea typeface="Calibri" panose="020F0502020204030204" pitchFamily="34" charset="0"/>
              </a:rPr>
              <a:t>Na de les namen we hem nog even apart zoals was afgesproken. </a:t>
            </a:r>
          </a:p>
          <a:p>
            <a:r>
              <a:rPr lang="nl-NL" sz="1800" dirty="0">
                <a:effectLst/>
                <a:latin typeface="Calibri" panose="020F0502020204030204" pitchFamily="34" charset="0"/>
                <a:ea typeface="Calibri" panose="020F0502020204030204" pitchFamily="34" charset="0"/>
              </a:rPr>
              <a:t> </a:t>
            </a:r>
          </a:p>
          <a:p>
            <a:r>
              <a:rPr lang="nl-NL" sz="1800" b="1" dirty="0">
                <a:effectLst/>
                <a:latin typeface="Calibri" panose="020F0502020204030204" pitchFamily="34" charset="0"/>
                <a:ea typeface="Calibri" panose="020F0502020204030204" pitchFamily="34" charset="0"/>
              </a:rPr>
              <a:t>Na de les</a:t>
            </a:r>
            <a:endParaRPr lang="nl-NL" sz="1800" dirty="0">
              <a:effectLst/>
              <a:latin typeface="Calibri" panose="020F0502020204030204" pitchFamily="34" charset="0"/>
              <a:ea typeface="Calibri" panose="020F0502020204030204" pitchFamily="34" charset="0"/>
            </a:endParaRPr>
          </a:p>
          <a:p>
            <a:r>
              <a:rPr lang="nl-NL" sz="1800" dirty="0">
                <a:effectLst/>
                <a:latin typeface="Calibri" panose="020F0502020204030204" pitchFamily="34" charset="0"/>
                <a:ea typeface="Calibri" panose="020F0502020204030204" pitchFamily="34" charset="0"/>
              </a:rPr>
              <a:t>We complimenteren R.  met het resultaat van deze ochtend en willen hem nog iets uitleggen waardoor het nóg beter wordt. </a:t>
            </a:r>
          </a:p>
          <a:p>
            <a:r>
              <a:rPr lang="nl-NL" sz="1800" dirty="0">
                <a:effectLst/>
                <a:latin typeface="Calibri" panose="020F0502020204030204" pitchFamily="34" charset="0"/>
                <a:ea typeface="Calibri" panose="020F0502020204030204" pitchFamily="34" charset="0"/>
              </a:rPr>
              <a:t>Op de eerste regel schrijven we nu twee woorden uit zijn taalschrift heel langzaam voor, waarbij van elk letterdeel wordt uitgesproken of het recht of gebogen is. Daarna wordt hem gevraagd om dit zo letterlijk mogelijk na te schrijven. Het resultaat is overduidelijk. Een vriendje van hem werd door ons gevraagd er een cijfer voor te geven met per ‘fout’ een halve punt aftrek van de 10. </a:t>
            </a:r>
          </a:p>
          <a:p>
            <a:r>
              <a:rPr lang="nl-NL" sz="1800" dirty="0">
                <a:effectLst/>
                <a:latin typeface="Calibri" panose="020F0502020204030204" pitchFamily="34" charset="0"/>
                <a:ea typeface="Calibri" panose="020F0502020204030204" pitchFamily="34" charset="0"/>
              </a:rPr>
              <a:t>Hij zag drie kleine fouten (één letter dóór de lijn en twee er niet tegenaan). Een 8,5 dus, waar R. heel gelukkig mee was!</a:t>
            </a:r>
          </a:p>
          <a:p>
            <a:pPr eaLnBrk="1" hangingPunct="1"/>
            <a:endParaRPr lang="nl-NL" altLang="nl-N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26429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Binnen twintig minuten schreef deze jongen uit groep 4 het geanalyseerde en in delen geoefende woord ‘heen’ zoals het moest. </a:t>
            </a:r>
          </a:p>
        </p:txBody>
      </p:sp>
    </p:spTree>
    <p:extLst>
      <p:ext uri="{BB962C8B-B14F-4D97-AF65-F5344CB8AC3E}">
        <p14:creationId xmlns:p14="http://schemas.microsoft.com/office/powerpoint/2010/main" val="14972107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200" b="0" i="0" u="none" strike="noStrike" cap="none" normalizeH="0" baseline="0" dirty="0">
                <a:ln>
                  <a:noFill/>
                </a:ln>
                <a:solidFill>
                  <a:schemeClr val="tx1"/>
                </a:solidFill>
                <a:effectLst/>
                <a:latin typeface="Calibri" panose="020F0502020204030204" pitchFamily="34" charset="0"/>
                <a:ea typeface="+mn-ea"/>
                <a:cs typeface="+mn-cs"/>
              </a:rPr>
              <a:t>Een jongen uit groep 4 werd al 1,5 jaar begeleid door een kinderfysiotherapeut, die tevens ambulant begeleider was. (Wat niet hoort. Onderwijskundige taken horen niet door een paramedicus uitgevoerd te worden!)</a:t>
            </a:r>
          </a:p>
          <a:p>
            <a:pPr marL="0" marR="0" lvl="0" indent="0" algn="l" defTabSz="914400" rtl="0" eaLnBrk="0" fontAlgn="base" latinLnBrk="0" hangingPunct="0">
              <a:lnSpc>
                <a:spcPct val="100000"/>
              </a:lnSpc>
              <a:spcBef>
                <a:spcPct val="0"/>
              </a:spcBef>
              <a:spcAft>
                <a:spcPct val="0"/>
              </a:spcAft>
              <a:buClrTx/>
              <a:buSzTx/>
              <a:buFontTx/>
              <a:buNone/>
              <a:tabLst/>
            </a:pPr>
            <a:endParaRPr lang="nl-NL" altLang="nl-NL" sz="1200" dirty="0">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200" b="0" i="0" u="none" strike="noStrike" cap="none" normalizeH="0" baseline="0" dirty="0">
                <a:ln>
                  <a:noFill/>
                </a:ln>
                <a:solidFill>
                  <a:schemeClr val="tx1"/>
                </a:solidFill>
                <a:effectLst/>
                <a:latin typeface="Calibri" panose="020F0502020204030204" pitchFamily="34" charset="0"/>
              </a:rPr>
              <a:t>Er</a:t>
            </a:r>
            <a:r>
              <a:rPr kumimoji="0" lang="nl-NL" altLang="nl-NL" sz="1200" b="0" i="0" u="none" strike="noStrike" cap="none" normalizeH="0" dirty="0">
                <a:ln>
                  <a:noFill/>
                </a:ln>
                <a:solidFill>
                  <a:schemeClr val="tx1"/>
                </a:solidFill>
                <a:effectLst/>
                <a:latin typeface="Calibri" panose="020F0502020204030204" pitchFamily="34" charset="0"/>
              </a:rPr>
              <a:t> was na anderhalf jaar nog steeds geen resultaat te zien.</a:t>
            </a: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200" b="0" i="0" u="none" strike="noStrike" cap="none" normalizeH="0" baseline="0" dirty="0">
                <a:ln>
                  <a:noFill/>
                </a:ln>
                <a:solidFill>
                  <a:schemeClr val="tx1"/>
                </a:solidFill>
                <a:effectLst/>
                <a:latin typeface="Calibri" panose="020F0502020204030204" pitchFamily="34" charset="0"/>
              </a:rPr>
              <a:t>De juf vroeg ons of we konden helpen. Dat deden we. De juf keek toe hoe wij dat aanpakten en moest het daarna ook een keer doen. </a:t>
            </a:r>
          </a:p>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800" b="0" i="0" u="none" strike="noStrike" cap="none" normalizeH="0" baseline="0" dirty="0">
                <a:ln>
                  <a:noFill/>
                </a:ln>
                <a:solidFill>
                  <a:schemeClr val="tx1"/>
                </a:solidFill>
                <a:effectLst/>
                <a:latin typeface="Arial" panose="020B0604020202020204" pitchFamily="34" charset="0"/>
              </a:rPr>
              <a:t>De verbetering was weer heel duidelijk. </a:t>
            </a:r>
          </a:p>
          <a:p>
            <a:endParaRPr lang="nl-NL" dirty="0"/>
          </a:p>
        </p:txBody>
      </p:sp>
    </p:spTree>
    <p:extLst>
      <p:ext uri="{BB962C8B-B14F-4D97-AF65-F5344CB8AC3E}">
        <p14:creationId xmlns:p14="http://schemas.microsoft.com/office/powerpoint/2010/main" val="514260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Zet nooit een bewegingstherapeut in bij onderwijsproblemen. Ze hebben geen onderwijskundige opleiding gehad en horen zich niet uit hoofde van hun medische opleiding met de cognitieve </a:t>
            </a:r>
            <a:r>
              <a:rPr lang="nl-NL" dirty="0" err="1"/>
              <a:t>educative</a:t>
            </a:r>
            <a:r>
              <a:rPr lang="nl-NL" dirty="0"/>
              <a:t> inhoud van lettervormgeving te bemoeien. </a:t>
            </a:r>
          </a:p>
          <a:p>
            <a:r>
              <a:rPr lang="nl-NL" dirty="0"/>
              <a:t>Veel te veel leerkrachten sturen kinderen door naar een bewegingstherapeut terwijl ze zelf dit probleem hadden moeten voorkomen! Bewegingstherapeuten zijn niet onderwijsbevoegd en mogen geen Rekenen of Nederlands geven. Schrijven is (hoewel foutief) ondergebracht bij Nederlands. Kinderen moeten ook nooit uit de klas gehaald worden. Zo missen ze de instructie aan de hele groep. </a:t>
            </a:r>
          </a:p>
        </p:txBody>
      </p:sp>
    </p:spTree>
    <p:extLst>
      <p:ext uri="{BB962C8B-B14F-4D97-AF65-F5344CB8AC3E}">
        <p14:creationId xmlns:p14="http://schemas.microsoft.com/office/powerpoint/2010/main" val="741885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stellen ons even voor: Astrid Scholten en Ben Hamerling. Decennia ervaring in het basisonderwijs en op verschillende </a:t>
            </a:r>
            <a:r>
              <a:rPr lang="nl-NL" dirty="0" err="1"/>
              <a:t>pabo’s</a:t>
            </a:r>
            <a:r>
              <a:rPr lang="nl-NL" dirty="0"/>
              <a:t> en de afgelopen twee jaar van de nieuwe universitaire PABO op de Radbouduniversiteit, waarvoor we een curriculum hebben ontwikkeld en opvolgers hebben opgeleid.</a:t>
            </a:r>
          </a:p>
          <a:p>
            <a:r>
              <a:rPr lang="nl-NL" dirty="0"/>
              <a:t>In 2004 deden we onderzoek naar de distale motorische mogelijkheden (pols-hand-vinger-motoriek) bij het zéér jonge kind en ontdekten dat de mogelijkheden van jonge kinderen ernstig worden onderschat. We schreven er een uitgebreid artikel over. </a:t>
            </a:r>
          </a:p>
          <a:p>
            <a:r>
              <a:rPr lang="nl-NL" dirty="0"/>
              <a:t>Vorig jaar heeft de afdeling Wiskunde van de Roma </a:t>
            </a:r>
            <a:r>
              <a:rPr lang="nl-NL" dirty="0" err="1"/>
              <a:t>Tre</a:t>
            </a:r>
            <a:r>
              <a:rPr lang="nl-NL" dirty="0"/>
              <a:t> – </a:t>
            </a:r>
            <a:r>
              <a:rPr lang="nl-NL" dirty="0" err="1"/>
              <a:t>university</a:t>
            </a:r>
            <a:r>
              <a:rPr lang="nl-NL" dirty="0"/>
              <a:t> toestemming gevraagd dit artikel te mogen vertalen t.b.v. het Italiaanse basisonderwijs. Onze uitwerking van een compleet nieuwe handschriftdidactiek bevordert namelijk ook de executieve functies. Een voorwaarde voor goed </a:t>
            </a:r>
            <a:r>
              <a:rPr lang="nl-NL" dirty="0" err="1"/>
              <a:t>wiskunde-onderwijs</a:t>
            </a:r>
            <a:r>
              <a:rPr lang="nl-NL" dirty="0"/>
              <a:t>.</a:t>
            </a:r>
          </a:p>
        </p:txBody>
      </p:sp>
    </p:spTree>
    <p:extLst>
      <p:ext uri="{BB962C8B-B14F-4D97-AF65-F5344CB8AC3E}">
        <p14:creationId xmlns:p14="http://schemas.microsoft.com/office/powerpoint/2010/main" val="15618853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onderwijs is in dezen geheel verkruld!</a:t>
            </a:r>
          </a:p>
          <a:p>
            <a:r>
              <a:rPr lang="nl-NL" dirty="0"/>
              <a:t>Als je bij alle schriftelijke productie ook het resultaat van het schrijven zélf </a:t>
            </a:r>
            <a:r>
              <a:rPr lang="nl-NL" dirty="0" err="1"/>
              <a:t>beoordeeldt</a:t>
            </a:r>
            <a:r>
              <a:rPr lang="nl-NL" dirty="0"/>
              <a:t> (bijv. voorafgegaan door de letter S, dan worden handschriften daar alleen al stukken beter van. </a:t>
            </a:r>
          </a:p>
          <a:p>
            <a:endParaRPr lang="nl-NL" dirty="0"/>
          </a:p>
          <a:p>
            <a:endParaRPr lang="nl-NL" dirty="0"/>
          </a:p>
        </p:txBody>
      </p:sp>
    </p:spTree>
    <p:extLst>
      <p:ext uri="{BB962C8B-B14F-4D97-AF65-F5344CB8AC3E}">
        <p14:creationId xmlns:p14="http://schemas.microsoft.com/office/powerpoint/2010/main" val="41539937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5000501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notities 1">
            <a:extLst>
              <a:ext uri="{FF2B5EF4-FFF2-40B4-BE49-F238E27FC236}">
                <a16:creationId xmlns:a16="http://schemas.microsoft.com/office/drawing/2014/main" id="{E550CB44-117F-4579-8B27-E6C19D25E6C1}"/>
              </a:ext>
            </a:extLst>
          </p:cNvPr>
          <p:cNvSpPr>
            <a:spLocks noGrp="1"/>
          </p:cNvSpPr>
          <p:nvPr>
            <p:ph type="body" idx="1"/>
          </p:nvPr>
        </p:nvSpPr>
        <p:spPr/>
        <p:txBody>
          <a:bodyPr/>
          <a:lstStyle/>
          <a:p>
            <a:r>
              <a:rPr lang="nl-NL" dirty="0"/>
              <a:t>Hier zie je hoe de eigenschappen van de lijn duidelijk van elkaar worden onderscheiden. Klik door met muis of pijltjestoets ‘naar beneden’. Zo zie je alle lijneigenschappen toegepast. Blauw = recht 	Geel = gebogen.</a:t>
            </a:r>
          </a:p>
        </p:txBody>
      </p:sp>
    </p:spTree>
    <p:extLst>
      <p:ext uri="{BB962C8B-B14F-4D97-AF65-F5344CB8AC3E}">
        <p14:creationId xmlns:p14="http://schemas.microsoft.com/office/powerpoint/2010/main" val="20851020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notities 1">
            <a:extLst>
              <a:ext uri="{FF2B5EF4-FFF2-40B4-BE49-F238E27FC236}">
                <a16:creationId xmlns:a16="http://schemas.microsoft.com/office/drawing/2014/main" id="{92CA5474-80A3-42FC-8BD1-706551C73564}"/>
              </a:ext>
            </a:extLst>
          </p:cNvPr>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8446374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771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9295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23884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99139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9459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34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Het vak schrijven ligt al jaren onder vuur en wordt van alle kanten bedreigd. Er zijn vele misverstanden gaande: denk aan Schrijven is taal…communicatie…spellen… stellen…</a:t>
            </a:r>
            <a:r>
              <a:rPr lang="nl-NL" sz="1800" b="1" dirty="0">
                <a:effectLst/>
                <a:latin typeface="Calibri" panose="020F0502020204030204" pitchFamily="34" charset="0"/>
                <a:ea typeface="Calibri" panose="020F0502020204030204" pitchFamily="34" charset="0"/>
                <a:cs typeface="Times New Roman" panose="02020603050405020304" pitchFamily="18" charset="0"/>
              </a:rPr>
              <a:t>bewegen</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Elk volk heeft een taal, dat is ‘natuurlijk’. Niet elk volk heeft een ‘schrift’. Dat is ‘</a:t>
            </a:r>
            <a:r>
              <a:rPr lang="nl-NL" sz="1800" i="1" dirty="0" err="1">
                <a:effectLst/>
                <a:latin typeface="Calibri" panose="020F0502020204030204" pitchFamily="34" charset="0"/>
                <a:ea typeface="Calibri" panose="020F0502020204030204" pitchFamily="34" charset="0"/>
                <a:cs typeface="Times New Roman" panose="02020603050405020304" pitchFamily="18" charset="0"/>
              </a:rPr>
              <a:t>cultuurlijk</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Het handschrift is in uitvoering niets anders dan lettervormgeving en letterconstructie. Het is functioneel gezien een ‘</a:t>
            </a:r>
            <a:r>
              <a:rPr lang="nl-NL" sz="1800" b="1" dirty="0">
                <a:effectLst/>
                <a:latin typeface="Calibri" panose="020F0502020204030204" pitchFamily="34" charset="0"/>
                <a:ea typeface="Calibri" panose="020F0502020204030204" pitchFamily="34" charset="0"/>
                <a:cs typeface="Times New Roman" panose="02020603050405020304" pitchFamily="18" charset="0"/>
              </a:rPr>
              <a:t>leervoorwaarde’.</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9786536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38297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84273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53024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99857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09566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1318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jongen wijst de rechte en gebogen lijndelen van de letter ‘h’ aan.  Alle kinderen hebben zo’n blad gekregen. </a:t>
            </a:r>
          </a:p>
          <a:p>
            <a:r>
              <a:rPr lang="nl-NL" dirty="0"/>
              <a:t>De leerkracht kan nu alle kinderen laten stoppen op het moment dat de lijneigenschap verandert. </a:t>
            </a:r>
          </a:p>
        </p:txBody>
      </p:sp>
    </p:spTree>
    <p:extLst>
      <p:ext uri="{BB962C8B-B14F-4D97-AF65-F5344CB8AC3E}">
        <p14:creationId xmlns:p14="http://schemas.microsoft.com/office/powerpoint/2010/main" val="16965558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b="1" dirty="0">
                <a:effectLst/>
                <a:latin typeface="Calibri" panose="020F0502020204030204" pitchFamily="34" charset="0"/>
                <a:ea typeface="Calibri" panose="020F0502020204030204" pitchFamily="34" charset="0"/>
                <a:cs typeface="Times New Roman" panose="02020603050405020304" pitchFamily="18" charset="0"/>
              </a:rPr>
              <a:t>hoe is het weer vandaag?</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Wat veroorzaakt nu veel leesergernis? De onregelmatige letterafstanden, waardoor een verkeerde woordvorming ontstaat. Je kunt het wel lezen, maar het kost veel extra decoderingstijd. En dit zijn nog helder gevormde en duidelijke lettervormen. Waarom laten leerkrachten dit toe? Ze hebben er zelf het meest last van. </a:t>
            </a:r>
          </a:p>
          <a:p>
            <a:endParaRPr lang="nl-NL" dirty="0"/>
          </a:p>
        </p:txBody>
      </p:sp>
    </p:spTree>
    <p:extLst>
      <p:ext uri="{BB962C8B-B14F-4D97-AF65-F5344CB8AC3E}">
        <p14:creationId xmlns:p14="http://schemas.microsoft.com/office/powerpoint/2010/main" val="20865868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notities 1">
            <a:extLst>
              <a:ext uri="{FF2B5EF4-FFF2-40B4-BE49-F238E27FC236}">
                <a16:creationId xmlns:a16="http://schemas.microsoft.com/office/drawing/2014/main" id="{C5B3543D-180D-420B-9D85-9D2D3A409A94}"/>
              </a:ext>
            </a:extLst>
          </p:cNvPr>
          <p:cNvSpPr>
            <a:spLocks noGrp="1"/>
          </p:cNvSpPr>
          <p:nvPr>
            <p:ph type="body" idx="1"/>
          </p:nvPr>
        </p:nvSpPr>
        <p:spPr/>
        <p:txBody>
          <a:bodyPr/>
          <a:lstStyle/>
          <a:p>
            <a:r>
              <a:rPr lang="nl-NL" dirty="0"/>
              <a:t>In de volgende slide worden de verhoudingen toegelicht.</a:t>
            </a:r>
          </a:p>
          <a:p>
            <a:r>
              <a:rPr lang="nl-NL" dirty="0"/>
              <a:t>. </a:t>
            </a:r>
          </a:p>
        </p:txBody>
      </p:sp>
    </p:spTree>
    <p:extLst>
      <p:ext uri="{BB962C8B-B14F-4D97-AF65-F5344CB8AC3E}">
        <p14:creationId xmlns:p14="http://schemas.microsoft.com/office/powerpoint/2010/main" val="35914902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r>
              <a:rPr lang="nl-NL" dirty="0"/>
              <a:t>1 : 2 verhoudingen. Hier verhouding romp- / </a:t>
            </a:r>
            <a:r>
              <a:rPr lang="nl-NL" dirty="0" err="1"/>
              <a:t>luszone</a:t>
            </a:r>
            <a:endParaRPr lang="nl-NL" dirty="0"/>
          </a:p>
        </p:txBody>
      </p:sp>
    </p:spTree>
    <p:extLst>
      <p:ext uri="{BB962C8B-B14F-4D97-AF65-F5344CB8AC3E}">
        <p14:creationId xmlns:p14="http://schemas.microsoft.com/office/powerpoint/2010/main" val="3997987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vak handschriftontwikkeling is een van de meest bedreigde vakgebieden. Tegelijkertijd gaat het om een essentiële vaardigheid, die helpt bij het spellen en lezen wat weer schriftelijke communicatie mogelijk maakt.</a:t>
            </a:r>
          </a:p>
          <a:p>
            <a:r>
              <a:rPr lang="nl-NL" dirty="0"/>
              <a:t>De meest effectieve manier: </a:t>
            </a:r>
          </a:p>
          <a:p>
            <a:r>
              <a:rPr lang="nl-NL" dirty="0"/>
              <a:t>In de eerste twee groepen worden lijneigenschappen ‘recht’ en ‘gebogen’ geanalyseerd en geoefend. Voor het leren spellen worden in diezelfde periode klanken in woorden geanalyseerd en geoefend. Dat analyseren gaat nog door tot in groep 3. Bijv. vanaf de herfstvakantie kan er dan via het schrijven met de pen gewerkt worden aan spelling. Schrijven gaat voorop want, zoals prof. Erik Moonen van de Universiteit Hasselt zegt in de door hem ontworpen spel-/leesmethodiek de `Alfabetcode”: “Wat je schrijft kun je ook lezen. Dat is omgekeerd niet het geval.” Je leert zo dus meer in korte tijd. Aan het eind van deze serie beelden en toelichtingen komen we hier nog een keer op terug. Want… schrijven en spellen/lezen zijn een ideale symbiose aangegaan. </a:t>
            </a:r>
          </a:p>
        </p:txBody>
      </p:sp>
    </p:spTree>
    <p:extLst>
      <p:ext uri="{BB962C8B-B14F-4D97-AF65-F5344CB8AC3E}">
        <p14:creationId xmlns:p14="http://schemas.microsoft.com/office/powerpoint/2010/main" val="40678295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r>
              <a:rPr lang="nl-NL" dirty="0"/>
              <a:t>Hier zie je de breedte-/hoogteverhouding</a:t>
            </a:r>
            <a:r>
              <a:rPr lang="nl-NL" baseline="0" dirty="0"/>
              <a:t> van de </a:t>
            </a:r>
            <a:r>
              <a:rPr lang="nl-NL" baseline="0" dirty="0" err="1"/>
              <a:t>letterrromp</a:t>
            </a:r>
            <a:endParaRPr lang="nl-NL" dirty="0"/>
          </a:p>
        </p:txBody>
      </p:sp>
    </p:spTree>
    <p:extLst>
      <p:ext uri="{BB962C8B-B14F-4D97-AF65-F5344CB8AC3E}">
        <p14:creationId xmlns:p14="http://schemas.microsoft.com/office/powerpoint/2010/main" val="27049289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r>
              <a:rPr lang="nl-NL" dirty="0"/>
              <a:t>We plaatsen een dubbel vierkant (1:2) op de</a:t>
            </a:r>
            <a:r>
              <a:rPr lang="nl-NL" baseline="0" dirty="0"/>
              <a:t> letterromp. </a:t>
            </a:r>
            <a:endParaRPr lang="nl-NL" dirty="0"/>
          </a:p>
        </p:txBody>
      </p:sp>
    </p:spTree>
    <p:extLst>
      <p:ext uri="{BB962C8B-B14F-4D97-AF65-F5344CB8AC3E}">
        <p14:creationId xmlns:p14="http://schemas.microsoft.com/office/powerpoint/2010/main" val="36158136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We plaatsen een dubbel vierkant (1:2) op de</a:t>
            </a:r>
            <a:r>
              <a:rPr lang="nl-NL" baseline="0" dirty="0"/>
              <a:t> letterromp. </a:t>
            </a:r>
            <a:endParaRPr lang="nl-NL" dirty="0"/>
          </a:p>
          <a:p>
            <a:pPr eaLnBrk="1" hangingPunct="1"/>
            <a:endParaRPr lang="nl-NL" dirty="0"/>
          </a:p>
        </p:txBody>
      </p:sp>
    </p:spTree>
    <p:extLst>
      <p:ext uri="{BB962C8B-B14F-4D97-AF65-F5344CB8AC3E}">
        <p14:creationId xmlns:p14="http://schemas.microsoft.com/office/powerpoint/2010/main" val="6429937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We plaatsen een dubbel vierkant (1:2) op de</a:t>
            </a:r>
            <a:r>
              <a:rPr lang="nl-NL" baseline="0" dirty="0"/>
              <a:t> letterromp.  Het past precies.  We plaatsen nu zo’n rompvakje op alle letterrompen van het woord “Schrijven”.</a:t>
            </a:r>
            <a:endParaRPr lang="nl-NL" dirty="0"/>
          </a:p>
          <a:p>
            <a:pPr eaLnBrk="1" hangingPunct="1"/>
            <a:endParaRPr lang="nl-NL" dirty="0"/>
          </a:p>
        </p:txBody>
      </p:sp>
    </p:spTree>
    <p:extLst>
      <p:ext uri="{BB962C8B-B14F-4D97-AF65-F5344CB8AC3E}">
        <p14:creationId xmlns:p14="http://schemas.microsoft.com/office/powerpoint/2010/main" val="38844645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nl-NL"/>
          </a:p>
        </p:txBody>
      </p:sp>
    </p:spTree>
    <p:extLst>
      <p:ext uri="{BB962C8B-B14F-4D97-AF65-F5344CB8AC3E}">
        <p14:creationId xmlns:p14="http://schemas.microsoft.com/office/powerpoint/2010/main" val="26316776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nl-NL"/>
          </a:p>
        </p:txBody>
      </p:sp>
    </p:spTree>
    <p:extLst>
      <p:ext uri="{BB962C8B-B14F-4D97-AF65-F5344CB8AC3E}">
        <p14:creationId xmlns:p14="http://schemas.microsoft.com/office/powerpoint/2010/main" val="18837020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nl-NL"/>
          </a:p>
        </p:txBody>
      </p:sp>
    </p:spTree>
    <p:extLst>
      <p:ext uri="{BB962C8B-B14F-4D97-AF65-F5344CB8AC3E}">
        <p14:creationId xmlns:p14="http://schemas.microsoft.com/office/powerpoint/2010/main" val="14607217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nl-NL"/>
          </a:p>
        </p:txBody>
      </p:sp>
    </p:spTree>
    <p:extLst>
      <p:ext uri="{BB962C8B-B14F-4D97-AF65-F5344CB8AC3E}">
        <p14:creationId xmlns:p14="http://schemas.microsoft.com/office/powerpoint/2010/main" val="2518712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nl-NL"/>
          </a:p>
        </p:txBody>
      </p:sp>
    </p:spTree>
    <p:extLst>
      <p:ext uri="{BB962C8B-B14F-4D97-AF65-F5344CB8AC3E}">
        <p14:creationId xmlns:p14="http://schemas.microsoft.com/office/powerpoint/2010/main" val="10403054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nl-NL"/>
          </a:p>
        </p:txBody>
      </p:sp>
    </p:spTree>
    <p:extLst>
      <p:ext uri="{BB962C8B-B14F-4D97-AF65-F5344CB8AC3E}">
        <p14:creationId xmlns:p14="http://schemas.microsoft.com/office/powerpoint/2010/main" val="2063448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 is een leervoorwaarde? Een code…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rgbClr val="0070C0"/>
                </a:solidFill>
              </a:rPr>
              <a:t>Een 'conditio sine qua non’. Je kunt de kluis van het onderwijs niet openen zonder deze sleutel of code. </a:t>
            </a:r>
          </a:p>
          <a:p>
            <a:endParaRPr lang="nl-NL" dirty="0"/>
          </a:p>
        </p:txBody>
      </p:sp>
    </p:spTree>
    <p:extLst>
      <p:ext uri="{BB962C8B-B14F-4D97-AF65-F5344CB8AC3E}">
        <p14:creationId xmlns:p14="http://schemas.microsoft.com/office/powerpoint/2010/main" val="32347695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nl-NL"/>
          </a:p>
        </p:txBody>
      </p:sp>
    </p:spTree>
    <p:extLst>
      <p:ext uri="{BB962C8B-B14F-4D97-AF65-F5344CB8AC3E}">
        <p14:creationId xmlns:p14="http://schemas.microsoft.com/office/powerpoint/2010/main" val="42579981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r>
              <a:rPr lang="nl-NL" dirty="0"/>
              <a:t>Hoofdletters</a:t>
            </a:r>
            <a:r>
              <a:rPr lang="nl-NL" baseline="0" dirty="0"/>
              <a:t> / kapitalen (en later ook de stokletters d en t) zijn 1,5 keer de romphoogte. De stokken van p q naar beneden zijn ook 1,5 keer de romphoogte. Zie het woord ‘adequate’.</a:t>
            </a:r>
          </a:p>
        </p:txBody>
      </p:sp>
    </p:spTree>
    <p:extLst>
      <p:ext uri="{BB962C8B-B14F-4D97-AF65-F5344CB8AC3E}">
        <p14:creationId xmlns:p14="http://schemas.microsoft.com/office/powerpoint/2010/main" val="18567184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13577029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Er is geen enkele onderwijskundige reden te verzinnen waarom kinderen in de bovenbouw zélf mogen kiezen hoe ze schrijven. Mogen ze dan ook een persoonlijke spelling ontwikkelen? Het is meer een brevet van onvermogen als een leerkracht de kinderen niet dezelfde letters kan laten schrijven die ze in de onderbouw hebben geleerd. Hebben de leerkrachten in de onderbouw dan voor niets de kinderen leren schrijven?</a:t>
            </a:r>
          </a:p>
          <a:p>
            <a:r>
              <a:rPr lang="nl-NL" dirty="0"/>
              <a:t>In de volgende slides zien we eerst een aantal handschriften uit een willekeurige schrijfmethode van een willekeurige groep 7. We zien allemaal ‘persoonlijke handschriften’. Sommige mensen wijten dit aan verschillende persoonlijkheden, verschillende karakters. Daar heeft het echter niets mee te maken. </a:t>
            </a:r>
          </a:p>
          <a:p>
            <a:r>
              <a:rPr lang="nl-NL" dirty="0"/>
              <a:t>Dat zien we in de slide daarna. </a:t>
            </a:r>
          </a:p>
        </p:txBody>
      </p:sp>
    </p:spTree>
    <p:extLst>
      <p:ext uri="{BB962C8B-B14F-4D97-AF65-F5344CB8AC3E}">
        <p14:creationId xmlns:p14="http://schemas.microsoft.com/office/powerpoint/2010/main" val="9627099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11441626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Een man vroeg ons op de open dag van de Radboud Universiteit of we ook nog iets deden met ‘grafologie’, de kunst om iemands </a:t>
            </a:r>
            <a:r>
              <a:rPr lang="nl-NL" b="1" dirty="0"/>
              <a:t>persoonlijkheid</a:t>
            </a:r>
            <a:r>
              <a:rPr lang="nl-NL" dirty="0"/>
              <a:t> of </a:t>
            </a:r>
            <a:r>
              <a:rPr lang="nl-NL" b="1" dirty="0"/>
              <a:t>karakter</a:t>
            </a:r>
            <a:r>
              <a:rPr lang="nl-NL" dirty="0"/>
              <a:t> uit het handschrift te ‘lezen’. </a:t>
            </a:r>
          </a:p>
          <a:p>
            <a:r>
              <a:rPr lang="nl-NL" dirty="0"/>
              <a:t>Zoiets als dit?  De man bekeek de voorbeelden (hierboven) en bevestigde dit. Deze handschrift verschillen omdat hun persoonlijkheid verschilt. </a:t>
            </a:r>
          </a:p>
          <a:p>
            <a:endParaRPr lang="nl-NL" dirty="0"/>
          </a:p>
          <a:p>
            <a:r>
              <a:rPr lang="nl-NL" dirty="0"/>
              <a:t>Toen vroegen we hem bij de volgende slide:  En wat vindt u hiervan? (Volgende slide)</a:t>
            </a:r>
          </a:p>
        </p:txBody>
      </p:sp>
    </p:spTree>
    <p:extLst>
      <p:ext uri="{BB962C8B-B14F-4D97-AF65-F5344CB8AC3E}">
        <p14:creationId xmlns:p14="http://schemas.microsoft.com/office/powerpoint/2010/main" val="7454605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21732968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man keek een tijdje naar deze handschriften en zei: “Deze handschriften lijken wel erg op elkaar. Ze lijken wel als door één leerling geschreven.” </a:t>
            </a:r>
          </a:p>
          <a:p>
            <a:endParaRPr lang="nl-NL" dirty="0"/>
          </a:p>
          <a:p>
            <a:r>
              <a:rPr lang="nl-NL" dirty="0"/>
              <a:t>Toch zijn het verschillende leerlingen. Hebben ze nu allemaal eenzelfde persoonlijkheid? Het zelfde karakter? </a:t>
            </a:r>
          </a:p>
          <a:p>
            <a:endParaRPr lang="nl-NL" dirty="0"/>
          </a:p>
          <a:p>
            <a:r>
              <a:rPr lang="nl-NL" dirty="0"/>
              <a:t>De man begreep dat het niet mogelijk is om karakter en handschrift met elkaar te verbinden. </a:t>
            </a:r>
          </a:p>
        </p:txBody>
      </p:sp>
    </p:spTree>
    <p:extLst>
      <p:ext uri="{BB962C8B-B14F-4D97-AF65-F5344CB8AC3E}">
        <p14:creationId xmlns:p14="http://schemas.microsoft.com/office/powerpoint/2010/main" val="24655662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 een school in België ontdekten we in de gang een ingelijst handschrift van een leerling die met dezelfde methode had leren schrijven. Je kunt goed zien dat het om dezelfde lettervormgeving gaat. Dat is wat we de </a:t>
            </a:r>
            <a:r>
              <a:rPr lang="nl-NL" dirty="0" err="1"/>
              <a:t>grafo</a:t>
            </a:r>
            <a:r>
              <a:rPr lang="nl-NL" dirty="0"/>
              <a:t>-cognitieve werkwijze noemen: lettervormgevingskennis overdragen en daarmee laten oefenen. De leerlingen beoordelen elkaars werk op duidelijke kwaliteitscriteria. </a:t>
            </a:r>
            <a:br>
              <a:rPr lang="nl-NL" dirty="0"/>
            </a:br>
            <a:r>
              <a:rPr lang="nl-NL" dirty="0"/>
              <a:t>Zie voor meer gegevens de volgende slide.</a:t>
            </a:r>
          </a:p>
        </p:txBody>
      </p:sp>
    </p:spTree>
    <p:extLst>
      <p:ext uri="{BB962C8B-B14F-4D97-AF65-F5344CB8AC3E}">
        <p14:creationId xmlns:p14="http://schemas.microsoft.com/office/powerpoint/2010/main" val="37218434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spiegel</a:t>
            </a:r>
          </a:p>
          <a:p>
            <a:r>
              <a:rPr lang="nl-NL" dirty="0"/>
              <a:t>Spiegeltje, spiegeltje van het land wie is het mooiste van het land? Een klein prinsesje in een land hier ver vandaan ze houdt van spiegels. Ze heeft duizend spiegels, zelfs meer. Iedereen heeft daar spiegels. Het bad een klas, de tuin en nog heel veel dingen zijn van spiegels gemaakt. </a:t>
            </a:r>
            <a:r>
              <a:rPr lang="nl-NL" dirty="0" err="1"/>
              <a:t>Hazel</a:t>
            </a:r>
            <a:endParaRPr lang="nl-NL" dirty="0"/>
          </a:p>
        </p:txBody>
      </p:sp>
    </p:spTree>
    <p:extLst>
      <p:ext uri="{BB962C8B-B14F-4D97-AF65-F5344CB8AC3E}">
        <p14:creationId xmlns:p14="http://schemas.microsoft.com/office/powerpoint/2010/main" val="348813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Door bewegingswetenschappers is het handschrift verworden geraakt van zijn oorsprong: de ontwikkeling van het handschrift in het vorige millennium. Het handschrift bestond uit nauwgezette en afgesproken vormgeving van lijncontrasten die de belangrijkste lijndelen aangaven. Neerhalen kregen meer druk en werden dus breder (kroontjespen). Zo wist elk kind welke lijndelen het belangrijkst waren en welke daarom evenwijdig moesten worden gemaakt.  </a:t>
            </a:r>
          </a:p>
          <a:p>
            <a:r>
              <a:rPr lang="nl-NL" dirty="0"/>
              <a:t>Sinds een bepaald soort industriële pen (koordschriftpen) werd ingevoerd was het lijncontrast verdwenen en waren de lijnen verworden tot ‘haaltjes tussen twee keerpunten’. Niet meer dan een soort op-en-neer-beweging dus.</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Men muntte de term ‘</a:t>
            </a:r>
            <a:r>
              <a:rPr lang="nl-NL" sz="1800" b="1" dirty="0">
                <a:effectLst/>
                <a:latin typeface="Calibri" panose="020F0502020204030204" pitchFamily="34" charset="0"/>
                <a:ea typeface="Calibri" panose="020F0502020204030204" pitchFamily="34" charset="0"/>
                <a:cs typeface="Times New Roman" panose="02020603050405020304" pitchFamily="18" charset="0"/>
              </a:rPr>
              <a:t>schrijfmotoriek</a:t>
            </a:r>
            <a:r>
              <a:rPr lang="nl-NL" sz="1800" dirty="0">
                <a:effectLst/>
                <a:latin typeface="Calibri" panose="020F0502020204030204" pitchFamily="34" charset="0"/>
                <a:ea typeface="Calibri" panose="020F0502020204030204" pitchFamily="34" charset="0"/>
                <a:cs typeface="Times New Roman" panose="02020603050405020304" pitchFamily="18" charset="0"/>
              </a:rPr>
              <a:t>’, waarmee (tegenwoordig vooral door bewegingstherapeuten) ten onrechte werd gesuggereerd (zonder enig wetenschappelijk bewijs) dat er een natuurlijke schriftontwikkeling zou bestaan.</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Termen als ‘</a:t>
            </a:r>
            <a:r>
              <a:rPr lang="nl-NL" sz="1800" b="1" dirty="0" err="1">
                <a:effectLst/>
                <a:latin typeface="Calibri" panose="020F0502020204030204" pitchFamily="34" charset="0"/>
                <a:ea typeface="Calibri" panose="020F0502020204030204" pitchFamily="34" charset="0"/>
                <a:cs typeface="Times New Roman" panose="02020603050405020304" pitchFamily="18" charset="0"/>
              </a:rPr>
              <a:t>vloeiendheid</a:t>
            </a:r>
            <a:r>
              <a:rPr lang="nl-NL" sz="1800" dirty="0">
                <a:effectLst/>
                <a:latin typeface="Calibri" panose="020F0502020204030204" pitchFamily="34" charset="0"/>
                <a:ea typeface="Calibri" panose="020F0502020204030204" pitchFamily="34" charset="0"/>
                <a:cs typeface="Times New Roman" panose="02020603050405020304" pitchFamily="18" charset="0"/>
              </a:rPr>
              <a:t>’ en ‘</a:t>
            </a:r>
            <a:r>
              <a:rPr lang="nl-NL" sz="1800" b="1" dirty="0">
                <a:effectLst/>
                <a:latin typeface="Calibri" panose="020F0502020204030204" pitchFamily="34" charset="0"/>
                <a:ea typeface="Calibri" panose="020F0502020204030204" pitchFamily="34" charset="0"/>
                <a:cs typeface="Times New Roman" panose="02020603050405020304" pitchFamily="18" charset="0"/>
              </a:rPr>
              <a:t>snelheid</a:t>
            </a:r>
            <a:r>
              <a:rPr lang="nl-NL" sz="1800" dirty="0">
                <a:effectLst/>
                <a:latin typeface="Calibri" panose="020F0502020204030204" pitchFamily="34" charset="0"/>
                <a:ea typeface="Calibri" panose="020F0502020204030204" pitchFamily="34" charset="0"/>
                <a:cs typeface="Times New Roman" panose="02020603050405020304" pitchFamily="18" charset="0"/>
              </a:rPr>
              <a:t>’ werden steeds vaker genoemd als belangrijke te behalen doelen. Het tegendeel is waar.</a:t>
            </a:r>
          </a:p>
          <a:p>
            <a:endParaRPr lang="nl-NL" dirty="0"/>
          </a:p>
        </p:txBody>
      </p:sp>
    </p:spTree>
    <p:extLst>
      <p:ext uri="{BB962C8B-B14F-4D97-AF65-F5344CB8AC3E}">
        <p14:creationId xmlns:p14="http://schemas.microsoft.com/office/powerpoint/2010/main" val="8074248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Mcguinness</a:t>
            </a:r>
            <a:r>
              <a:rPr lang="en-US" dirty="0"/>
              <a:t>, D. (1999). Why Our Children Can’t Read, and What We Can Do about it. Simon &amp; Schuster.</a:t>
            </a:r>
            <a:endParaRPr lang="nl-NL" dirty="0"/>
          </a:p>
        </p:txBody>
      </p:sp>
    </p:spTree>
    <p:extLst>
      <p:ext uri="{BB962C8B-B14F-4D97-AF65-F5344CB8AC3E}">
        <p14:creationId xmlns:p14="http://schemas.microsoft.com/office/powerpoint/2010/main" val="240131559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61805819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3387212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Deze foto’s hebben weinig commentaar nodig. Jonge kinderen kunnen bijna alles (leren)…</a:t>
            </a:r>
          </a:p>
          <a:p>
            <a:r>
              <a:rPr lang="nl-NL" baseline="0" dirty="0"/>
              <a:t>Dat je iets niet goed kunt dat je nog moet leren, geldt niet alleen als probleem voor kinderen.</a:t>
            </a:r>
          </a:p>
          <a:p>
            <a:r>
              <a:rPr lang="nl-NL" baseline="0" dirty="0"/>
              <a:t>Van nature zijn ze gericht op kleine dingen. Fijn kleurwerk kan van kleine kinderen worden gevergd, mits in niet te grote vlakken. Een A4-vel volkleuren met een punt van 2 cm</a:t>
            </a:r>
            <a:r>
              <a:rPr lang="nl-NL" baseline="30000" dirty="0"/>
              <a:t>2</a:t>
            </a:r>
            <a:r>
              <a:rPr lang="nl-NL" baseline="0" dirty="0"/>
              <a:t> is een vorm van overvragen. Kinderen gaan dan vanzelf ‘</a:t>
            </a:r>
            <a:r>
              <a:rPr lang="nl-NL" baseline="0" dirty="0" err="1"/>
              <a:t>ruitenwisseren</a:t>
            </a:r>
            <a:r>
              <a:rPr lang="nl-NL" baseline="0" dirty="0"/>
              <a:t>’ vanuit de </a:t>
            </a:r>
            <a:r>
              <a:rPr lang="nl-NL" baseline="0" dirty="0" err="1"/>
              <a:t>elleboog</a:t>
            </a:r>
            <a:r>
              <a:rPr lang="nl-NL" baseline="0" dirty="0"/>
              <a:t>. Zo schieten ze over de randen van het te kleuren vlak. </a:t>
            </a:r>
            <a:endParaRPr lang="nl-NL" dirty="0"/>
          </a:p>
        </p:txBody>
      </p:sp>
    </p:spTree>
    <p:extLst>
      <p:ext uri="{BB962C8B-B14F-4D97-AF65-F5344CB8AC3E}">
        <p14:creationId xmlns:p14="http://schemas.microsoft.com/office/powerpoint/2010/main" val="2162701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We hebben het dan over ‘transfer’ van vaardigheden. Er bestaat een nabije transfer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near</a:t>
            </a:r>
            <a:r>
              <a:rPr lang="nl-NL" sz="1800" dirty="0">
                <a:effectLst/>
                <a:latin typeface="Calibri" panose="020F0502020204030204" pitchFamily="34" charset="0"/>
                <a:ea typeface="Calibri" panose="020F0502020204030204" pitchFamily="34" charset="0"/>
                <a:cs typeface="Times New Roman" panose="02020603050405020304" pitchFamily="18" charset="0"/>
              </a:rPr>
              <a:t> transfer), waarbij er een klein verschil heerst tussen twee vaardigheden. Ook is er een ‘far’ transfer, waarbij men grote winst claimt voor twee vaardigheden die nogal een eind uit elkaar liggen. Zo zou je van schaken beter worden in wiskunde. En van insteekmozaïekjes je beter zou schrijven…</a:t>
            </a:r>
          </a:p>
          <a:p>
            <a:r>
              <a:rPr lang="nl-NL" dirty="0"/>
              <a:t>Niets is minder waar. Je kunt alleen taak specifiek oefenen als je verder wilt komen. Van insteekmozaïekjes oefenen wordt je beter in het maken van </a:t>
            </a:r>
            <a:r>
              <a:rPr lang="nl-NL" dirty="0" err="1"/>
              <a:t>insteekmozïekjes</a:t>
            </a:r>
            <a:r>
              <a:rPr lang="nl-NL" dirty="0"/>
              <a:t>, niet in schrijven. Fijne motoriek (als die al bestaat) wordt er niet beter van. Vanuit de schouder ontstaat niet alleen ‘grote motoriek’ (als die al bestaat). Vanuit de schouder kun je heel fijne bewegingen maken, zoals iedereen die wel eens grafisch werkt met een ‘muis’ ook wel weet. </a:t>
            </a:r>
          </a:p>
        </p:txBody>
      </p:sp>
    </p:spTree>
    <p:extLst>
      <p:ext uri="{BB962C8B-B14F-4D97-AF65-F5344CB8AC3E}">
        <p14:creationId xmlns:p14="http://schemas.microsoft.com/office/powerpoint/2010/main" val="320726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CA9EBB-43E5-4269-84AF-F73AE7C5E2BE}"/>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53D7A9C8-1CE3-4D3A-9433-5BB8D469FA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D08E9CD7-0F1F-462C-810C-D92693273A77}"/>
              </a:ext>
            </a:extLst>
          </p:cNvPr>
          <p:cNvSpPr>
            <a:spLocks noGrp="1"/>
          </p:cNvSpPr>
          <p:nvPr>
            <p:ph type="dt" sz="half" idx="10"/>
          </p:nvPr>
        </p:nvSpPr>
        <p:spPr/>
        <p:txBody>
          <a:bodyPr/>
          <a:lstStyle/>
          <a:p>
            <a:fld id="{DF7E7209-E56D-4A4B-97DF-A84F0926CFCE}" type="datetime1">
              <a:rPr lang="nl-NL" smtClean="0"/>
              <a:t>15-11-2020</a:t>
            </a:fld>
            <a:endParaRPr lang="nl-NL"/>
          </a:p>
        </p:txBody>
      </p:sp>
      <p:sp>
        <p:nvSpPr>
          <p:cNvPr id="6" name="Tijdelijke aanduiding voor dianummer 5">
            <a:extLst>
              <a:ext uri="{FF2B5EF4-FFF2-40B4-BE49-F238E27FC236}">
                <a16:creationId xmlns:a16="http://schemas.microsoft.com/office/drawing/2014/main" id="{DC10D466-E654-4DC4-AA62-091164CDD33A}"/>
              </a:ext>
            </a:extLst>
          </p:cNvPr>
          <p:cNvSpPr>
            <a:spLocks noGrp="1"/>
          </p:cNvSpPr>
          <p:nvPr>
            <p:ph type="sldNum" sz="quarter" idx="12"/>
          </p:nvPr>
        </p:nvSpPr>
        <p:spPr/>
        <p:txBody>
          <a:bodyPr/>
          <a:lstStyle/>
          <a:p>
            <a:fld id="{143F05E8-9302-4BFA-99BA-46C0C7953969}" type="slidenum">
              <a:rPr lang="nl-NL" smtClean="0"/>
              <a:t>‹nr.›</a:t>
            </a:fld>
            <a:endParaRPr lang="nl-NL"/>
          </a:p>
        </p:txBody>
      </p:sp>
    </p:spTree>
    <p:extLst>
      <p:ext uri="{BB962C8B-B14F-4D97-AF65-F5344CB8AC3E}">
        <p14:creationId xmlns:p14="http://schemas.microsoft.com/office/powerpoint/2010/main" val="31899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6D70A5-2C98-4E55-A424-0EE58750AFDC}"/>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4B5A2CA2-F61F-42CE-A6D2-01D383585EFC}"/>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9A3AEA4-6B97-4AD4-9A17-D9CEF0A25FE5}"/>
              </a:ext>
            </a:extLst>
          </p:cNvPr>
          <p:cNvSpPr>
            <a:spLocks noGrp="1"/>
          </p:cNvSpPr>
          <p:nvPr>
            <p:ph type="dt" sz="half" idx="10"/>
          </p:nvPr>
        </p:nvSpPr>
        <p:spPr/>
        <p:txBody>
          <a:bodyPr/>
          <a:lstStyle/>
          <a:p>
            <a:fld id="{4FD75F07-C440-4BEC-B853-4ECF06B7E13E}" type="datetime1">
              <a:rPr lang="nl-NL" smtClean="0"/>
              <a:t>15-11-2020</a:t>
            </a:fld>
            <a:endParaRPr lang="nl-NL"/>
          </a:p>
        </p:txBody>
      </p:sp>
      <p:sp>
        <p:nvSpPr>
          <p:cNvPr id="5" name="Tijdelijke aanduiding voor voettekst 4">
            <a:extLst>
              <a:ext uri="{FF2B5EF4-FFF2-40B4-BE49-F238E27FC236}">
                <a16:creationId xmlns:a16="http://schemas.microsoft.com/office/drawing/2014/main" id="{6D4A20B9-EB9D-4983-8D02-C6F58F64E8C4}"/>
              </a:ext>
            </a:extLst>
          </p:cNvPr>
          <p:cNvSpPr>
            <a:spLocks noGrp="1"/>
          </p:cNvSpPr>
          <p:nvPr>
            <p:ph type="ftr" sz="quarter" idx="11"/>
          </p:nvPr>
        </p:nvSpPr>
        <p:spPr/>
        <p:txBody>
          <a:bodyPr/>
          <a:lstStyle/>
          <a:p>
            <a:r>
              <a:rPr lang="nl-NL"/>
              <a:t>Copyright Stichting Schriftontwikkeling</a:t>
            </a:r>
          </a:p>
        </p:txBody>
      </p:sp>
      <p:sp>
        <p:nvSpPr>
          <p:cNvPr id="6" name="Tijdelijke aanduiding voor dianummer 5">
            <a:extLst>
              <a:ext uri="{FF2B5EF4-FFF2-40B4-BE49-F238E27FC236}">
                <a16:creationId xmlns:a16="http://schemas.microsoft.com/office/drawing/2014/main" id="{18C715C1-6EE1-49F6-83E0-2D11C9B77AFF}"/>
              </a:ext>
            </a:extLst>
          </p:cNvPr>
          <p:cNvSpPr>
            <a:spLocks noGrp="1"/>
          </p:cNvSpPr>
          <p:nvPr>
            <p:ph type="sldNum" sz="quarter" idx="12"/>
          </p:nvPr>
        </p:nvSpPr>
        <p:spPr/>
        <p:txBody>
          <a:bodyPr/>
          <a:lstStyle/>
          <a:p>
            <a:fld id="{143F05E8-9302-4BFA-99BA-46C0C7953969}" type="slidenum">
              <a:rPr lang="nl-NL" smtClean="0"/>
              <a:t>‹nr.›</a:t>
            </a:fld>
            <a:endParaRPr lang="nl-NL"/>
          </a:p>
        </p:txBody>
      </p:sp>
    </p:spTree>
    <p:extLst>
      <p:ext uri="{BB962C8B-B14F-4D97-AF65-F5344CB8AC3E}">
        <p14:creationId xmlns:p14="http://schemas.microsoft.com/office/powerpoint/2010/main" val="2058343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27290905-15F3-496E-B823-902F805B9D51}"/>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16600D6-DC20-4005-9430-817925D15409}"/>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63705C9-711C-4297-952D-2254670D3441}"/>
              </a:ext>
            </a:extLst>
          </p:cNvPr>
          <p:cNvSpPr>
            <a:spLocks noGrp="1"/>
          </p:cNvSpPr>
          <p:nvPr>
            <p:ph type="dt" sz="half" idx="10"/>
          </p:nvPr>
        </p:nvSpPr>
        <p:spPr/>
        <p:txBody>
          <a:bodyPr/>
          <a:lstStyle/>
          <a:p>
            <a:fld id="{B70FDF37-EC93-4CA6-A5A8-1DC46A5E0D97}" type="datetime1">
              <a:rPr lang="nl-NL" smtClean="0"/>
              <a:t>15-11-2020</a:t>
            </a:fld>
            <a:endParaRPr lang="nl-NL"/>
          </a:p>
        </p:txBody>
      </p:sp>
      <p:sp>
        <p:nvSpPr>
          <p:cNvPr id="5" name="Tijdelijke aanduiding voor voettekst 4">
            <a:extLst>
              <a:ext uri="{FF2B5EF4-FFF2-40B4-BE49-F238E27FC236}">
                <a16:creationId xmlns:a16="http://schemas.microsoft.com/office/drawing/2014/main" id="{2BA43F3F-C85C-404B-AFB1-D3408AC5EC3B}"/>
              </a:ext>
            </a:extLst>
          </p:cNvPr>
          <p:cNvSpPr>
            <a:spLocks noGrp="1"/>
          </p:cNvSpPr>
          <p:nvPr>
            <p:ph type="ftr" sz="quarter" idx="11"/>
          </p:nvPr>
        </p:nvSpPr>
        <p:spPr/>
        <p:txBody>
          <a:bodyPr/>
          <a:lstStyle/>
          <a:p>
            <a:r>
              <a:rPr lang="nl-NL"/>
              <a:t>Copyright Stichting Schriftontwikkeling</a:t>
            </a:r>
          </a:p>
        </p:txBody>
      </p:sp>
      <p:sp>
        <p:nvSpPr>
          <p:cNvPr id="6" name="Tijdelijke aanduiding voor dianummer 5">
            <a:extLst>
              <a:ext uri="{FF2B5EF4-FFF2-40B4-BE49-F238E27FC236}">
                <a16:creationId xmlns:a16="http://schemas.microsoft.com/office/drawing/2014/main" id="{2513E633-A512-4DB8-B734-26385AE0F79A}"/>
              </a:ext>
            </a:extLst>
          </p:cNvPr>
          <p:cNvSpPr>
            <a:spLocks noGrp="1"/>
          </p:cNvSpPr>
          <p:nvPr>
            <p:ph type="sldNum" sz="quarter" idx="12"/>
          </p:nvPr>
        </p:nvSpPr>
        <p:spPr/>
        <p:txBody>
          <a:bodyPr/>
          <a:lstStyle/>
          <a:p>
            <a:fld id="{143F05E8-9302-4BFA-99BA-46C0C7953969}" type="slidenum">
              <a:rPr lang="nl-NL" smtClean="0"/>
              <a:t>‹nr.›</a:t>
            </a:fld>
            <a:endParaRPr lang="nl-NL"/>
          </a:p>
        </p:txBody>
      </p:sp>
    </p:spTree>
    <p:extLst>
      <p:ext uri="{BB962C8B-B14F-4D97-AF65-F5344CB8AC3E}">
        <p14:creationId xmlns:p14="http://schemas.microsoft.com/office/powerpoint/2010/main" val="182689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89FABD-445C-403E-83E2-3C10CAB8639B}"/>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F60D6048-37AE-4898-AB63-F241E145AD3D}"/>
              </a:ext>
            </a:extLst>
          </p:cNvPr>
          <p:cNvSpPr>
            <a:spLocks noGrp="1"/>
          </p:cNvSpPr>
          <p:nvPr>
            <p:ph type="dt" sz="half" idx="10"/>
          </p:nvPr>
        </p:nvSpPr>
        <p:spPr/>
        <p:txBody>
          <a:bodyPr/>
          <a:lstStyle/>
          <a:p>
            <a:fld id="{453FCBD0-D701-4064-93D6-92C12404DF9C}" type="datetime1">
              <a:rPr lang="nl-NL" smtClean="0"/>
              <a:t>15-11-2020</a:t>
            </a:fld>
            <a:endParaRPr lang="nl-NL"/>
          </a:p>
        </p:txBody>
      </p:sp>
      <p:sp>
        <p:nvSpPr>
          <p:cNvPr id="4" name="Tijdelijke aanduiding voor voettekst 3">
            <a:extLst>
              <a:ext uri="{FF2B5EF4-FFF2-40B4-BE49-F238E27FC236}">
                <a16:creationId xmlns:a16="http://schemas.microsoft.com/office/drawing/2014/main" id="{95B03F3F-694F-4BD7-98A7-53DA848561AB}"/>
              </a:ext>
            </a:extLst>
          </p:cNvPr>
          <p:cNvSpPr>
            <a:spLocks noGrp="1"/>
          </p:cNvSpPr>
          <p:nvPr>
            <p:ph type="ftr" sz="quarter" idx="11"/>
          </p:nvPr>
        </p:nvSpPr>
        <p:spPr/>
        <p:txBody>
          <a:bodyPr/>
          <a:lstStyle/>
          <a:p>
            <a:r>
              <a:rPr lang="nl-NL"/>
              <a:t>Copyright Stichting Schriftontwikkeling</a:t>
            </a:r>
          </a:p>
        </p:txBody>
      </p:sp>
      <p:sp>
        <p:nvSpPr>
          <p:cNvPr id="5" name="Tijdelijke aanduiding voor dianummer 4">
            <a:extLst>
              <a:ext uri="{FF2B5EF4-FFF2-40B4-BE49-F238E27FC236}">
                <a16:creationId xmlns:a16="http://schemas.microsoft.com/office/drawing/2014/main" id="{CFA59791-AF19-47D1-A377-EDFF2B63ADD3}"/>
              </a:ext>
            </a:extLst>
          </p:cNvPr>
          <p:cNvSpPr>
            <a:spLocks noGrp="1"/>
          </p:cNvSpPr>
          <p:nvPr>
            <p:ph type="sldNum" sz="quarter" idx="12"/>
          </p:nvPr>
        </p:nvSpPr>
        <p:spPr/>
        <p:txBody>
          <a:bodyPr/>
          <a:lstStyle/>
          <a:p>
            <a:fld id="{143F05E8-9302-4BFA-99BA-46C0C7953969}" type="slidenum">
              <a:rPr lang="nl-NL" smtClean="0"/>
              <a:t>‹nr.›</a:t>
            </a:fld>
            <a:endParaRPr lang="nl-NL"/>
          </a:p>
        </p:txBody>
      </p:sp>
    </p:spTree>
    <p:extLst>
      <p:ext uri="{BB962C8B-B14F-4D97-AF65-F5344CB8AC3E}">
        <p14:creationId xmlns:p14="http://schemas.microsoft.com/office/powerpoint/2010/main" val="918731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4D0BFA-35B1-414C-B1CE-A8986D77B83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A7D65568-06AA-4368-A688-640D82A348E5}"/>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D7AC09E-D12F-4916-8F29-593F24291D86}"/>
              </a:ext>
            </a:extLst>
          </p:cNvPr>
          <p:cNvSpPr>
            <a:spLocks noGrp="1"/>
          </p:cNvSpPr>
          <p:nvPr>
            <p:ph type="dt" sz="half" idx="10"/>
          </p:nvPr>
        </p:nvSpPr>
        <p:spPr/>
        <p:txBody>
          <a:bodyPr/>
          <a:lstStyle/>
          <a:p>
            <a:fld id="{A967E813-CD3F-4D2D-B8F0-3199F9E88E51}" type="datetime1">
              <a:rPr lang="nl-NL" smtClean="0"/>
              <a:t>15-11-2020</a:t>
            </a:fld>
            <a:endParaRPr lang="nl-NL"/>
          </a:p>
        </p:txBody>
      </p:sp>
      <p:sp>
        <p:nvSpPr>
          <p:cNvPr id="6" name="Tijdelijke aanduiding voor dianummer 5">
            <a:extLst>
              <a:ext uri="{FF2B5EF4-FFF2-40B4-BE49-F238E27FC236}">
                <a16:creationId xmlns:a16="http://schemas.microsoft.com/office/drawing/2014/main" id="{185B4BAC-81BD-4ADC-8A6D-5613E8EE8D86}"/>
              </a:ext>
            </a:extLst>
          </p:cNvPr>
          <p:cNvSpPr>
            <a:spLocks noGrp="1"/>
          </p:cNvSpPr>
          <p:nvPr>
            <p:ph type="sldNum" sz="quarter" idx="12"/>
          </p:nvPr>
        </p:nvSpPr>
        <p:spPr/>
        <p:txBody>
          <a:bodyPr/>
          <a:lstStyle/>
          <a:p>
            <a:fld id="{143F05E8-9302-4BFA-99BA-46C0C7953969}" type="slidenum">
              <a:rPr lang="nl-NL" smtClean="0"/>
              <a:t>‹nr.›</a:t>
            </a:fld>
            <a:endParaRPr lang="nl-NL"/>
          </a:p>
        </p:txBody>
      </p:sp>
    </p:spTree>
    <p:extLst>
      <p:ext uri="{BB962C8B-B14F-4D97-AF65-F5344CB8AC3E}">
        <p14:creationId xmlns:p14="http://schemas.microsoft.com/office/powerpoint/2010/main" val="1302092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3470D9-91B7-4001-9809-55856422EE46}"/>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02816D3A-66D1-4E7B-822D-C1639AAD32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CD823BE5-97BD-4A34-9AB1-58C0371808A0}"/>
              </a:ext>
            </a:extLst>
          </p:cNvPr>
          <p:cNvSpPr>
            <a:spLocks noGrp="1"/>
          </p:cNvSpPr>
          <p:nvPr>
            <p:ph type="dt" sz="half" idx="10"/>
          </p:nvPr>
        </p:nvSpPr>
        <p:spPr/>
        <p:txBody>
          <a:bodyPr/>
          <a:lstStyle/>
          <a:p>
            <a:fld id="{303F737D-1F97-4E7B-8B11-D34D01636952}" type="datetime1">
              <a:rPr lang="nl-NL" smtClean="0"/>
              <a:t>15-11-2020</a:t>
            </a:fld>
            <a:endParaRPr lang="nl-NL"/>
          </a:p>
        </p:txBody>
      </p:sp>
      <p:sp>
        <p:nvSpPr>
          <p:cNvPr id="5" name="Tijdelijke aanduiding voor voettekst 4">
            <a:extLst>
              <a:ext uri="{FF2B5EF4-FFF2-40B4-BE49-F238E27FC236}">
                <a16:creationId xmlns:a16="http://schemas.microsoft.com/office/drawing/2014/main" id="{2E2F6C1B-AD0B-415F-9E40-2C29BA1CB940}"/>
              </a:ext>
            </a:extLst>
          </p:cNvPr>
          <p:cNvSpPr>
            <a:spLocks noGrp="1"/>
          </p:cNvSpPr>
          <p:nvPr>
            <p:ph type="ftr" sz="quarter" idx="11"/>
          </p:nvPr>
        </p:nvSpPr>
        <p:spPr/>
        <p:txBody>
          <a:bodyPr/>
          <a:lstStyle/>
          <a:p>
            <a:r>
              <a:rPr lang="nl-NL" dirty="0"/>
              <a:t>Copyright Stichting Schriftontwikkeling</a:t>
            </a:r>
          </a:p>
        </p:txBody>
      </p:sp>
      <p:sp>
        <p:nvSpPr>
          <p:cNvPr id="6" name="Tijdelijke aanduiding voor dianummer 5">
            <a:extLst>
              <a:ext uri="{FF2B5EF4-FFF2-40B4-BE49-F238E27FC236}">
                <a16:creationId xmlns:a16="http://schemas.microsoft.com/office/drawing/2014/main" id="{05C73446-B87C-459C-A638-03055894476F}"/>
              </a:ext>
            </a:extLst>
          </p:cNvPr>
          <p:cNvSpPr>
            <a:spLocks noGrp="1"/>
          </p:cNvSpPr>
          <p:nvPr>
            <p:ph type="sldNum" sz="quarter" idx="12"/>
          </p:nvPr>
        </p:nvSpPr>
        <p:spPr/>
        <p:txBody>
          <a:bodyPr/>
          <a:lstStyle/>
          <a:p>
            <a:fld id="{143F05E8-9302-4BFA-99BA-46C0C7953969}" type="slidenum">
              <a:rPr lang="nl-NL" smtClean="0"/>
              <a:t>‹nr.›</a:t>
            </a:fld>
            <a:endParaRPr lang="nl-NL"/>
          </a:p>
        </p:txBody>
      </p:sp>
    </p:spTree>
    <p:extLst>
      <p:ext uri="{BB962C8B-B14F-4D97-AF65-F5344CB8AC3E}">
        <p14:creationId xmlns:p14="http://schemas.microsoft.com/office/powerpoint/2010/main" val="3427170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40AE35-06B3-4374-9873-BBA2F8070F4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1F41FF29-4542-478A-9855-AC4F404BB016}"/>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383C2E48-9AAE-4597-BCA2-829CC1A2AA0B}"/>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C4F6F328-4C0B-4C44-BEBF-CEC59012F1DE}"/>
              </a:ext>
            </a:extLst>
          </p:cNvPr>
          <p:cNvSpPr>
            <a:spLocks noGrp="1"/>
          </p:cNvSpPr>
          <p:nvPr>
            <p:ph type="dt" sz="half" idx="10"/>
          </p:nvPr>
        </p:nvSpPr>
        <p:spPr/>
        <p:txBody>
          <a:bodyPr/>
          <a:lstStyle/>
          <a:p>
            <a:fld id="{4D87A659-DE42-49F0-A8EB-BBAE2F144DFF}" type="datetime1">
              <a:rPr lang="nl-NL" smtClean="0"/>
              <a:t>15-11-2020</a:t>
            </a:fld>
            <a:endParaRPr lang="nl-NL"/>
          </a:p>
        </p:txBody>
      </p:sp>
      <p:sp>
        <p:nvSpPr>
          <p:cNvPr id="6" name="Tijdelijke aanduiding voor voettekst 5">
            <a:extLst>
              <a:ext uri="{FF2B5EF4-FFF2-40B4-BE49-F238E27FC236}">
                <a16:creationId xmlns:a16="http://schemas.microsoft.com/office/drawing/2014/main" id="{C31ECAEA-FCEE-45FD-A7C3-4AD9A619BECC}"/>
              </a:ext>
            </a:extLst>
          </p:cNvPr>
          <p:cNvSpPr>
            <a:spLocks noGrp="1"/>
          </p:cNvSpPr>
          <p:nvPr>
            <p:ph type="ftr" sz="quarter" idx="11"/>
          </p:nvPr>
        </p:nvSpPr>
        <p:spPr/>
        <p:txBody>
          <a:bodyPr/>
          <a:lstStyle/>
          <a:p>
            <a:r>
              <a:rPr lang="nl-NL"/>
              <a:t>Copyright Stichting Schriftontwikkeling</a:t>
            </a:r>
          </a:p>
        </p:txBody>
      </p:sp>
      <p:sp>
        <p:nvSpPr>
          <p:cNvPr id="7" name="Tijdelijke aanduiding voor dianummer 6">
            <a:extLst>
              <a:ext uri="{FF2B5EF4-FFF2-40B4-BE49-F238E27FC236}">
                <a16:creationId xmlns:a16="http://schemas.microsoft.com/office/drawing/2014/main" id="{EE0615E4-DF80-4A0C-AF62-A31CA7FD726C}"/>
              </a:ext>
            </a:extLst>
          </p:cNvPr>
          <p:cNvSpPr>
            <a:spLocks noGrp="1"/>
          </p:cNvSpPr>
          <p:nvPr>
            <p:ph type="sldNum" sz="quarter" idx="12"/>
          </p:nvPr>
        </p:nvSpPr>
        <p:spPr/>
        <p:txBody>
          <a:bodyPr/>
          <a:lstStyle/>
          <a:p>
            <a:fld id="{143F05E8-9302-4BFA-99BA-46C0C7953969}" type="slidenum">
              <a:rPr lang="nl-NL" smtClean="0"/>
              <a:t>‹nr.›</a:t>
            </a:fld>
            <a:endParaRPr lang="nl-NL"/>
          </a:p>
        </p:txBody>
      </p:sp>
    </p:spTree>
    <p:extLst>
      <p:ext uri="{BB962C8B-B14F-4D97-AF65-F5344CB8AC3E}">
        <p14:creationId xmlns:p14="http://schemas.microsoft.com/office/powerpoint/2010/main" val="22802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455145-8651-4F8B-9C98-6B6452C53E1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202DBFB7-15F5-441E-814B-77C10A2F42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F7308065-BC03-4C22-9B7F-287876B08B21}"/>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40068827-60F0-4C3D-B44E-03FF737426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2A0B810-F6DA-4591-BC54-9D69E0586C94}"/>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0A79CCC-CA9C-4CA0-91CD-D85CEF757206}"/>
              </a:ext>
            </a:extLst>
          </p:cNvPr>
          <p:cNvSpPr>
            <a:spLocks noGrp="1"/>
          </p:cNvSpPr>
          <p:nvPr>
            <p:ph type="dt" sz="half" idx="10"/>
          </p:nvPr>
        </p:nvSpPr>
        <p:spPr/>
        <p:txBody>
          <a:bodyPr/>
          <a:lstStyle/>
          <a:p>
            <a:fld id="{C80A37B8-991D-4A29-A77C-369149929BCE}" type="datetime1">
              <a:rPr lang="nl-NL" smtClean="0"/>
              <a:t>15-11-2020</a:t>
            </a:fld>
            <a:endParaRPr lang="nl-NL"/>
          </a:p>
        </p:txBody>
      </p:sp>
      <p:sp>
        <p:nvSpPr>
          <p:cNvPr id="8" name="Tijdelijke aanduiding voor voettekst 7">
            <a:extLst>
              <a:ext uri="{FF2B5EF4-FFF2-40B4-BE49-F238E27FC236}">
                <a16:creationId xmlns:a16="http://schemas.microsoft.com/office/drawing/2014/main" id="{42568F12-B555-46D4-9695-CF565BF02077}"/>
              </a:ext>
            </a:extLst>
          </p:cNvPr>
          <p:cNvSpPr>
            <a:spLocks noGrp="1"/>
          </p:cNvSpPr>
          <p:nvPr>
            <p:ph type="ftr" sz="quarter" idx="11"/>
          </p:nvPr>
        </p:nvSpPr>
        <p:spPr/>
        <p:txBody>
          <a:bodyPr/>
          <a:lstStyle/>
          <a:p>
            <a:r>
              <a:rPr lang="nl-NL"/>
              <a:t>Copyright Stichting Schriftontwikkeling</a:t>
            </a:r>
          </a:p>
        </p:txBody>
      </p:sp>
      <p:sp>
        <p:nvSpPr>
          <p:cNvPr id="9" name="Tijdelijke aanduiding voor dianummer 8">
            <a:extLst>
              <a:ext uri="{FF2B5EF4-FFF2-40B4-BE49-F238E27FC236}">
                <a16:creationId xmlns:a16="http://schemas.microsoft.com/office/drawing/2014/main" id="{5896A457-B6A3-45EF-8534-C38EDE932D94}"/>
              </a:ext>
            </a:extLst>
          </p:cNvPr>
          <p:cNvSpPr>
            <a:spLocks noGrp="1"/>
          </p:cNvSpPr>
          <p:nvPr>
            <p:ph type="sldNum" sz="quarter" idx="12"/>
          </p:nvPr>
        </p:nvSpPr>
        <p:spPr/>
        <p:txBody>
          <a:bodyPr/>
          <a:lstStyle/>
          <a:p>
            <a:fld id="{143F05E8-9302-4BFA-99BA-46C0C7953969}" type="slidenum">
              <a:rPr lang="nl-NL" smtClean="0"/>
              <a:t>‹nr.›</a:t>
            </a:fld>
            <a:endParaRPr lang="nl-NL"/>
          </a:p>
        </p:txBody>
      </p:sp>
    </p:spTree>
    <p:extLst>
      <p:ext uri="{BB962C8B-B14F-4D97-AF65-F5344CB8AC3E}">
        <p14:creationId xmlns:p14="http://schemas.microsoft.com/office/powerpoint/2010/main" val="2552420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755D70-E8F2-45BA-AF32-6817B3DE7536}"/>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88C11D2-0A1F-4FBA-B873-EF6A863970F2}"/>
              </a:ext>
            </a:extLst>
          </p:cNvPr>
          <p:cNvSpPr>
            <a:spLocks noGrp="1"/>
          </p:cNvSpPr>
          <p:nvPr>
            <p:ph type="dt" sz="half" idx="10"/>
          </p:nvPr>
        </p:nvSpPr>
        <p:spPr/>
        <p:txBody>
          <a:bodyPr/>
          <a:lstStyle/>
          <a:p>
            <a:fld id="{BB25B2C4-41D0-42E7-903A-85C9D160575B}" type="datetime1">
              <a:rPr lang="nl-NL" smtClean="0"/>
              <a:t>15-11-2020</a:t>
            </a:fld>
            <a:endParaRPr lang="nl-NL"/>
          </a:p>
        </p:txBody>
      </p:sp>
      <p:sp>
        <p:nvSpPr>
          <p:cNvPr id="4" name="Tijdelijke aanduiding voor voettekst 3">
            <a:extLst>
              <a:ext uri="{FF2B5EF4-FFF2-40B4-BE49-F238E27FC236}">
                <a16:creationId xmlns:a16="http://schemas.microsoft.com/office/drawing/2014/main" id="{D471A1A7-DB89-40CA-8454-F6091A956274}"/>
              </a:ext>
            </a:extLst>
          </p:cNvPr>
          <p:cNvSpPr>
            <a:spLocks noGrp="1"/>
          </p:cNvSpPr>
          <p:nvPr>
            <p:ph type="ftr" sz="quarter" idx="11"/>
          </p:nvPr>
        </p:nvSpPr>
        <p:spPr/>
        <p:txBody>
          <a:bodyPr/>
          <a:lstStyle/>
          <a:p>
            <a:r>
              <a:rPr lang="nl-NL"/>
              <a:t>Copyright Stichting Schriftontwikkeling</a:t>
            </a:r>
          </a:p>
        </p:txBody>
      </p:sp>
      <p:sp>
        <p:nvSpPr>
          <p:cNvPr id="5" name="Tijdelijke aanduiding voor dianummer 4">
            <a:extLst>
              <a:ext uri="{FF2B5EF4-FFF2-40B4-BE49-F238E27FC236}">
                <a16:creationId xmlns:a16="http://schemas.microsoft.com/office/drawing/2014/main" id="{8D38774E-2593-4C28-8CD3-C774CA170B19}"/>
              </a:ext>
            </a:extLst>
          </p:cNvPr>
          <p:cNvSpPr>
            <a:spLocks noGrp="1"/>
          </p:cNvSpPr>
          <p:nvPr>
            <p:ph type="sldNum" sz="quarter" idx="12"/>
          </p:nvPr>
        </p:nvSpPr>
        <p:spPr/>
        <p:txBody>
          <a:bodyPr/>
          <a:lstStyle/>
          <a:p>
            <a:fld id="{143F05E8-9302-4BFA-99BA-46C0C7953969}" type="slidenum">
              <a:rPr lang="nl-NL" smtClean="0"/>
              <a:t>‹nr.›</a:t>
            </a:fld>
            <a:endParaRPr lang="nl-NL"/>
          </a:p>
        </p:txBody>
      </p:sp>
    </p:spTree>
    <p:extLst>
      <p:ext uri="{BB962C8B-B14F-4D97-AF65-F5344CB8AC3E}">
        <p14:creationId xmlns:p14="http://schemas.microsoft.com/office/powerpoint/2010/main" val="757397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E19211A-0BA7-4D0F-8029-2940994195B3}"/>
              </a:ext>
            </a:extLst>
          </p:cNvPr>
          <p:cNvSpPr>
            <a:spLocks noGrp="1"/>
          </p:cNvSpPr>
          <p:nvPr>
            <p:ph type="dt" sz="half" idx="10"/>
          </p:nvPr>
        </p:nvSpPr>
        <p:spPr/>
        <p:txBody>
          <a:bodyPr/>
          <a:lstStyle/>
          <a:p>
            <a:fld id="{1E0CE987-7896-45D4-928E-526C00EA302D}" type="datetime1">
              <a:rPr lang="nl-NL" smtClean="0"/>
              <a:t>15-11-2020</a:t>
            </a:fld>
            <a:endParaRPr lang="nl-NL"/>
          </a:p>
        </p:txBody>
      </p:sp>
      <p:sp>
        <p:nvSpPr>
          <p:cNvPr id="3" name="Tijdelijke aanduiding voor voettekst 2">
            <a:extLst>
              <a:ext uri="{FF2B5EF4-FFF2-40B4-BE49-F238E27FC236}">
                <a16:creationId xmlns:a16="http://schemas.microsoft.com/office/drawing/2014/main" id="{3C6EA2EE-408C-4D54-A677-2940B923B685}"/>
              </a:ext>
            </a:extLst>
          </p:cNvPr>
          <p:cNvSpPr>
            <a:spLocks noGrp="1"/>
          </p:cNvSpPr>
          <p:nvPr>
            <p:ph type="ftr" sz="quarter" idx="11"/>
          </p:nvPr>
        </p:nvSpPr>
        <p:spPr/>
        <p:txBody>
          <a:bodyPr/>
          <a:lstStyle/>
          <a:p>
            <a:r>
              <a:rPr lang="nl-NL"/>
              <a:t>Copyright Stichting Schriftontwikkeling</a:t>
            </a:r>
          </a:p>
        </p:txBody>
      </p:sp>
      <p:sp>
        <p:nvSpPr>
          <p:cNvPr id="4" name="Tijdelijke aanduiding voor dianummer 3">
            <a:extLst>
              <a:ext uri="{FF2B5EF4-FFF2-40B4-BE49-F238E27FC236}">
                <a16:creationId xmlns:a16="http://schemas.microsoft.com/office/drawing/2014/main" id="{3815577C-C2CD-4AFC-BE2B-926EB5783D38}"/>
              </a:ext>
            </a:extLst>
          </p:cNvPr>
          <p:cNvSpPr>
            <a:spLocks noGrp="1"/>
          </p:cNvSpPr>
          <p:nvPr>
            <p:ph type="sldNum" sz="quarter" idx="12"/>
          </p:nvPr>
        </p:nvSpPr>
        <p:spPr/>
        <p:txBody>
          <a:bodyPr/>
          <a:lstStyle/>
          <a:p>
            <a:fld id="{143F05E8-9302-4BFA-99BA-46C0C7953969}" type="slidenum">
              <a:rPr lang="nl-NL" smtClean="0"/>
              <a:t>‹nr.›</a:t>
            </a:fld>
            <a:endParaRPr lang="nl-NL"/>
          </a:p>
        </p:txBody>
      </p:sp>
    </p:spTree>
    <p:extLst>
      <p:ext uri="{BB962C8B-B14F-4D97-AF65-F5344CB8AC3E}">
        <p14:creationId xmlns:p14="http://schemas.microsoft.com/office/powerpoint/2010/main" val="4135865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895D2C-C5A9-4182-B40C-941BF6E5920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EF17D453-6F4B-44C7-99CB-532D869264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DC02F76-962B-46B2-8537-B7916B047D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BC6798B-6C31-4329-8474-8FCD62124F38}"/>
              </a:ext>
            </a:extLst>
          </p:cNvPr>
          <p:cNvSpPr>
            <a:spLocks noGrp="1"/>
          </p:cNvSpPr>
          <p:nvPr>
            <p:ph type="dt" sz="half" idx="10"/>
          </p:nvPr>
        </p:nvSpPr>
        <p:spPr/>
        <p:txBody>
          <a:bodyPr/>
          <a:lstStyle/>
          <a:p>
            <a:fld id="{701BE62D-8D16-42E3-BBD2-707C5133765B}" type="datetime1">
              <a:rPr lang="nl-NL" smtClean="0"/>
              <a:t>15-11-2020</a:t>
            </a:fld>
            <a:endParaRPr lang="nl-NL"/>
          </a:p>
        </p:txBody>
      </p:sp>
      <p:sp>
        <p:nvSpPr>
          <p:cNvPr id="6" name="Tijdelijke aanduiding voor voettekst 5">
            <a:extLst>
              <a:ext uri="{FF2B5EF4-FFF2-40B4-BE49-F238E27FC236}">
                <a16:creationId xmlns:a16="http://schemas.microsoft.com/office/drawing/2014/main" id="{C81AD3ED-6D77-47F0-B8B3-083EB7C3BBA0}"/>
              </a:ext>
            </a:extLst>
          </p:cNvPr>
          <p:cNvSpPr>
            <a:spLocks noGrp="1"/>
          </p:cNvSpPr>
          <p:nvPr>
            <p:ph type="ftr" sz="quarter" idx="11"/>
          </p:nvPr>
        </p:nvSpPr>
        <p:spPr/>
        <p:txBody>
          <a:bodyPr/>
          <a:lstStyle/>
          <a:p>
            <a:r>
              <a:rPr lang="nl-NL"/>
              <a:t>Copyright Stichting Schriftontwikkeling</a:t>
            </a:r>
          </a:p>
        </p:txBody>
      </p:sp>
      <p:sp>
        <p:nvSpPr>
          <p:cNvPr id="7" name="Tijdelijke aanduiding voor dianummer 6">
            <a:extLst>
              <a:ext uri="{FF2B5EF4-FFF2-40B4-BE49-F238E27FC236}">
                <a16:creationId xmlns:a16="http://schemas.microsoft.com/office/drawing/2014/main" id="{47100E27-CB2F-4373-8BAF-575A5813B6DD}"/>
              </a:ext>
            </a:extLst>
          </p:cNvPr>
          <p:cNvSpPr>
            <a:spLocks noGrp="1"/>
          </p:cNvSpPr>
          <p:nvPr>
            <p:ph type="sldNum" sz="quarter" idx="12"/>
          </p:nvPr>
        </p:nvSpPr>
        <p:spPr/>
        <p:txBody>
          <a:bodyPr/>
          <a:lstStyle/>
          <a:p>
            <a:fld id="{143F05E8-9302-4BFA-99BA-46C0C7953969}" type="slidenum">
              <a:rPr lang="nl-NL" smtClean="0"/>
              <a:t>‹nr.›</a:t>
            </a:fld>
            <a:endParaRPr lang="nl-NL"/>
          </a:p>
        </p:txBody>
      </p:sp>
    </p:spTree>
    <p:extLst>
      <p:ext uri="{BB962C8B-B14F-4D97-AF65-F5344CB8AC3E}">
        <p14:creationId xmlns:p14="http://schemas.microsoft.com/office/powerpoint/2010/main" val="2604384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68C336-EF89-4B08-B292-894056B1527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5990D18B-41CE-44BF-8471-33B3AD9C08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486E6FB1-6BD5-4CFE-9BA3-6BF5C59740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4F1CFE6-B5BB-4714-9A82-929B6F29E1CF}"/>
              </a:ext>
            </a:extLst>
          </p:cNvPr>
          <p:cNvSpPr>
            <a:spLocks noGrp="1"/>
          </p:cNvSpPr>
          <p:nvPr>
            <p:ph type="dt" sz="half" idx="10"/>
          </p:nvPr>
        </p:nvSpPr>
        <p:spPr/>
        <p:txBody>
          <a:bodyPr/>
          <a:lstStyle/>
          <a:p>
            <a:fld id="{355DBA5F-B2B0-4771-B705-F2A70C249F63}" type="datetime1">
              <a:rPr lang="nl-NL" smtClean="0"/>
              <a:t>15-11-2020</a:t>
            </a:fld>
            <a:endParaRPr lang="nl-NL"/>
          </a:p>
        </p:txBody>
      </p:sp>
      <p:sp>
        <p:nvSpPr>
          <p:cNvPr id="6" name="Tijdelijke aanduiding voor voettekst 5">
            <a:extLst>
              <a:ext uri="{FF2B5EF4-FFF2-40B4-BE49-F238E27FC236}">
                <a16:creationId xmlns:a16="http://schemas.microsoft.com/office/drawing/2014/main" id="{63DF7780-797E-4E4C-9C6B-F46D4EF14254}"/>
              </a:ext>
            </a:extLst>
          </p:cNvPr>
          <p:cNvSpPr>
            <a:spLocks noGrp="1"/>
          </p:cNvSpPr>
          <p:nvPr>
            <p:ph type="ftr" sz="quarter" idx="11"/>
          </p:nvPr>
        </p:nvSpPr>
        <p:spPr/>
        <p:txBody>
          <a:bodyPr/>
          <a:lstStyle/>
          <a:p>
            <a:r>
              <a:rPr lang="nl-NL"/>
              <a:t>Copyright Stichting Schriftontwikkeling</a:t>
            </a:r>
          </a:p>
        </p:txBody>
      </p:sp>
      <p:sp>
        <p:nvSpPr>
          <p:cNvPr id="7" name="Tijdelijke aanduiding voor dianummer 6">
            <a:extLst>
              <a:ext uri="{FF2B5EF4-FFF2-40B4-BE49-F238E27FC236}">
                <a16:creationId xmlns:a16="http://schemas.microsoft.com/office/drawing/2014/main" id="{4D870106-1443-4F62-8DFA-119D48E9FEE6}"/>
              </a:ext>
            </a:extLst>
          </p:cNvPr>
          <p:cNvSpPr>
            <a:spLocks noGrp="1"/>
          </p:cNvSpPr>
          <p:nvPr>
            <p:ph type="sldNum" sz="quarter" idx="12"/>
          </p:nvPr>
        </p:nvSpPr>
        <p:spPr/>
        <p:txBody>
          <a:bodyPr/>
          <a:lstStyle/>
          <a:p>
            <a:fld id="{143F05E8-9302-4BFA-99BA-46C0C7953969}" type="slidenum">
              <a:rPr lang="nl-NL" smtClean="0"/>
              <a:t>‹nr.›</a:t>
            </a:fld>
            <a:endParaRPr lang="nl-NL"/>
          </a:p>
        </p:txBody>
      </p:sp>
    </p:spTree>
    <p:extLst>
      <p:ext uri="{BB962C8B-B14F-4D97-AF65-F5344CB8AC3E}">
        <p14:creationId xmlns:p14="http://schemas.microsoft.com/office/powerpoint/2010/main" val="561568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7BECAE5-E941-45C8-8DA2-014754DCA0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72367454-AFE2-49A2-8597-F50F35B66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74B1E9BF-B5C2-4D1D-BC5F-964433D7DD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3FCBD0-D701-4064-93D6-92C12404DF9C}" type="datetime1">
              <a:rPr lang="nl-NL" smtClean="0"/>
              <a:t>15-11-2020</a:t>
            </a:fld>
            <a:endParaRPr lang="nl-NL"/>
          </a:p>
        </p:txBody>
      </p:sp>
      <p:sp>
        <p:nvSpPr>
          <p:cNvPr id="5" name="Tijdelijke aanduiding voor voettekst 4">
            <a:extLst>
              <a:ext uri="{FF2B5EF4-FFF2-40B4-BE49-F238E27FC236}">
                <a16:creationId xmlns:a16="http://schemas.microsoft.com/office/drawing/2014/main" id="{1F421D7D-98FC-4EED-8E75-C0B160C645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nl-NL" sz="1200" kern="1200" dirty="0" smtClean="0">
                <a:solidFill>
                  <a:schemeClr val="bg1">
                    <a:lumMod val="75000"/>
                  </a:schemeClr>
                </a:solidFill>
                <a:latin typeface="+mn-lt"/>
                <a:ea typeface="+mn-ea"/>
                <a:cs typeface="+mn-cs"/>
              </a:defRPr>
            </a:lvl1pPr>
          </a:lstStyle>
          <a:p>
            <a:r>
              <a:rPr lang="nl-NL" dirty="0"/>
              <a:t>© Stichting Schriftontwikkeling</a:t>
            </a:r>
            <a:endParaRPr lang="nl-NL" sz="1200" kern="1200" dirty="0">
              <a:solidFill>
                <a:schemeClr val="bg1">
                  <a:lumMod val="75000"/>
                </a:schemeClr>
              </a:solidFill>
              <a:latin typeface="+mn-lt"/>
              <a:ea typeface="+mn-ea"/>
              <a:cs typeface="+mn-cs"/>
            </a:endParaRPr>
          </a:p>
        </p:txBody>
      </p:sp>
      <p:sp>
        <p:nvSpPr>
          <p:cNvPr id="6" name="Tijdelijke aanduiding voor dianummer 5">
            <a:extLst>
              <a:ext uri="{FF2B5EF4-FFF2-40B4-BE49-F238E27FC236}">
                <a16:creationId xmlns:a16="http://schemas.microsoft.com/office/drawing/2014/main" id="{FFCA45F4-57CB-4807-BB47-61AD195E77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3F05E8-9302-4BFA-99BA-46C0C7953969}" type="slidenum">
              <a:rPr lang="nl-NL" smtClean="0"/>
              <a:t>‹nr.›</a:t>
            </a:fld>
            <a:endParaRPr lang="nl-NL"/>
          </a:p>
        </p:txBody>
      </p:sp>
      <p:pic>
        <p:nvPicPr>
          <p:cNvPr id="14" name="Afbeelding 13">
            <a:extLst>
              <a:ext uri="{FF2B5EF4-FFF2-40B4-BE49-F238E27FC236}">
                <a16:creationId xmlns:a16="http://schemas.microsoft.com/office/drawing/2014/main" id="{F1D1C7FC-FA82-45B1-8CD5-69FA7AAE94A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968551" y="6469548"/>
            <a:ext cx="2430624" cy="166808"/>
          </a:xfrm>
          <a:prstGeom prst="rect">
            <a:avLst/>
          </a:prstGeom>
        </p:spPr>
      </p:pic>
    </p:spTree>
    <p:extLst>
      <p:ext uri="{BB962C8B-B14F-4D97-AF65-F5344CB8AC3E}">
        <p14:creationId xmlns:p14="http://schemas.microsoft.com/office/powerpoint/2010/main" val="5230684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jpeg"/><Relationship Id="rId7"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hyperlink" Target="https://www.telegraph.co.uk/education/educationnews/11630639/Ban-erasers-from-the-classroom-says-academic.html" TargetMode="Externa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gif"/></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68.jpeg"/><Relationship Id="rId4" Type="http://schemas.openxmlformats.org/officeDocument/2006/relationships/image" Target="../media/image67.jpeg"/></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4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4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3" Type="http://schemas.openxmlformats.org/officeDocument/2006/relationships/image" Target="../media/image109.jpeg"/><Relationship Id="rId7" Type="http://schemas.openxmlformats.org/officeDocument/2006/relationships/image" Target="../media/image110.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hyperlink" Target="http://www.kdht.nl/" TargetMode="External"/><Relationship Id="rId5" Type="http://schemas.openxmlformats.org/officeDocument/2006/relationships/hyperlink" Target="http://www.alfabetcode.be/" TargetMode="External"/><Relationship Id="rId4" Type="http://schemas.openxmlformats.org/officeDocument/2006/relationships/hyperlink" Target="http://www.schriftontwikkeling.nl/" TargetMode="Externa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11.jpeg"/><Relationship Id="rId4"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image" Target="../media/image112.gif"/><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B36F3BFC-5C3D-4015-B876-DEBD6883F84C}"/>
              </a:ext>
            </a:extLst>
          </p:cNvPr>
          <p:cNvSpPr/>
          <p:nvPr/>
        </p:nvSpPr>
        <p:spPr>
          <a:xfrm>
            <a:off x="3391025" y="648718"/>
            <a:ext cx="5409949" cy="2554545"/>
          </a:xfrm>
          <a:prstGeom prst="rect">
            <a:avLst/>
          </a:prstGeom>
        </p:spPr>
        <p:txBody>
          <a:bodyPr wrap="square">
            <a:spAutoFit/>
          </a:bodyPr>
          <a:lstStyle/>
          <a:p>
            <a:pPr lvl="0" algn="ctr"/>
            <a:endParaRPr lang="nl-NL" sz="3200" dirty="0">
              <a:solidFill>
                <a:schemeClr val="accent5">
                  <a:lumMod val="75000"/>
                </a:schemeClr>
              </a:solidFill>
              <a:sym typeface="Calibri"/>
            </a:endParaRPr>
          </a:p>
          <a:p>
            <a:pPr lvl="0" algn="ctr"/>
            <a:r>
              <a:rPr lang="nl-NL" sz="3200" dirty="0">
                <a:solidFill>
                  <a:schemeClr val="accent5">
                    <a:lumMod val="75000"/>
                  </a:schemeClr>
                </a:solidFill>
                <a:sym typeface="Calibri"/>
              </a:rPr>
              <a:t>Astrid Scholten</a:t>
            </a:r>
          </a:p>
          <a:p>
            <a:pPr algn="ctr"/>
            <a:r>
              <a:rPr lang="nl-NL" sz="3200" dirty="0">
                <a:solidFill>
                  <a:schemeClr val="accent5">
                    <a:lumMod val="75000"/>
                  </a:schemeClr>
                </a:solidFill>
                <a:sym typeface="Calibri"/>
              </a:rPr>
              <a:t>Ben Hamerling</a:t>
            </a:r>
          </a:p>
          <a:p>
            <a:pPr lvl="0" algn="ctr"/>
            <a:endParaRPr lang="nl-NL" sz="3200" dirty="0">
              <a:solidFill>
                <a:schemeClr val="accent5">
                  <a:lumMod val="75000"/>
                </a:schemeClr>
              </a:solidFill>
              <a:sym typeface="Calibri"/>
            </a:endParaRPr>
          </a:p>
          <a:p>
            <a:pPr lvl="0" algn="ctr"/>
            <a:endParaRPr lang="nl-NL" sz="3200" dirty="0">
              <a:solidFill>
                <a:schemeClr val="accent5">
                  <a:lumMod val="75000"/>
                </a:schemeClr>
              </a:solidFill>
              <a:sym typeface="Calibri"/>
            </a:endParaRPr>
          </a:p>
        </p:txBody>
      </p:sp>
      <p:sp>
        <p:nvSpPr>
          <p:cNvPr id="9" name="Tekstvak 8">
            <a:extLst>
              <a:ext uri="{FF2B5EF4-FFF2-40B4-BE49-F238E27FC236}">
                <a16:creationId xmlns:a16="http://schemas.microsoft.com/office/drawing/2014/main" id="{DCD4542E-9E1E-411D-80EE-3463E0B8A453}"/>
              </a:ext>
            </a:extLst>
          </p:cNvPr>
          <p:cNvSpPr txBox="1"/>
          <p:nvPr/>
        </p:nvSpPr>
        <p:spPr>
          <a:xfrm>
            <a:off x="3047113" y="2479988"/>
            <a:ext cx="6097772" cy="461665"/>
          </a:xfrm>
          <a:prstGeom prst="rect">
            <a:avLst/>
          </a:prstGeom>
          <a:noFill/>
        </p:spPr>
        <p:txBody>
          <a:bodyPr wrap="square">
            <a:spAutoFit/>
          </a:bodyPr>
          <a:lstStyle/>
          <a:p>
            <a:pPr lvl="0" algn="ctr"/>
            <a:r>
              <a:rPr lang="nl-NL" sz="2400" dirty="0">
                <a:solidFill>
                  <a:schemeClr val="accent5">
                    <a:lumMod val="75000"/>
                  </a:schemeClr>
                </a:solidFill>
                <a:sym typeface="Calibri"/>
              </a:rPr>
              <a:t>Stichting Schriftontwikkeling</a:t>
            </a:r>
          </a:p>
        </p:txBody>
      </p:sp>
      <p:sp>
        <p:nvSpPr>
          <p:cNvPr id="8" name="Tekstvak 7">
            <a:extLst>
              <a:ext uri="{FF2B5EF4-FFF2-40B4-BE49-F238E27FC236}">
                <a16:creationId xmlns:a16="http://schemas.microsoft.com/office/drawing/2014/main" id="{0F740393-7D23-4F23-AD7E-8D4D5D020FA1}"/>
              </a:ext>
            </a:extLst>
          </p:cNvPr>
          <p:cNvSpPr txBox="1"/>
          <p:nvPr/>
        </p:nvSpPr>
        <p:spPr>
          <a:xfrm>
            <a:off x="772223" y="545739"/>
            <a:ext cx="1011972" cy="369332"/>
          </a:xfrm>
          <a:prstGeom prst="rect">
            <a:avLst/>
          </a:prstGeom>
          <a:noFill/>
        </p:spPr>
        <p:txBody>
          <a:bodyPr wrap="square">
            <a:spAutoFit/>
          </a:bodyPr>
          <a:lstStyle/>
          <a:p>
            <a:r>
              <a:rPr lang="nl-NL" dirty="0"/>
              <a:t>Toets F5</a:t>
            </a:r>
          </a:p>
        </p:txBody>
      </p:sp>
      <p:sp>
        <p:nvSpPr>
          <p:cNvPr id="3" name="Tijdelijke aanduiding voor dianummer 2">
            <a:extLst>
              <a:ext uri="{FF2B5EF4-FFF2-40B4-BE49-F238E27FC236}">
                <a16:creationId xmlns:a16="http://schemas.microsoft.com/office/drawing/2014/main" id="{81C6F075-6009-476B-80C2-5EC8E2A1824B}"/>
              </a:ext>
            </a:extLst>
          </p:cNvPr>
          <p:cNvSpPr>
            <a:spLocks noGrp="1"/>
          </p:cNvSpPr>
          <p:nvPr>
            <p:ph type="sldNum" sz="quarter" idx="12"/>
          </p:nvPr>
        </p:nvSpPr>
        <p:spPr/>
        <p:txBody>
          <a:bodyPr/>
          <a:lstStyle/>
          <a:p>
            <a:fld id="{143F05E8-9302-4BFA-99BA-46C0C7953969}" type="slidenum">
              <a:rPr lang="nl-NL" smtClean="0"/>
              <a:t>1</a:t>
            </a:fld>
            <a:endParaRPr lang="nl-NL"/>
          </a:p>
        </p:txBody>
      </p:sp>
    </p:spTree>
    <p:extLst>
      <p:ext uri="{BB962C8B-B14F-4D97-AF65-F5344CB8AC3E}">
        <p14:creationId xmlns:p14="http://schemas.microsoft.com/office/powerpoint/2010/main" val="286915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512149" y="298508"/>
            <a:ext cx="5294743" cy="1107932"/>
          </a:xfrm>
          <a:prstGeom prst="rect">
            <a:avLst/>
          </a:prstGeom>
        </p:spPr>
        <p:txBody>
          <a:bodyPr wrap="square">
            <a:spAutoFit/>
          </a:bodyPr>
          <a:lstStyle/>
          <a:p>
            <a:pPr>
              <a:lnSpc>
                <a:spcPct val="107000"/>
              </a:lnSpc>
            </a:pPr>
            <a:r>
              <a:rPr lang="nl-NL" sz="3200" dirty="0">
                <a:solidFill>
                  <a:srgbClr val="0070C0"/>
                </a:solidFill>
                <a:latin typeface="Arial" panose="020B0604020202020204" pitchFamily="34" charset="0"/>
                <a:cs typeface="Arial" panose="020B0604020202020204" pitchFamily="34" charset="0"/>
              </a:rPr>
              <a:t>Kinderen kunnen beter met potlood schrijven…</a:t>
            </a:r>
          </a:p>
        </p:txBody>
      </p:sp>
      <p:pic>
        <p:nvPicPr>
          <p:cNvPr id="3" name="Afbeelding 2"/>
          <p:cNvPicPr>
            <a:picLocks noChangeAspect="1"/>
          </p:cNvPicPr>
          <p:nvPr/>
        </p:nvPicPr>
        <p:blipFill rotWithShape="1">
          <a:blip r:embed="rId3"/>
          <a:srcRect t="3447"/>
          <a:stretch/>
        </p:blipFill>
        <p:spPr>
          <a:xfrm>
            <a:off x="8661400" y="298508"/>
            <a:ext cx="3242053" cy="2089795"/>
          </a:xfrm>
          <a:prstGeom prst="rect">
            <a:avLst/>
          </a:prstGeom>
        </p:spPr>
      </p:pic>
      <p:pic>
        <p:nvPicPr>
          <p:cNvPr id="4" name="Afbeelding 3">
            <a:extLst>
              <a:ext uri="{FF2B5EF4-FFF2-40B4-BE49-F238E27FC236}">
                <a16:creationId xmlns:a16="http://schemas.microsoft.com/office/drawing/2014/main" id="{69884459-0B4B-4BA9-984E-1188717DBBE5}"/>
              </a:ext>
            </a:extLst>
          </p:cNvPr>
          <p:cNvPicPr>
            <a:picLocks noChangeAspect="1"/>
          </p:cNvPicPr>
          <p:nvPr/>
        </p:nvPicPr>
        <p:blipFill>
          <a:blip r:embed="rId4"/>
          <a:stretch>
            <a:fillRect/>
          </a:stretch>
        </p:blipFill>
        <p:spPr>
          <a:xfrm>
            <a:off x="-142722" y="1880047"/>
            <a:ext cx="6786563" cy="4400550"/>
          </a:xfrm>
          <a:prstGeom prst="rect">
            <a:avLst/>
          </a:prstGeom>
        </p:spPr>
      </p:pic>
      <p:grpSp>
        <p:nvGrpSpPr>
          <p:cNvPr id="6" name="Groep 5">
            <a:extLst>
              <a:ext uri="{FF2B5EF4-FFF2-40B4-BE49-F238E27FC236}">
                <a16:creationId xmlns:a16="http://schemas.microsoft.com/office/drawing/2014/main" id="{60F9F026-E9DC-4161-94B0-EAC8AA9F7BB4}"/>
              </a:ext>
            </a:extLst>
          </p:cNvPr>
          <p:cNvGrpSpPr/>
          <p:nvPr/>
        </p:nvGrpSpPr>
        <p:grpSpPr>
          <a:xfrm>
            <a:off x="6732818" y="2735248"/>
            <a:ext cx="5459182" cy="3993929"/>
            <a:chOff x="6732818" y="2735248"/>
            <a:chExt cx="5459182" cy="3993929"/>
          </a:xfrm>
        </p:grpSpPr>
        <p:pic>
          <p:nvPicPr>
            <p:cNvPr id="5" name="Afbeelding 4">
              <a:hlinkClick r:id="rId5"/>
              <a:extLst>
                <a:ext uri="{FF2B5EF4-FFF2-40B4-BE49-F238E27FC236}">
                  <a16:creationId xmlns:a16="http://schemas.microsoft.com/office/drawing/2014/main" id="{3F1B6736-7C4F-4764-8217-D9816C1D62C0}"/>
                </a:ext>
              </a:extLst>
            </p:cNvPr>
            <p:cNvPicPr>
              <a:picLocks noChangeAspect="1"/>
            </p:cNvPicPr>
            <p:nvPr/>
          </p:nvPicPr>
          <p:blipFill rotWithShape="1">
            <a:blip r:embed="rId6"/>
            <a:srcRect t="-10054" b="22577"/>
            <a:stretch/>
          </p:blipFill>
          <p:spPr>
            <a:xfrm>
              <a:off x="7748161" y="2735248"/>
              <a:ext cx="2893280" cy="2597244"/>
            </a:xfrm>
            <a:prstGeom prst="rect">
              <a:avLst/>
            </a:prstGeom>
          </p:spPr>
        </p:pic>
        <p:pic>
          <p:nvPicPr>
            <p:cNvPr id="7" name="Afbeelding 6">
              <a:extLst>
                <a:ext uri="{FF2B5EF4-FFF2-40B4-BE49-F238E27FC236}">
                  <a16:creationId xmlns:a16="http://schemas.microsoft.com/office/drawing/2014/main" id="{E71FBA30-2918-46AC-A4A8-F7BEA1B775C2}"/>
                </a:ext>
              </a:extLst>
            </p:cNvPr>
            <p:cNvPicPr>
              <a:picLocks noChangeAspect="1"/>
            </p:cNvPicPr>
            <p:nvPr/>
          </p:nvPicPr>
          <p:blipFill>
            <a:blip r:embed="rId7"/>
            <a:stretch>
              <a:fillRect/>
            </a:stretch>
          </p:blipFill>
          <p:spPr>
            <a:xfrm>
              <a:off x="9956800" y="3016201"/>
              <a:ext cx="2097881" cy="1453497"/>
            </a:xfrm>
            <a:prstGeom prst="rect">
              <a:avLst/>
            </a:prstGeom>
          </p:spPr>
        </p:pic>
        <p:pic>
          <p:nvPicPr>
            <p:cNvPr id="8" name="Afbeelding 7">
              <a:hlinkClick r:id="rId5"/>
              <a:extLst>
                <a:ext uri="{FF2B5EF4-FFF2-40B4-BE49-F238E27FC236}">
                  <a16:creationId xmlns:a16="http://schemas.microsoft.com/office/drawing/2014/main" id="{86DBBE60-6A73-4781-B2D2-54858F708ED0}"/>
                </a:ext>
              </a:extLst>
            </p:cNvPr>
            <p:cNvPicPr>
              <a:picLocks noChangeAspect="1"/>
            </p:cNvPicPr>
            <p:nvPr/>
          </p:nvPicPr>
          <p:blipFill>
            <a:blip r:embed="rId8"/>
            <a:stretch>
              <a:fillRect/>
            </a:stretch>
          </p:blipFill>
          <p:spPr>
            <a:xfrm>
              <a:off x="6732818" y="5665440"/>
              <a:ext cx="5459182" cy="1063737"/>
            </a:xfrm>
            <a:prstGeom prst="rect">
              <a:avLst/>
            </a:prstGeom>
          </p:spPr>
        </p:pic>
      </p:grpSp>
    </p:spTree>
    <p:extLst>
      <p:ext uri="{BB962C8B-B14F-4D97-AF65-F5344CB8AC3E}">
        <p14:creationId xmlns:p14="http://schemas.microsoft.com/office/powerpoint/2010/main" val="2623002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9FBA5989-8EC5-4D02-9D17-1DDA543CE25F}"/>
              </a:ext>
            </a:extLst>
          </p:cNvPr>
          <p:cNvSpPr txBox="1"/>
          <p:nvPr/>
        </p:nvSpPr>
        <p:spPr>
          <a:xfrm>
            <a:off x="1678328" y="-53777"/>
            <a:ext cx="9445123" cy="580993"/>
          </a:xfrm>
          <a:prstGeom prst="rect">
            <a:avLst/>
          </a:prstGeom>
          <a:noFill/>
        </p:spPr>
        <p:txBody>
          <a:bodyPr wrap="square" rtlCol="0">
            <a:spAutoFit/>
          </a:bodyPr>
          <a:lstStyle/>
          <a:p>
            <a:pPr algn="ctr">
              <a:lnSpc>
                <a:spcPct val="107000"/>
              </a:lnSpc>
            </a:pPr>
            <a:r>
              <a:rPr lang="nl-NL" sz="3200" dirty="0">
                <a:solidFill>
                  <a:srgbClr val="0070C0"/>
                </a:solidFill>
                <a:latin typeface="Arial" panose="020B0604020202020204" pitchFamily="34" charset="0"/>
                <a:cs typeface="Arial" panose="020B0604020202020204" pitchFamily="34" charset="0"/>
              </a:rPr>
              <a:t>De pengreep ontwikkelt zich vanzelf…</a:t>
            </a:r>
          </a:p>
        </p:txBody>
      </p:sp>
      <p:grpSp>
        <p:nvGrpSpPr>
          <p:cNvPr id="3" name="Groep 2">
            <a:extLst>
              <a:ext uri="{FF2B5EF4-FFF2-40B4-BE49-F238E27FC236}">
                <a16:creationId xmlns:a16="http://schemas.microsoft.com/office/drawing/2014/main" id="{FC54B8D0-E670-4387-87F8-C0C124423ED8}"/>
              </a:ext>
            </a:extLst>
          </p:cNvPr>
          <p:cNvGrpSpPr/>
          <p:nvPr/>
        </p:nvGrpSpPr>
        <p:grpSpPr>
          <a:xfrm>
            <a:off x="1589314" y="859130"/>
            <a:ext cx="9013371" cy="4793064"/>
            <a:chOff x="1589314" y="1689798"/>
            <a:chExt cx="9013371" cy="4793064"/>
          </a:xfrm>
        </p:grpSpPr>
        <p:sp>
          <p:nvSpPr>
            <p:cNvPr id="4" name="Rechthoek 3">
              <a:extLst>
                <a:ext uri="{FF2B5EF4-FFF2-40B4-BE49-F238E27FC236}">
                  <a16:creationId xmlns:a16="http://schemas.microsoft.com/office/drawing/2014/main" id="{8637650A-D376-4838-8394-0B7070B45DC3}"/>
                </a:ext>
              </a:extLst>
            </p:cNvPr>
            <p:cNvSpPr/>
            <p:nvPr/>
          </p:nvSpPr>
          <p:spPr>
            <a:xfrm>
              <a:off x="1589314" y="1689798"/>
              <a:ext cx="9013371" cy="4793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B829ED48-92B3-4169-A110-9658FA34E1F9}"/>
                </a:ext>
              </a:extLst>
            </p:cNvPr>
            <p:cNvPicPr>
              <a:picLocks noChangeAspect="1"/>
            </p:cNvPicPr>
            <p:nvPr/>
          </p:nvPicPr>
          <p:blipFill>
            <a:blip r:embed="rId3"/>
            <a:stretch>
              <a:fillRect/>
            </a:stretch>
          </p:blipFill>
          <p:spPr>
            <a:xfrm>
              <a:off x="3312441" y="2228555"/>
              <a:ext cx="4959747" cy="3715550"/>
            </a:xfrm>
            <a:prstGeom prst="rect">
              <a:avLst/>
            </a:prstGeom>
          </p:spPr>
        </p:pic>
      </p:grpSp>
      <p:sp>
        <p:nvSpPr>
          <p:cNvPr id="6" name="Tekstvak 5">
            <a:extLst>
              <a:ext uri="{FF2B5EF4-FFF2-40B4-BE49-F238E27FC236}">
                <a16:creationId xmlns:a16="http://schemas.microsoft.com/office/drawing/2014/main" id="{1C496FFC-484C-4B34-BA98-117263A792A3}"/>
              </a:ext>
            </a:extLst>
          </p:cNvPr>
          <p:cNvSpPr txBox="1"/>
          <p:nvPr/>
        </p:nvSpPr>
        <p:spPr>
          <a:xfrm>
            <a:off x="2030541" y="5710019"/>
            <a:ext cx="7523545" cy="646331"/>
          </a:xfrm>
          <a:prstGeom prst="rect">
            <a:avLst/>
          </a:prstGeom>
          <a:noFill/>
        </p:spPr>
        <p:txBody>
          <a:bodyPr wrap="square" rtlCol="0">
            <a:spAutoFit/>
          </a:bodyPr>
          <a:lstStyle/>
          <a:p>
            <a:r>
              <a:rPr lang="nl-NL" dirty="0"/>
              <a:t>Deze duim-overgreep verhindert het buigen en strekken en maakt dat het kind naar beneden moet buigen om het contactpunt van potlood en papier te zien.</a:t>
            </a:r>
          </a:p>
        </p:txBody>
      </p:sp>
      <p:sp>
        <p:nvSpPr>
          <p:cNvPr id="8" name="Tijdelijke aanduiding voor dianummer 7">
            <a:extLst>
              <a:ext uri="{FF2B5EF4-FFF2-40B4-BE49-F238E27FC236}">
                <a16:creationId xmlns:a16="http://schemas.microsoft.com/office/drawing/2014/main" id="{0E4195A7-1A3F-4649-B810-E80E30B4D788}"/>
              </a:ext>
            </a:extLst>
          </p:cNvPr>
          <p:cNvSpPr>
            <a:spLocks noGrp="1"/>
          </p:cNvSpPr>
          <p:nvPr>
            <p:ph type="sldNum" sz="quarter" idx="12"/>
          </p:nvPr>
        </p:nvSpPr>
        <p:spPr/>
        <p:txBody>
          <a:bodyPr/>
          <a:lstStyle/>
          <a:p>
            <a:fld id="{143F05E8-9302-4BFA-99BA-46C0C7953969}" type="slidenum">
              <a:rPr lang="nl-NL" smtClean="0"/>
              <a:t>11</a:t>
            </a:fld>
            <a:endParaRPr lang="nl-NL"/>
          </a:p>
        </p:txBody>
      </p:sp>
    </p:spTree>
    <p:extLst>
      <p:ext uri="{BB962C8B-B14F-4D97-AF65-F5344CB8AC3E}">
        <p14:creationId xmlns:p14="http://schemas.microsoft.com/office/powerpoint/2010/main" val="3746414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F7E6A8ED-D7B9-438C-9DA9-58B6536A88CF}"/>
              </a:ext>
            </a:extLst>
          </p:cNvPr>
          <p:cNvSpPr txBox="1"/>
          <p:nvPr/>
        </p:nvSpPr>
        <p:spPr>
          <a:xfrm>
            <a:off x="171417" y="190877"/>
            <a:ext cx="4958458" cy="1107932"/>
          </a:xfrm>
          <a:prstGeom prst="rect">
            <a:avLst/>
          </a:prstGeom>
          <a:noFill/>
        </p:spPr>
        <p:txBody>
          <a:bodyPr wrap="square" rtlCol="0">
            <a:spAutoFit/>
          </a:bodyPr>
          <a:lstStyle/>
          <a:p>
            <a:pPr>
              <a:lnSpc>
                <a:spcPct val="107000"/>
              </a:lnSpc>
            </a:pPr>
            <a:r>
              <a:rPr lang="nl-NL" sz="3200" dirty="0">
                <a:solidFill>
                  <a:srgbClr val="0070C0"/>
                </a:solidFill>
                <a:latin typeface="Arial" panose="020B0604020202020204" pitchFamily="34" charset="0"/>
                <a:cs typeface="Arial" panose="020B0604020202020204" pitchFamily="34" charset="0"/>
              </a:rPr>
              <a:t>De pengreep ontwikkelt zich vanzelf…?</a:t>
            </a:r>
          </a:p>
        </p:txBody>
      </p:sp>
      <p:pic>
        <p:nvPicPr>
          <p:cNvPr id="4" name="Afbeelding 3">
            <a:extLst>
              <a:ext uri="{FF2B5EF4-FFF2-40B4-BE49-F238E27FC236}">
                <a16:creationId xmlns:a16="http://schemas.microsoft.com/office/drawing/2014/main" id="{C3EA002B-C2EE-41EB-B50C-4F863D994BB6}"/>
              </a:ext>
            </a:extLst>
          </p:cNvPr>
          <p:cNvPicPr>
            <a:picLocks noChangeAspect="1"/>
          </p:cNvPicPr>
          <p:nvPr/>
        </p:nvPicPr>
        <p:blipFill>
          <a:blip r:embed="rId3"/>
          <a:stretch>
            <a:fillRect/>
          </a:stretch>
        </p:blipFill>
        <p:spPr>
          <a:xfrm>
            <a:off x="2788525" y="4044612"/>
            <a:ext cx="2710751" cy="2539995"/>
          </a:xfrm>
          <a:prstGeom prst="rect">
            <a:avLst/>
          </a:prstGeom>
        </p:spPr>
      </p:pic>
      <p:pic>
        <p:nvPicPr>
          <p:cNvPr id="8" name="Picture 2">
            <a:extLst>
              <a:ext uri="{FF2B5EF4-FFF2-40B4-BE49-F238E27FC236}">
                <a16:creationId xmlns:a16="http://schemas.microsoft.com/office/drawing/2014/main" id="{72F69308-1E56-4DAC-B864-0438B0DC495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235" t="17463" r="16555" b="12807"/>
          <a:stretch/>
        </p:blipFill>
        <p:spPr bwMode="auto">
          <a:xfrm>
            <a:off x="8328" y="4033037"/>
            <a:ext cx="2573488" cy="2592840"/>
          </a:xfrm>
          <a:prstGeom prst="rect">
            <a:avLst/>
          </a:prstGeom>
          <a:extLst>
            <a:ext uri="{909E8E84-426E-40DD-AFC4-6F175D3DCCD1}">
              <a14:hiddenFill xmlns:a14="http://schemas.microsoft.com/office/drawing/2010/main">
                <a:solidFill>
                  <a:srgbClr val="FFFFFF"/>
                </a:solidFill>
              </a14:hiddenFill>
            </a:ext>
          </a:extLst>
        </p:spPr>
      </p:pic>
      <p:pic>
        <p:nvPicPr>
          <p:cNvPr id="11" name="Afbeelding 10">
            <a:extLst>
              <a:ext uri="{FF2B5EF4-FFF2-40B4-BE49-F238E27FC236}">
                <a16:creationId xmlns:a16="http://schemas.microsoft.com/office/drawing/2014/main" id="{EE6F536B-C270-423E-8F23-E2EE1A793C5D}"/>
              </a:ext>
            </a:extLst>
          </p:cNvPr>
          <p:cNvPicPr>
            <a:picLocks noChangeAspect="1"/>
          </p:cNvPicPr>
          <p:nvPr/>
        </p:nvPicPr>
        <p:blipFill>
          <a:blip r:embed="rId5"/>
          <a:stretch>
            <a:fillRect/>
          </a:stretch>
        </p:blipFill>
        <p:spPr>
          <a:xfrm>
            <a:off x="0" y="1367707"/>
            <a:ext cx="3603847" cy="2318306"/>
          </a:xfrm>
          <a:prstGeom prst="rect">
            <a:avLst/>
          </a:prstGeom>
        </p:spPr>
      </p:pic>
      <p:pic>
        <p:nvPicPr>
          <p:cNvPr id="14" name="Afbeelding 13">
            <a:extLst>
              <a:ext uri="{FF2B5EF4-FFF2-40B4-BE49-F238E27FC236}">
                <a16:creationId xmlns:a16="http://schemas.microsoft.com/office/drawing/2014/main" id="{492CC929-3B27-4E63-B1E5-70826D8C018A}"/>
              </a:ext>
            </a:extLst>
          </p:cNvPr>
          <p:cNvPicPr>
            <a:picLocks noChangeAspect="1"/>
          </p:cNvPicPr>
          <p:nvPr/>
        </p:nvPicPr>
        <p:blipFill>
          <a:blip r:embed="rId6"/>
          <a:stretch>
            <a:fillRect/>
          </a:stretch>
        </p:blipFill>
        <p:spPr>
          <a:xfrm>
            <a:off x="4739884" y="190877"/>
            <a:ext cx="7443788" cy="1400175"/>
          </a:xfrm>
          <a:prstGeom prst="rect">
            <a:avLst/>
          </a:prstGeom>
        </p:spPr>
      </p:pic>
      <p:grpSp>
        <p:nvGrpSpPr>
          <p:cNvPr id="9" name="Groep 8">
            <a:extLst>
              <a:ext uri="{FF2B5EF4-FFF2-40B4-BE49-F238E27FC236}">
                <a16:creationId xmlns:a16="http://schemas.microsoft.com/office/drawing/2014/main" id="{1C4A2837-7417-40F4-9E5E-1A076F3E02DE}"/>
              </a:ext>
            </a:extLst>
          </p:cNvPr>
          <p:cNvGrpSpPr/>
          <p:nvPr/>
        </p:nvGrpSpPr>
        <p:grpSpPr>
          <a:xfrm>
            <a:off x="5714829" y="2512029"/>
            <a:ext cx="3026145" cy="4113848"/>
            <a:chOff x="5714829" y="2465729"/>
            <a:chExt cx="3026145" cy="4113848"/>
          </a:xfrm>
        </p:grpSpPr>
        <p:pic>
          <p:nvPicPr>
            <p:cNvPr id="6" name="Afbeelding 5">
              <a:extLst>
                <a:ext uri="{FF2B5EF4-FFF2-40B4-BE49-F238E27FC236}">
                  <a16:creationId xmlns:a16="http://schemas.microsoft.com/office/drawing/2014/main" id="{2A32DBBB-6F90-4D48-A1E8-476781C14056}"/>
                </a:ext>
              </a:extLst>
            </p:cNvPr>
            <p:cNvPicPr>
              <a:picLocks noChangeAspect="1"/>
            </p:cNvPicPr>
            <p:nvPr/>
          </p:nvPicPr>
          <p:blipFill>
            <a:blip r:embed="rId7"/>
            <a:stretch>
              <a:fillRect/>
            </a:stretch>
          </p:blipFill>
          <p:spPr>
            <a:xfrm>
              <a:off x="5714829" y="3135597"/>
              <a:ext cx="3026145" cy="3443980"/>
            </a:xfrm>
            <a:prstGeom prst="rect">
              <a:avLst/>
            </a:prstGeom>
          </p:spPr>
        </p:pic>
        <p:sp>
          <p:nvSpPr>
            <p:cNvPr id="12" name="Tekstvak 11">
              <a:extLst>
                <a:ext uri="{FF2B5EF4-FFF2-40B4-BE49-F238E27FC236}">
                  <a16:creationId xmlns:a16="http://schemas.microsoft.com/office/drawing/2014/main" id="{E7FCB0D1-6B43-41A4-A4A2-C87AF7833ABA}"/>
                </a:ext>
              </a:extLst>
            </p:cNvPr>
            <p:cNvSpPr txBox="1"/>
            <p:nvPr/>
          </p:nvSpPr>
          <p:spPr>
            <a:xfrm>
              <a:off x="5904396" y="2465729"/>
              <a:ext cx="2529288" cy="646331"/>
            </a:xfrm>
            <a:prstGeom prst="rect">
              <a:avLst/>
            </a:prstGeom>
            <a:noFill/>
          </p:spPr>
          <p:txBody>
            <a:bodyPr wrap="square">
              <a:spAutoFit/>
            </a:bodyPr>
            <a:lstStyle/>
            <a:p>
              <a:pPr algn="ctr"/>
              <a:r>
                <a:rPr lang="nl-NL" b="0" dirty="0"/>
                <a:t>De pengreep is </a:t>
              </a:r>
              <a:br>
                <a:rPr lang="nl-NL" b="0" dirty="0"/>
              </a:br>
              <a:r>
                <a:rPr lang="nl-NL" b="0" dirty="0"/>
                <a:t>Schriftsoort-gerelateerd </a:t>
              </a:r>
              <a:endParaRPr lang="nl-NL" dirty="0"/>
            </a:p>
          </p:txBody>
        </p:sp>
      </p:grpSp>
      <p:sp>
        <p:nvSpPr>
          <p:cNvPr id="17" name="Tekstvak 16">
            <a:extLst>
              <a:ext uri="{FF2B5EF4-FFF2-40B4-BE49-F238E27FC236}">
                <a16:creationId xmlns:a16="http://schemas.microsoft.com/office/drawing/2014/main" id="{AB829AAF-BBA4-48B5-9EAC-BD730E0A775C}"/>
              </a:ext>
            </a:extLst>
          </p:cNvPr>
          <p:cNvSpPr txBox="1"/>
          <p:nvPr/>
        </p:nvSpPr>
        <p:spPr>
          <a:xfrm>
            <a:off x="3662029" y="1701749"/>
            <a:ext cx="4867942" cy="369332"/>
          </a:xfrm>
          <a:prstGeom prst="rect">
            <a:avLst/>
          </a:prstGeom>
          <a:noFill/>
        </p:spPr>
        <p:txBody>
          <a:bodyPr wrap="square">
            <a:spAutoFit/>
          </a:bodyPr>
          <a:lstStyle/>
          <a:p>
            <a:r>
              <a:rPr lang="nl-NL" sz="1800" dirty="0">
                <a:solidFill>
                  <a:srgbClr val="0070C0"/>
                </a:solidFill>
                <a:latin typeface="Arial" panose="020B0604020202020204" pitchFamily="34" charset="0"/>
                <a:cs typeface="Arial" panose="020B0604020202020204" pitchFamily="34" charset="0"/>
              </a:rPr>
              <a:t>Dat beweren bewegingstherapeuten vaak…</a:t>
            </a:r>
            <a:endParaRPr lang="nl-NL" dirty="0"/>
          </a:p>
        </p:txBody>
      </p:sp>
      <p:grpSp>
        <p:nvGrpSpPr>
          <p:cNvPr id="20" name="Groep 19">
            <a:extLst>
              <a:ext uri="{FF2B5EF4-FFF2-40B4-BE49-F238E27FC236}">
                <a16:creationId xmlns:a16="http://schemas.microsoft.com/office/drawing/2014/main" id="{9F3595D6-BAD3-4FCE-92F1-9B54532F398D}"/>
              </a:ext>
            </a:extLst>
          </p:cNvPr>
          <p:cNvGrpSpPr/>
          <p:nvPr/>
        </p:nvGrpSpPr>
        <p:grpSpPr>
          <a:xfrm>
            <a:off x="9237592" y="2526860"/>
            <a:ext cx="2946080" cy="4022352"/>
            <a:chOff x="9237592" y="2526860"/>
            <a:chExt cx="2946080" cy="4022352"/>
          </a:xfrm>
        </p:grpSpPr>
        <p:grpSp>
          <p:nvGrpSpPr>
            <p:cNvPr id="13" name="Groep 12">
              <a:extLst>
                <a:ext uri="{FF2B5EF4-FFF2-40B4-BE49-F238E27FC236}">
                  <a16:creationId xmlns:a16="http://schemas.microsoft.com/office/drawing/2014/main" id="{3021467C-B886-408A-BC52-6B242CA0861E}"/>
                </a:ext>
              </a:extLst>
            </p:cNvPr>
            <p:cNvGrpSpPr/>
            <p:nvPr/>
          </p:nvGrpSpPr>
          <p:grpSpPr>
            <a:xfrm>
              <a:off x="9237592" y="2526860"/>
              <a:ext cx="2946080" cy="3653020"/>
              <a:chOff x="9237592" y="2526860"/>
              <a:chExt cx="2946080" cy="3653020"/>
            </a:xfrm>
          </p:grpSpPr>
          <p:pic>
            <p:nvPicPr>
              <p:cNvPr id="5" name="Afbeelding 4">
                <a:extLst>
                  <a:ext uri="{FF2B5EF4-FFF2-40B4-BE49-F238E27FC236}">
                    <a16:creationId xmlns:a16="http://schemas.microsoft.com/office/drawing/2014/main" id="{D29D4F68-EF6D-46A4-9470-B2BB042F49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37592" y="3135597"/>
                <a:ext cx="2946080" cy="3044283"/>
              </a:xfrm>
              <a:prstGeom prst="rect">
                <a:avLst/>
              </a:prstGeom>
            </p:spPr>
          </p:pic>
          <p:sp>
            <p:nvSpPr>
              <p:cNvPr id="15" name="Tekstvak 14">
                <a:extLst>
                  <a:ext uri="{FF2B5EF4-FFF2-40B4-BE49-F238E27FC236}">
                    <a16:creationId xmlns:a16="http://schemas.microsoft.com/office/drawing/2014/main" id="{652378B4-D7D9-4659-89A8-64EC0C011B22}"/>
                  </a:ext>
                </a:extLst>
              </p:cNvPr>
              <p:cNvSpPr txBox="1"/>
              <p:nvPr/>
            </p:nvSpPr>
            <p:spPr>
              <a:xfrm>
                <a:off x="9814353" y="2526860"/>
                <a:ext cx="1792558" cy="646331"/>
              </a:xfrm>
              <a:prstGeom prst="rect">
                <a:avLst/>
              </a:prstGeom>
              <a:noFill/>
            </p:spPr>
            <p:txBody>
              <a:bodyPr wrap="square">
                <a:spAutoFit/>
              </a:bodyPr>
              <a:lstStyle/>
              <a:p>
                <a:pPr algn="ctr"/>
                <a:r>
                  <a:rPr lang="nl-NL" b="0" dirty="0"/>
                  <a:t>De ideale </a:t>
                </a:r>
                <a:br>
                  <a:rPr lang="nl-NL" b="0" dirty="0"/>
                </a:br>
                <a:r>
                  <a:rPr lang="nl-NL" b="0" dirty="0"/>
                  <a:t>driepuntsgreep…</a:t>
                </a:r>
                <a:endParaRPr lang="nl-NL" dirty="0"/>
              </a:p>
            </p:txBody>
          </p:sp>
        </p:grpSp>
        <p:sp>
          <p:nvSpPr>
            <p:cNvPr id="19" name="Tekstvak 18">
              <a:extLst>
                <a:ext uri="{FF2B5EF4-FFF2-40B4-BE49-F238E27FC236}">
                  <a16:creationId xmlns:a16="http://schemas.microsoft.com/office/drawing/2014/main" id="{3F769831-2E65-427B-A153-DC9083B54431}"/>
                </a:ext>
              </a:extLst>
            </p:cNvPr>
            <p:cNvSpPr txBox="1"/>
            <p:nvPr/>
          </p:nvSpPr>
          <p:spPr>
            <a:xfrm>
              <a:off x="9237592" y="6179880"/>
              <a:ext cx="2727667" cy="369332"/>
            </a:xfrm>
            <a:prstGeom prst="rect">
              <a:avLst/>
            </a:prstGeom>
            <a:noFill/>
          </p:spPr>
          <p:txBody>
            <a:bodyPr wrap="square">
              <a:spAutoFit/>
            </a:bodyPr>
            <a:lstStyle/>
            <a:p>
              <a:pPr algn="ctr"/>
              <a:r>
                <a:rPr lang="nl-NL" dirty="0"/>
                <a:t>…v</a:t>
              </a:r>
              <a:r>
                <a:rPr lang="nl-NL" b="0" dirty="0"/>
                <a:t>oor het westerse schrift</a:t>
              </a:r>
              <a:endParaRPr lang="nl-NL" dirty="0"/>
            </a:p>
          </p:txBody>
        </p:sp>
      </p:grpSp>
      <p:sp>
        <p:nvSpPr>
          <p:cNvPr id="7" name="Tijdelijke aanduiding voor dianummer 6">
            <a:extLst>
              <a:ext uri="{FF2B5EF4-FFF2-40B4-BE49-F238E27FC236}">
                <a16:creationId xmlns:a16="http://schemas.microsoft.com/office/drawing/2014/main" id="{02C97908-7C1F-47E2-9F16-5D0C335B1852}"/>
              </a:ext>
            </a:extLst>
          </p:cNvPr>
          <p:cNvSpPr>
            <a:spLocks noGrp="1"/>
          </p:cNvSpPr>
          <p:nvPr>
            <p:ph type="sldNum" sz="quarter" idx="12"/>
          </p:nvPr>
        </p:nvSpPr>
        <p:spPr/>
        <p:txBody>
          <a:bodyPr/>
          <a:lstStyle/>
          <a:p>
            <a:fld id="{143F05E8-9302-4BFA-99BA-46C0C7953969}" type="slidenum">
              <a:rPr lang="nl-NL" smtClean="0"/>
              <a:t>12</a:t>
            </a:fld>
            <a:endParaRPr lang="nl-NL"/>
          </a:p>
        </p:txBody>
      </p:sp>
    </p:spTree>
    <p:extLst>
      <p:ext uri="{BB962C8B-B14F-4D97-AF65-F5344CB8AC3E}">
        <p14:creationId xmlns:p14="http://schemas.microsoft.com/office/powerpoint/2010/main" val="310903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478038" y="396711"/>
            <a:ext cx="4604036" cy="1634871"/>
          </a:xfrm>
          <a:prstGeom prst="rect">
            <a:avLst/>
          </a:prstGeom>
        </p:spPr>
        <p:txBody>
          <a:bodyPr wrap="square">
            <a:spAutoFit/>
          </a:bodyPr>
          <a:lstStyle/>
          <a:p>
            <a:pPr>
              <a:lnSpc>
                <a:spcPct val="107000"/>
              </a:lnSpc>
            </a:pPr>
            <a:r>
              <a:rPr lang="nl-NL" sz="3200" dirty="0">
                <a:solidFill>
                  <a:srgbClr val="0070C0"/>
                </a:solidFill>
                <a:latin typeface="Arial" panose="020B0604020202020204" pitchFamily="34" charset="0"/>
                <a:cs typeface="Arial" panose="020B0604020202020204" pitchFamily="34" charset="0"/>
              </a:rPr>
              <a:t>Dik schrijfmateriaal is beter voor kleine kinderen…</a:t>
            </a:r>
          </a:p>
        </p:txBody>
      </p:sp>
      <p:pic>
        <p:nvPicPr>
          <p:cNvPr id="6" name="Afbeelding 5"/>
          <p:cNvPicPr>
            <a:picLocks noChangeAspect="1"/>
          </p:cNvPicPr>
          <p:nvPr/>
        </p:nvPicPr>
        <p:blipFill>
          <a:blip r:embed="rId3"/>
          <a:stretch>
            <a:fillRect/>
          </a:stretch>
        </p:blipFill>
        <p:spPr>
          <a:xfrm>
            <a:off x="565494" y="2765589"/>
            <a:ext cx="4429125" cy="3695700"/>
          </a:xfrm>
          <a:prstGeom prst="rect">
            <a:avLst/>
          </a:prstGeom>
        </p:spPr>
      </p:pic>
      <p:grpSp>
        <p:nvGrpSpPr>
          <p:cNvPr id="2" name="Groep 1">
            <a:extLst>
              <a:ext uri="{FF2B5EF4-FFF2-40B4-BE49-F238E27FC236}">
                <a16:creationId xmlns:a16="http://schemas.microsoft.com/office/drawing/2014/main" id="{7AF9C6BE-DCAE-4F06-A323-DAC810A5D826}"/>
              </a:ext>
            </a:extLst>
          </p:cNvPr>
          <p:cNvGrpSpPr/>
          <p:nvPr/>
        </p:nvGrpSpPr>
        <p:grpSpPr>
          <a:xfrm>
            <a:off x="6917267" y="4092411"/>
            <a:ext cx="2843513" cy="2271932"/>
            <a:chOff x="7536424" y="3328074"/>
            <a:chExt cx="2843513" cy="2271932"/>
          </a:xfrm>
        </p:grpSpPr>
        <p:pic>
          <p:nvPicPr>
            <p:cNvPr id="5" name="Afbeelding 4">
              <a:extLst>
                <a:ext uri="{FF2B5EF4-FFF2-40B4-BE49-F238E27FC236}">
                  <a16:creationId xmlns:a16="http://schemas.microsoft.com/office/drawing/2014/main" id="{5E8973CF-AEAA-4DD6-A23B-1C25130B3B79}"/>
                </a:ext>
              </a:extLst>
            </p:cNvPr>
            <p:cNvPicPr>
              <a:picLocks noChangeAspect="1"/>
            </p:cNvPicPr>
            <p:nvPr/>
          </p:nvPicPr>
          <p:blipFill>
            <a:blip r:embed="rId4"/>
            <a:stretch>
              <a:fillRect/>
            </a:stretch>
          </p:blipFill>
          <p:spPr>
            <a:xfrm>
              <a:off x="7536424" y="3328074"/>
              <a:ext cx="2843513" cy="1899167"/>
            </a:xfrm>
            <a:prstGeom prst="rect">
              <a:avLst/>
            </a:prstGeom>
          </p:spPr>
        </p:pic>
        <p:sp>
          <p:nvSpPr>
            <p:cNvPr id="7" name="Rechthoek 6">
              <a:extLst>
                <a:ext uri="{FF2B5EF4-FFF2-40B4-BE49-F238E27FC236}">
                  <a16:creationId xmlns:a16="http://schemas.microsoft.com/office/drawing/2014/main" id="{B942064C-EA16-4ED2-8FAC-62BFE727FCE0}"/>
                </a:ext>
              </a:extLst>
            </p:cNvPr>
            <p:cNvSpPr/>
            <p:nvPr/>
          </p:nvSpPr>
          <p:spPr>
            <a:xfrm>
              <a:off x="7847140" y="5138341"/>
              <a:ext cx="2222083" cy="461665"/>
            </a:xfrm>
            <a:prstGeom prst="rect">
              <a:avLst/>
            </a:prstGeom>
          </p:spPr>
          <p:txBody>
            <a:bodyPr wrap="none">
              <a:spAutoFit/>
            </a:bodyPr>
            <a:lstStyle/>
            <a:p>
              <a:r>
                <a:rPr lang="nl-NL" sz="2400" b="1" dirty="0"/>
                <a:t>Kleinduimpjes…</a:t>
              </a:r>
            </a:p>
          </p:txBody>
        </p:sp>
      </p:grpSp>
      <p:pic>
        <p:nvPicPr>
          <p:cNvPr id="8" name="Afbeelding 7">
            <a:extLst>
              <a:ext uri="{FF2B5EF4-FFF2-40B4-BE49-F238E27FC236}">
                <a16:creationId xmlns:a16="http://schemas.microsoft.com/office/drawing/2014/main" id="{49950C34-4DD7-4151-A9B0-BCEE3F261F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97464" y="396711"/>
            <a:ext cx="6711821" cy="2368878"/>
          </a:xfrm>
          <a:prstGeom prst="rect">
            <a:avLst/>
          </a:prstGeom>
        </p:spPr>
      </p:pic>
    </p:spTree>
    <p:extLst>
      <p:ext uri="{BB962C8B-B14F-4D97-AF65-F5344CB8AC3E}">
        <p14:creationId xmlns:p14="http://schemas.microsoft.com/office/powerpoint/2010/main" val="46170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2A6545D6-69A1-4113-8D5B-3B88F28BB399}"/>
              </a:ext>
            </a:extLst>
          </p:cNvPr>
          <p:cNvSpPr txBox="1"/>
          <p:nvPr/>
        </p:nvSpPr>
        <p:spPr>
          <a:xfrm>
            <a:off x="217311" y="214678"/>
            <a:ext cx="3793373" cy="2185214"/>
          </a:xfrm>
          <a:prstGeom prst="rect">
            <a:avLst/>
          </a:prstGeom>
          <a:noFill/>
        </p:spPr>
        <p:txBody>
          <a:bodyPr wrap="square">
            <a:spAutoFit/>
          </a:bodyPr>
          <a:lstStyle/>
          <a:p>
            <a:r>
              <a:rPr lang="nl-NL" sz="3600" dirty="0">
                <a:solidFill>
                  <a:srgbClr val="0070C0"/>
                </a:solidFill>
              </a:rPr>
              <a:t>Kinderen oefenen beter van</a:t>
            </a:r>
            <a:r>
              <a:rPr lang="nl-NL" sz="4000" dirty="0">
                <a:solidFill>
                  <a:srgbClr val="0070C0"/>
                </a:solidFill>
              </a:rPr>
              <a:t> </a:t>
            </a:r>
          </a:p>
          <a:p>
            <a:r>
              <a:rPr lang="nl-NL" sz="6000" dirty="0">
                <a:solidFill>
                  <a:srgbClr val="0070C0"/>
                </a:solidFill>
              </a:rPr>
              <a:t>groot</a:t>
            </a:r>
            <a:r>
              <a:rPr lang="nl-NL" sz="4000" dirty="0">
                <a:solidFill>
                  <a:srgbClr val="0070C0"/>
                </a:solidFill>
              </a:rPr>
              <a:t> </a:t>
            </a:r>
            <a:r>
              <a:rPr lang="nl-NL" sz="3200" dirty="0">
                <a:solidFill>
                  <a:srgbClr val="0070C0"/>
                </a:solidFill>
              </a:rPr>
              <a:t>naar</a:t>
            </a:r>
            <a:r>
              <a:rPr lang="nl-NL" sz="4000" dirty="0">
                <a:solidFill>
                  <a:srgbClr val="0070C0"/>
                </a:solidFill>
              </a:rPr>
              <a:t> </a:t>
            </a:r>
            <a:r>
              <a:rPr lang="nl-NL" dirty="0">
                <a:solidFill>
                  <a:srgbClr val="0070C0"/>
                </a:solidFill>
              </a:rPr>
              <a:t>klein</a:t>
            </a:r>
            <a:r>
              <a:rPr lang="nl-NL" sz="4000" dirty="0">
                <a:solidFill>
                  <a:srgbClr val="0070C0"/>
                </a:solidFill>
              </a:rPr>
              <a:t>…</a:t>
            </a:r>
          </a:p>
        </p:txBody>
      </p:sp>
      <p:pic>
        <p:nvPicPr>
          <p:cNvPr id="7" name="Afbeelding 6">
            <a:extLst>
              <a:ext uri="{FF2B5EF4-FFF2-40B4-BE49-F238E27FC236}">
                <a16:creationId xmlns:a16="http://schemas.microsoft.com/office/drawing/2014/main" id="{FB1F5562-B2DD-4817-94CB-54835F40E3A0}"/>
              </a:ext>
            </a:extLst>
          </p:cNvPr>
          <p:cNvPicPr>
            <a:picLocks noChangeAspect="1"/>
          </p:cNvPicPr>
          <p:nvPr/>
        </p:nvPicPr>
        <p:blipFill>
          <a:blip r:embed="rId3"/>
          <a:stretch>
            <a:fillRect/>
          </a:stretch>
        </p:blipFill>
        <p:spPr>
          <a:xfrm>
            <a:off x="-1" y="3386353"/>
            <a:ext cx="5169529" cy="3471647"/>
          </a:xfrm>
          <a:prstGeom prst="rect">
            <a:avLst/>
          </a:prstGeom>
        </p:spPr>
      </p:pic>
      <p:pic>
        <p:nvPicPr>
          <p:cNvPr id="8" name="Afbeelding 7">
            <a:extLst>
              <a:ext uri="{FF2B5EF4-FFF2-40B4-BE49-F238E27FC236}">
                <a16:creationId xmlns:a16="http://schemas.microsoft.com/office/drawing/2014/main" id="{449063B7-5AFB-42BC-B1D6-1D767E87D59A}"/>
              </a:ext>
            </a:extLst>
          </p:cNvPr>
          <p:cNvPicPr>
            <a:picLocks noChangeAspect="1"/>
          </p:cNvPicPr>
          <p:nvPr/>
        </p:nvPicPr>
        <p:blipFill>
          <a:blip r:embed="rId4"/>
          <a:stretch>
            <a:fillRect/>
          </a:stretch>
        </p:blipFill>
        <p:spPr>
          <a:xfrm>
            <a:off x="5961042" y="0"/>
            <a:ext cx="6230957" cy="4943192"/>
          </a:xfrm>
          <a:prstGeom prst="rect">
            <a:avLst/>
          </a:prstGeom>
        </p:spPr>
      </p:pic>
      <p:sp>
        <p:nvSpPr>
          <p:cNvPr id="9" name="Tekstvak 8">
            <a:extLst>
              <a:ext uri="{FF2B5EF4-FFF2-40B4-BE49-F238E27FC236}">
                <a16:creationId xmlns:a16="http://schemas.microsoft.com/office/drawing/2014/main" id="{DAC07348-E859-445A-8DD5-2E0A162F1FF9}"/>
              </a:ext>
            </a:extLst>
          </p:cNvPr>
          <p:cNvSpPr txBox="1"/>
          <p:nvPr/>
        </p:nvSpPr>
        <p:spPr>
          <a:xfrm>
            <a:off x="5961042" y="5396519"/>
            <a:ext cx="6172200" cy="369332"/>
          </a:xfrm>
          <a:prstGeom prst="rect">
            <a:avLst/>
          </a:prstGeom>
          <a:noFill/>
        </p:spPr>
        <p:txBody>
          <a:bodyPr wrap="square">
            <a:spAutoFit/>
          </a:bodyPr>
          <a:lstStyle/>
          <a:p>
            <a:r>
              <a:rPr lang="nl-NL" dirty="0">
                <a:solidFill>
                  <a:schemeClr val="accent5">
                    <a:lumMod val="75000"/>
                  </a:schemeClr>
                </a:solidFill>
              </a:rPr>
              <a:t>Vreemd… ze ontwikkelen zich namelijk zelf van klein naar groot.</a:t>
            </a:r>
          </a:p>
        </p:txBody>
      </p:sp>
      <p:sp>
        <p:nvSpPr>
          <p:cNvPr id="3" name="Tijdelijke aanduiding voor dianummer 2">
            <a:extLst>
              <a:ext uri="{FF2B5EF4-FFF2-40B4-BE49-F238E27FC236}">
                <a16:creationId xmlns:a16="http://schemas.microsoft.com/office/drawing/2014/main" id="{B23E9716-4610-4918-8DFE-AD4607044C99}"/>
              </a:ext>
            </a:extLst>
          </p:cNvPr>
          <p:cNvSpPr>
            <a:spLocks noGrp="1"/>
          </p:cNvSpPr>
          <p:nvPr>
            <p:ph type="sldNum" sz="quarter" idx="12"/>
          </p:nvPr>
        </p:nvSpPr>
        <p:spPr/>
        <p:txBody>
          <a:bodyPr/>
          <a:lstStyle/>
          <a:p>
            <a:fld id="{143F05E8-9302-4BFA-99BA-46C0C7953969}" type="slidenum">
              <a:rPr lang="nl-NL" smtClean="0"/>
              <a:t>14</a:t>
            </a:fld>
            <a:endParaRPr lang="nl-NL"/>
          </a:p>
        </p:txBody>
      </p:sp>
    </p:spTree>
    <p:extLst>
      <p:ext uri="{BB962C8B-B14F-4D97-AF65-F5344CB8AC3E}">
        <p14:creationId xmlns:p14="http://schemas.microsoft.com/office/powerpoint/2010/main" val="304095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72272" y="314203"/>
            <a:ext cx="5765565" cy="2039020"/>
          </a:xfrm>
          <a:prstGeom prst="rect">
            <a:avLst/>
          </a:prstGeom>
        </p:spPr>
        <p:txBody>
          <a:bodyPr wrap="square">
            <a:spAutoFit/>
          </a:bodyPr>
          <a:lstStyle/>
          <a:p>
            <a:pPr lvl="0" algn="ctr">
              <a:lnSpc>
                <a:spcPct val="107000"/>
              </a:lnSpc>
              <a:spcAft>
                <a:spcPts val="0"/>
              </a:spcAft>
            </a:pPr>
            <a:r>
              <a:rPr lang="nl-NL" sz="4000" dirty="0">
                <a:solidFill>
                  <a:srgbClr val="0070C0"/>
                </a:solidFill>
              </a:rPr>
              <a:t>Met schrijfpatronen bereid je kinderen voor op het schrijven…</a:t>
            </a:r>
            <a:endParaRPr lang="nl-NL" sz="3200" dirty="0">
              <a:solidFill>
                <a:srgbClr val="0070C0"/>
              </a:solidFill>
            </a:endParaRPr>
          </a:p>
        </p:txBody>
      </p:sp>
      <p:pic>
        <p:nvPicPr>
          <p:cNvPr id="12" name="Afbeelding 11">
            <a:extLst>
              <a:ext uri="{FF2B5EF4-FFF2-40B4-BE49-F238E27FC236}">
                <a16:creationId xmlns:a16="http://schemas.microsoft.com/office/drawing/2014/main" id="{83BDAE03-D872-4EB3-8F3E-F42BB06F99E3}"/>
              </a:ext>
            </a:extLst>
          </p:cNvPr>
          <p:cNvPicPr>
            <a:picLocks noChangeAspect="1"/>
          </p:cNvPicPr>
          <p:nvPr/>
        </p:nvPicPr>
        <p:blipFill>
          <a:blip r:embed="rId3"/>
          <a:stretch>
            <a:fillRect/>
          </a:stretch>
        </p:blipFill>
        <p:spPr>
          <a:xfrm>
            <a:off x="7208931" y="314203"/>
            <a:ext cx="3495246" cy="1411462"/>
          </a:xfrm>
          <a:prstGeom prst="rect">
            <a:avLst/>
          </a:prstGeom>
        </p:spPr>
      </p:pic>
      <p:pic>
        <p:nvPicPr>
          <p:cNvPr id="13" name="Afbeelding 12">
            <a:extLst>
              <a:ext uri="{FF2B5EF4-FFF2-40B4-BE49-F238E27FC236}">
                <a16:creationId xmlns:a16="http://schemas.microsoft.com/office/drawing/2014/main" id="{E7C8E604-5181-4D11-A250-E011E29A6742}"/>
              </a:ext>
            </a:extLst>
          </p:cNvPr>
          <p:cNvPicPr>
            <a:picLocks noChangeAspect="1"/>
          </p:cNvPicPr>
          <p:nvPr/>
        </p:nvPicPr>
        <p:blipFill>
          <a:blip r:embed="rId4"/>
          <a:stretch>
            <a:fillRect/>
          </a:stretch>
        </p:blipFill>
        <p:spPr>
          <a:xfrm>
            <a:off x="7208931" y="1874720"/>
            <a:ext cx="3495246" cy="1411462"/>
          </a:xfrm>
          <a:prstGeom prst="rect">
            <a:avLst/>
          </a:prstGeom>
        </p:spPr>
      </p:pic>
      <p:pic>
        <p:nvPicPr>
          <p:cNvPr id="14" name="Afbeelding 13">
            <a:extLst>
              <a:ext uri="{FF2B5EF4-FFF2-40B4-BE49-F238E27FC236}">
                <a16:creationId xmlns:a16="http://schemas.microsoft.com/office/drawing/2014/main" id="{5A1C1A7F-D618-463E-94D2-3BAAD58098E8}"/>
              </a:ext>
            </a:extLst>
          </p:cNvPr>
          <p:cNvPicPr>
            <a:picLocks noChangeAspect="1"/>
          </p:cNvPicPr>
          <p:nvPr/>
        </p:nvPicPr>
        <p:blipFill>
          <a:blip r:embed="rId5"/>
          <a:stretch>
            <a:fillRect/>
          </a:stretch>
        </p:blipFill>
        <p:spPr>
          <a:xfrm>
            <a:off x="7822937" y="5397186"/>
            <a:ext cx="1877542" cy="1159157"/>
          </a:xfrm>
          <a:prstGeom prst="rect">
            <a:avLst/>
          </a:prstGeom>
        </p:spPr>
      </p:pic>
      <p:grpSp>
        <p:nvGrpSpPr>
          <p:cNvPr id="15" name="Groep 14">
            <a:extLst>
              <a:ext uri="{FF2B5EF4-FFF2-40B4-BE49-F238E27FC236}">
                <a16:creationId xmlns:a16="http://schemas.microsoft.com/office/drawing/2014/main" id="{D0630F90-EEDB-46BA-BE2E-7BA712A82F17}"/>
              </a:ext>
            </a:extLst>
          </p:cNvPr>
          <p:cNvGrpSpPr/>
          <p:nvPr/>
        </p:nvGrpSpPr>
        <p:grpSpPr>
          <a:xfrm>
            <a:off x="7361171" y="3391143"/>
            <a:ext cx="3495246" cy="1411462"/>
            <a:chOff x="6475198" y="4716636"/>
            <a:chExt cx="4272203" cy="1698439"/>
          </a:xfrm>
        </p:grpSpPr>
        <p:pic>
          <p:nvPicPr>
            <p:cNvPr id="16" name="Afbeelding 15">
              <a:extLst>
                <a:ext uri="{FF2B5EF4-FFF2-40B4-BE49-F238E27FC236}">
                  <a16:creationId xmlns:a16="http://schemas.microsoft.com/office/drawing/2014/main" id="{138846E6-0505-4822-88F1-77081D723E6F}"/>
                </a:ext>
              </a:extLst>
            </p:cNvPr>
            <p:cNvPicPr>
              <a:picLocks noChangeAspect="1"/>
            </p:cNvPicPr>
            <p:nvPr/>
          </p:nvPicPr>
          <p:blipFill>
            <a:blip r:embed="rId6"/>
            <a:stretch>
              <a:fillRect/>
            </a:stretch>
          </p:blipFill>
          <p:spPr>
            <a:xfrm>
              <a:off x="6475198" y="4716636"/>
              <a:ext cx="4272203" cy="1698439"/>
            </a:xfrm>
            <a:prstGeom prst="rect">
              <a:avLst/>
            </a:prstGeom>
          </p:spPr>
        </p:pic>
        <p:sp>
          <p:nvSpPr>
            <p:cNvPr id="17" name="Rechthoek 16">
              <a:extLst>
                <a:ext uri="{FF2B5EF4-FFF2-40B4-BE49-F238E27FC236}">
                  <a16:creationId xmlns:a16="http://schemas.microsoft.com/office/drawing/2014/main" id="{B705098B-DB0F-46B0-90BD-442DE8FC47C3}"/>
                </a:ext>
              </a:extLst>
            </p:cNvPr>
            <p:cNvSpPr/>
            <p:nvPr/>
          </p:nvSpPr>
          <p:spPr>
            <a:xfrm>
              <a:off x="9781422" y="5794132"/>
              <a:ext cx="366345" cy="439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4" name="Afbeelding 3">
            <a:extLst>
              <a:ext uri="{FF2B5EF4-FFF2-40B4-BE49-F238E27FC236}">
                <a16:creationId xmlns:a16="http://schemas.microsoft.com/office/drawing/2014/main" id="{076C99FF-1700-40E1-A567-5ED66701EBD8}"/>
              </a:ext>
            </a:extLst>
          </p:cNvPr>
          <p:cNvPicPr>
            <a:picLocks noChangeAspect="1"/>
          </p:cNvPicPr>
          <p:nvPr/>
        </p:nvPicPr>
        <p:blipFill rotWithShape="1">
          <a:blip r:embed="rId7"/>
          <a:srcRect b="8227"/>
          <a:stretch/>
        </p:blipFill>
        <p:spPr>
          <a:xfrm>
            <a:off x="591030" y="2455619"/>
            <a:ext cx="6236494" cy="3933606"/>
          </a:xfrm>
          <a:prstGeom prst="rect">
            <a:avLst/>
          </a:prstGeom>
        </p:spPr>
      </p:pic>
      <p:sp>
        <p:nvSpPr>
          <p:cNvPr id="11" name="Tekstvak 10">
            <a:extLst>
              <a:ext uri="{FF2B5EF4-FFF2-40B4-BE49-F238E27FC236}">
                <a16:creationId xmlns:a16="http://schemas.microsoft.com/office/drawing/2014/main" id="{F0694C30-C33E-433B-B215-3FF1BEDFCD9D}"/>
              </a:ext>
            </a:extLst>
          </p:cNvPr>
          <p:cNvSpPr txBox="1"/>
          <p:nvPr/>
        </p:nvSpPr>
        <p:spPr>
          <a:xfrm>
            <a:off x="7361171" y="163513"/>
            <a:ext cx="3190766" cy="369332"/>
          </a:xfrm>
          <a:prstGeom prst="rect">
            <a:avLst/>
          </a:prstGeom>
          <a:noFill/>
        </p:spPr>
        <p:txBody>
          <a:bodyPr wrap="square">
            <a:spAutoFit/>
          </a:bodyPr>
          <a:lstStyle/>
          <a:p>
            <a:pPr algn="ctr"/>
            <a:r>
              <a:rPr lang="nl-NL" dirty="0"/>
              <a:t>Kun je lezen wat hier staat? </a:t>
            </a:r>
          </a:p>
        </p:txBody>
      </p:sp>
      <p:sp>
        <p:nvSpPr>
          <p:cNvPr id="3" name="Tekstvak 2">
            <a:extLst>
              <a:ext uri="{FF2B5EF4-FFF2-40B4-BE49-F238E27FC236}">
                <a16:creationId xmlns:a16="http://schemas.microsoft.com/office/drawing/2014/main" id="{61C697AB-DA47-461E-832F-A7DD3E40376D}"/>
              </a:ext>
            </a:extLst>
          </p:cNvPr>
          <p:cNvSpPr txBox="1"/>
          <p:nvPr/>
        </p:nvSpPr>
        <p:spPr>
          <a:xfrm>
            <a:off x="7361171" y="1598071"/>
            <a:ext cx="3190766" cy="369332"/>
          </a:xfrm>
          <a:prstGeom prst="rect">
            <a:avLst/>
          </a:prstGeom>
          <a:noFill/>
        </p:spPr>
        <p:txBody>
          <a:bodyPr wrap="square">
            <a:spAutoFit/>
          </a:bodyPr>
          <a:lstStyle/>
          <a:p>
            <a:pPr algn="ctr"/>
            <a:r>
              <a:rPr lang="nl-NL" dirty="0"/>
              <a:t>Gaat zo al iets beter?</a:t>
            </a:r>
          </a:p>
        </p:txBody>
      </p:sp>
      <p:sp>
        <p:nvSpPr>
          <p:cNvPr id="20" name="Tekstvak 19">
            <a:extLst>
              <a:ext uri="{FF2B5EF4-FFF2-40B4-BE49-F238E27FC236}">
                <a16:creationId xmlns:a16="http://schemas.microsoft.com/office/drawing/2014/main" id="{B8E73CE1-C39E-4E24-8FF9-C3E61C2E0D5A}"/>
              </a:ext>
            </a:extLst>
          </p:cNvPr>
          <p:cNvSpPr txBox="1"/>
          <p:nvPr/>
        </p:nvSpPr>
        <p:spPr>
          <a:xfrm>
            <a:off x="7347831" y="3101516"/>
            <a:ext cx="3190766" cy="369332"/>
          </a:xfrm>
          <a:prstGeom prst="rect">
            <a:avLst/>
          </a:prstGeom>
          <a:noFill/>
        </p:spPr>
        <p:txBody>
          <a:bodyPr wrap="square">
            <a:spAutoFit/>
          </a:bodyPr>
          <a:lstStyle/>
          <a:p>
            <a:pPr algn="ctr"/>
            <a:r>
              <a:rPr lang="nl-NL" dirty="0"/>
              <a:t>Dit kost veel minder moeite.</a:t>
            </a:r>
          </a:p>
        </p:txBody>
      </p:sp>
      <p:sp>
        <p:nvSpPr>
          <p:cNvPr id="21" name="Tekstvak 20">
            <a:extLst>
              <a:ext uri="{FF2B5EF4-FFF2-40B4-BE49-F238E27FC236}">
                <a16:creationId xmlns:a16="http://schemas.microsoft.com/office/drawing/2014/main" id="{A725C2E0-2946-41F9-994C-8855DDEBE721}"/>
              </a:ext>
            </a:extLst>
          </p:cNvPr>
          <p:cNvSpPr txBox="1"/>
          <p:nvPr/>
        </p:nvSpPr>
        <p:spPr>
          <a:xfrm>
            <a:off x="7513410" y="4794570"/>
            <a:ext cx="3690883" cy="646331"/>
          </a:xfrm>
          <a:prstGeom prst="rect">
            <a:avLst/>
          </a:prstGeom>
          <a:noFill/>
        </p:spPr>
        <p:txBody>
          <a:bodyPr wrap="square">
            <a:spAutoFit/>
          </a:bodyPr>
          <a:lstStyle/>
          <a:p>
            <a:pPr algn="ctr"/>
            <a:r>
              <a:rPr lang="nl-NL" dirty="0"/>
              <a:t>De kinderen moeten rechte en</a:t>
            </a:r>
            <a:br>
              <a:rPr lang="nl-NL" dirty="0"/>
            </a:br>
            <a:r>
              <a:rPr lang="nl-NL" dirty="0"/>
              <a:t>gebogen lijnen leren onderscheiden</a:t>
            </a:r>
          </a:p>
        </p:txBody>
      </p:sp>
    </p:spTree>
    <p:extLst>
      <p:ext uri="{BB962C8B-B14F-4D97-AF65-F5344CB8AC3E}">
        <p14:creationId xmlns:p14="http://schemas.microsoft.com/office/powerpoint/2010/main" val="177624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4F7176E8-C6B7-4E68-B6E5-4CA4506F63B6}"/>
              </a:ext>
            </a:extLst>
          </p:cNvPr>
          <p:cNvSpPr txBox="1"/>
          <p:nvPr/>
        </p:nvSpPr>
        <p:spPr>
          <a:xfrm>
            <a:off x="4520891" y="680225"/>
            <a:ext cx="6094140" cy="580993"/>
          </a:xfrm>
          <a:prstGeom prst="rect">
            <a:avLst/>
          </a:prstGeom>
          <a:noFill/>
        </p:spPr>
        <p:txBody>
          <a:bodyPr wrap="square">
            <a:spAutoFit/>
          </a:bodyPr>
          <a:lstStyle/>
          <a:p>
            <a:pPr algn="ctr">
              <a:lnSpc>
                <a:spcPct val="107000"/>
              </a:lnSpc>
            </a:pPr>
            <a:r>
              <a:rPr lang="nl-NL" sz="3200" dirty="0">
                <a:solidFill>
                  <a:srgbClr val="0070C0"/>
                </a:solidFill>
                <a:latin typeface="Arial" panose="020B0604020202020204" pitchFamily="34" charset="0"/>
                <a:cs typeface="Arial" panose="020B0604020202020204" pitchFamily="34" charset="0"/>
              </a:rPr>
              <a:t>door kleuters</a:t>
            </a:r>
          </a:p>
        </p:txBody>
      </p:sp>
      <p:pic>
        <p:nvPicPr>
          <p:cNvPr id="7" name="Afbeelding 6">
            <a:extLst>
              <a:ext uri="{FF2B5EF4-FFF2-40B4-BE49-F238E27FC236}">
                <a16:creationId xmlns:a16="http://schemas.microsoft.com/office/drawing/2014/main" id="{BC098281-F56C-473C-9397-B736786948F0}"/>
              </a:ext>
            </a:extLst>
          </p:cNvPr>
          <p:cNvPicPr>
            <a:picLocks noChangeAspect="1"/>
          </p:cNvPicPr>
          <p:nvPr/>
        </p:nvPicPr>
        <p:blipFill rotWithShape="1">
          <a:blip r:embed="rId3"/>
          <a:srcRect b="8576"/>
          <a:stretch/>
        </p:blipFill>
        <p:spPr>
          <a:xfrm>
            <a:off x="730456" y="1955470"/>
            <a:ext cx="4381441" cy="4121239"/>
          </a:xfrm>
          <a:prstGeom prst="rect">
            <a:avLst/>
          </a:prstGeom>
        </p:spPr>
      </p:pic>
      <p:pic>
        <p:nvPicPr>
          <p:cNvPr id="8" name="Afbeelding 7">
            <a:extLst>
              <a:ext uri="{FF2B5EF4-FFF2-40B4-BE49-F238E27FC236}">
                <a16:creationId xmlns:a16="http://schemas.microsoft.com/office/drawing/2014/main" id="{B7DF1786-25A6-481A-B26A-61DE2673DE1F}"/>
              </a:ext>
            </a:extLst>
          </p:cNvPr>
          <p:cNvPicPr>
            <a:picLocks noChangeAspect="1"/>
          </p:cNvPicPr>
          <p:nvPr/>
        </p:nvPicPr>
        <p:blipFill rotWithShape="1">
          <a:blip r:embed="rId4"/>
          <a:srcRect b="8192"/>
          <a:stretch/>
        </p:blipFill>
        <p:spPr>
          <a:xfrm>
            <a:off x="7080105" y="1955471"/>
            <a:ext cx="4552999" cy="4040216"/>
          </a:xfrm>
          <a:prstGeom prst="rect">
            <a:avLst/>
          </a:prstGeom>
        </p:spPr>
      </p:pic>
      <p:pic>
        <p:nvPicPr>
          <p:cNvPr id="9" name="Afbeelding 8">
            <a:extLst>
              <a:ext uri="{FF2B5EF4-FFF2-40B4-BE49-F238E27FC236}">
                <a16:creationId xmlns:a16="http://schemas.microsoft.com/office/drawing/2014/main" id="{86528B54-66F8-457A-A855-2D666C507D26}"/>
              </a:ext>
            </a:extLst>
          </p:cNvPr>
          <p:cNvPicPr>
            <a:picLocks noChangeAspect="1"/>
          </p:cNvPicPr>
          <p:nvPr/>
        </p:nvPicPr>
        <p:blipFill>
          <a:blip r:embed="rId5"/>
          <a:stretch>
            <a:fillRect/>
          </a:stretch>
        </p:blipFill>
        <p:spPr>
          <a:xfrm>
            <a:off x="2243067" y="144678"/>
            <a:ext cx="3930991" cy="1557747"/>
          </a:xfrm>
          <a:prstGeom prst="rect">
            <a:avLst/>
          </a:prstGeom>
        </p:spPr>
      </p:pic>
      <p:sp>
        <p:nvSpPr>
          <p:cNvPr id="10" name="Tekstvak 9">
            <a:extLst>
              <a:ext uri="{FF2B5EF4-FFF2-40B4-BE49-F238E27FC236}">
                <a16:creationId xmlns:a16="http://schemas.microsoft.com/office/drawing/2014/main" id="{C3C28FD5-B815-4290-965B-7750075C53C6}"/>
              </a:ext>
            </a:extLst>
          </p:cNvPr>
          <p:cNvSpPr txBox="1"/>
          <p:nvPr/>
        </p:nvSpPr>
        <p:spPr>
          <a:xfrm>
            <a:off x="1048030" y="6076709"/>
            <a:ext cx="3746291" cy="646331"/>
          </a:xfrm>
          <a:prstGeom prst="rect">
            <a:avLst/>
          </a:prstGeom>
          <a:noFill/>
        </p:spPr>
        <p:txBody>
          <a:bodyPr wrap="square">
            <a:spAutoFit/>
          </a:bodyPr>
          <a:lstStyle/>
          <a:p>
            <a:pPr algn="ctr"/>
            <a:r>
              <a:rPr lang="nl-NL" dirty="0"/>
              <a:t>Eerste kleursessie na 15 minuten instructie en oefening</a:t>
            </a:r>
          </a:p>
        </p:txBody>
      </p:sp>
      <p:sp>
        <p:nvSpPr>
          <p:cNvPr id="3" name="Tijdelijke aanduiding voor dianummer 2">
            <a:extLst>
              <a:ext uri="{FF2B5EF4-FFF2-40B4-BE49-F238E27FC236}">
                <a16:creationId xmlns:a16="http://schemas.microsoft.com/office/drawing/2014/main" id="{D49197C4-B4D4-4A51-BF15-ADCFECC984E4}"/>
              </a:ext>
            </a:extLst>
          </p:cNvPr>
          <p:cNvSpPr>
            <a:spLocks noGrp="1"/>
          </p:cNvSpPr>
          <p:nvPr>
            <p:ph type="sldNum" sz="quarter" idx="12"/>
          </p:nvPr>
        </p:nvSpPr>
        <p:spPr/>
        <p:txBody>
          <a:bodyPr/>
          <a:lstStyle/>
          <a:p>
            <a:fld id="{143F05E8-9302-4BFA-99BA-46C0C7953969}" type="slidenum">
              <a:rPr lang="nl-NL" smtClean="0"/>
              <a:t>16</a:t>
            </a:fld>
            <a:endParaRPr lang="nl-NL"/>
          </a:p>
        </p:txBody>
      </p:sp>
    </p:spTree>
    <p:extLst>
      <p:ext uri="{BB962C8B-B14F-4D97-AF65-F5344CB8AC3E}">
        <p14:creationId xmlns:p14="http://schemas.microsoft.com/office/powerpoint/2010/main" val="3067818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41FC8684-42DE-437F-8918-562AB374078D}"/>
              </a:ext>
            </a:extLst>
          </p:cNvPr>
          <p:cNvPicPr>
            <a:picLocks noChangeAspect="1"/>
          </p:cNvPicPr>
          <p:nvPr/>
        </p:nvPicPr>
        <p:blipFill>
          <a:blip r:embed="rId3"/>
          <a:stretch>
            <a:fillRect/>
          </a:stretch>
        </p:blipFill>
        <p:spPr>
          <a:xfrm>
            <a:off x="7736537" y="101600"/>
            <a:ext cx="3906824" cy="2737960"/>
          </a:xfrm>
          <a:prstGeom prst="rect">
            <a:avLst/>
          </a:prstGeom>
        </p:spPr>
      </p:pic>
      <p:sp>
        <p:nvSpPr>
          <p:cNvPr id="2" name="Tekstvak 1">
            <a:extLst>
              <a:ext uri="{FF2B5EF4-FFF2-40B4-BE49-F238E27FC236}">
                <a16:creationId xmlns:a16="http://schemas.microsoft.com/office/drawing/2014/main" id="{3BA0B769-44E8-4C91-A3CD-CA60B7CF1FE9}"/>
              </a:ext>
            </a:extLst>
          </p:cNvPr>
          <p:cNvSpPr txBox="1"/>
          <p:nvPr/>
        </p:nvSpPr>
        <p:spPr>
          <a:xfrm>
            <a:off x="487680" y="101600"/>
            <a:ext cx="6614160" cy="1200329"/>
          </a:xfrm>
          <a:prstGeom prst="rect">
            <a:avLst/>
          </a:prstGeom>
          <a:noFill/>
        </p:spPr>
        <p:txBody>
          <a:bodyPr wrap="square" rtlCol="0">
            <a:spAutoFit/>
          </a:bodyPr>
          <a:lstStyle/>
          <a:p>
            <a:r>
              <a:rPr lang="nl-NL" sz="2400" dirty="0">
                <a:solidFill>
                  <a:schemeClr val="accent5">
                    <a:lumMod val="75000"/>
                  </a:schemeClr>
                </a:solidFill>
              </a:rPr>
              <a:t>Je leert de kinderen het traject met ‘luchtschrijven’ en dan kan het kind de route van de letter vanzelf goed uitvoeren…</a:t>
            </a:r>
          </a:p>
        </p:txBody>
      </p:sp>
      <p:pic>
        <p:nvPicPr>
          <p:cNvPr id="3" name="Afbeelding 2">
            <a:extLst>
              <a:ext uri="{FF2B5EF4-FFF2-40B4-BE49-F238E27FC236}">
                <a16:creationId xmlns:a16="http://schemas.microsoft.com/office/drawing/2014/main" id="{14CF7AD9-E73D-4261-885B-290611D417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578" y="1607083"/>
            <a:ext cx="5322840" cy="4650065"/>
          </a:xfrm>
          <a:prstGeom prst="rect">
            <a:avLst/>
          </a:prstGeom>
        </p:spPr>
      </p:pic>
      <p:grpSp>
        <p:nvGrpSpPr>
          <p:cNvPr id="6" name="Groep 5">
            <a:extLst>
              <a:ext uri="{FF2B5EF4-FFF2-40B4-BE49-F238E27FC236}">
                <a16:creationId xmlns:a16="http://schemas.microsoft.com/office/drawing/2014/main" id="{DDCE2066-AE54-4DA4-A5F0-D508EA75FB1F}"/>
              </a:ext>
            </a:extLst>
          </p:cNvPr>
          <p:cNvGrpSpPr/>
          <p:nvPr/>
        </p:nvGrpSpPr>
        <p:grpSpPr>
          <a:xfrm>
            <a:off x="7736537" y="2998113"/>
            <a:ext cx="4089514" cy="4217088"/>
            <a:chOff x="7709221" y="3315736"/>
            <a:chExt cx="4089514" cy="4217088"/>
          </a:xfrm>
        </p:grpSpPr>
        <p:pic>
          <p:nvPicPr>
            <p:cNvPr id="11" name="Afbeelding 10">
              <a:extLst>
                <a:ext uri="{FF2B5EF4-FFF2-40B4-BE49-F238E27FC236}">
                  <a16:creationId xmlns:a16="http://schemas.microsoft.com/office/drawing/2014/main" id="{43E9149D-1C7B-4BE7-BC35-E67F612002A6}"/>
                </a:ext>
              </a:extLst>
            </p:cNvPr>
            <p:cNvPicPr>
              <a:picLocks noChangeAspect="1"/>
            </p:cNvPicPr>
            <p:nvPr/>
          </p:nvPicPr>
          <p:blipFill>
            <a:blip r:embed="rId5"/>
            <a:stretch>
              <a:fillRect/>
            </a:stretch>
          </p:blipFill>
          <p:spPr>
            <a:xfrm>
              <a:off x="7760237" y="3746623"/>
              <a:ext cx="3804792" cy="3786201"/>
            </a:xfrm>
            <a:prstGeom prst="rect">
              <a:avLst/>
            </a:prstGeom>
          </p:spPr>
        </p:pic>
        <p:sp>
          <p:nvSpPr>
            <p:cNvPr id="5" name="Tekstvak 4">
              <a:extLst>
                <a:ext uri="{FF2B5EF4-FFF2-40B4-BE49-F238E27FC236}">
                  <a16:creationId xmlns:a16="http://schemas.microsoft.com/office/drawing/2014/main" id="{4DB7101B-FC0F-445B-AF82-FD0D90708FFE}"/>
                </a:ext>
              </a:extLst>
            </p:cNvPr>
            <p:cNvSpPr txBox="1"/>
            <p:nvPr/>
          </p:nvSpPr>
          <p:spPr>
            <a:xfrm>
              <a:off x="7709221" y="3315736"/>
              <a:ext cx="4089514" cy="430887"/>
            </a:xfrm>
            <a:prstGeom prst="rect">
              <a:avLst/>
            </a:prstGeom>
            <a:noFill/>
          </p:spPr>
          <p:txBody>
            <a:bodyPr wrap="square" rtlCol="0">
              <a:spAutoFit/>
            </a:bodyPr>
            <a:lstStyle/>
            <a:p>
              <a:r>
                <a:rPr lang="nl-NL" sz="1050" i="1" dirty="0"/>
                <a:t>Zo heb ik met luchtgitaaroefening mijn virtuositeit op dit instrument ontwikkeld. </a:t>
              </a:r>
            </a:p>
          </p:txBody>
        </p:sp>
      </p:grpSp>
      <p:sp>
        <p:nvSpPr>
          <p:cNvPr id="7" name="Tijdelijke aanduiding voor dianummer 6">
            <a:extLst>
              <a:ext uri="{FF2B5EF4-FFF2-40B4-BE49-F238E27FC236}">
                <a16:creationId xmlns:a16="http://schemas.microsoft.com/office/drawing/2014/main" id="{84ED3AFC-665B-495C-BD8D-5CB45D1EB43C}"/>
              </a:ext>
            </a:extLst>
          </p:cNvPr>
          <p:cNvSpPr>
            <a:spLocks noGrp="1"/>
          </p:cNvSpPr>
          <p:nvPr>
            <p:ph type="sldNum" sz="quarter" idx="12"/>
          </p:nvPr>
        </p:nvSpPr>
        <p:spPr/>
        <p:txBody>
          <a:bodyPr/>
          <a:lstStyle/>
          <a:p>
            <a:fld id="{143F05E8-9302-4BFA-99BA-46C0C7953969}" type="slidenum">
              <a:rPr lang="nl-NL" smtClean="0"/>
              <a:t>17</a:t>
            </a:fld>
            <a:endParaRPr lang="nl-NL"/>
          </a:p>
        </p:txBody>
      </p:sp>
    </p:spTree>
    <p:extLst>
      <p:ext uri="{BB962C8B-B14F-4D97-AF65-F5344CB8AC3E}">
        <p14:creationId xmlns:p14="http://schemas.microsoft.com/office/powerpoint/2010/main" val="121706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B3FD5A34-BE82-4EB7-A599-531C52BAF2A7}"/>
              </a:ext>
            </a:extLst>
          </p:cNvPr>
          <p:cNvPicPr>
            <a:picLocks noChangeAspect="1"/>
          </p:cNvPicPr>
          <p:nvPr/>
        </p:nvPicPr>
        <p:blipFill>
          <a:blip r:embed="rId3"/>
          <a:stretch>
            <a:fillRect/>
          </a:stretch>
        </p:blipFill>
        <p:spPr>
          <a:xfrm>
            <a:off x="1006628" y="1772166"/>
            <a:ext cx="5378811" cy="2846850"/>
          </a:xfrm>
          <a:prstGeom prst="rect">
            <a:avLst/>
          </a:prstGeom>
        </p:spPr>
      </p:pic>
      <p:sp>
        <p:nvSpPr>
          <p:cNvPr id="8" name="Tekstvak 7">
            <a:extLst>
              <a:ext uri="{FF2B5EF4-FFF2-40B4-BE49-F238E27FC236}">
                <a16:creationId xmlns:a16="http://schemas.microsoft.com/office/drawing/2014/main" id="{6D80D1F8-B722-4213-961B-344643315D1A}"/>
              </a:ext>
            </a:extLst>
          </p:cNvPr>
          <p:cNvSpPr txBox="1"/>
          <p:nvPr/>
        </p:nvSpPr>
        <p:spPr>
          <a:xfrm>
            <a:off x="1072730" y="477520"/>
            <a:ext cx="6563360" cy="954107"/>
          </a:xfrm>
          <a:prstGeom prst="rect">
            <a:avLst/>
          </a:prstGeom>
          <a:noFill/>
        </p:spPr>
        <p:txBody>
          <a:bodyPr wrap="square" rtlCol="0">
            <a:spAutoFit/>
          </a:bodyPr>
          <a:lstStyle/>
          <a:p>
            <a:r>
              <a:rPr lang="nl-NL" sz="2800" dirty="0">
                <a:solidFill>
                  <a:schemeClr val="accent5">
                    <a:lumMod val="75000"/>
                  </a:schemeClr>
                </a:solidFill>
              </a:rPr>
              <a:t>Vanuit de schrijfpatronen ontwikkel je de lettervorm…</a:t>
            </a:r>
          </a:p>
        </p:txBody>
      </p:sp>
      <p:sp>
        <p:nvSpPr>
          <p:cNvPr id="10" name="Tekstvak 9">
            <a:extLst>
              <a:ext uri="{FF2B5EF4-FFF2-40B4-BE49-F238E27FC236}">
                <a16:creationId xmlns:a16="http://schemas.microsoft.com/office/drawing/2014/main" id="{3EBAC105-E1F4-40D5-8331-44BDD7C078A0}"/>
              </a:ext>
            </a:extLst>
          </p:cNvPr>
          <p:cNvSpPr txBox="1"/>
          <p:nvPr/>
        </p:nvSpPr>
        <p:spPr>
          <a:xfrm>
            <a:off x="6987292" y="1019827"/>
            <a:ext cx="4855303" cy="646331"/>
          </a:xfrm>
          <a:prstGeom prst="rect">
            <a:avLst/>
          </a:prstGeom>
          <a:noFill/>
        </p:spPr>
        <p:txBody>
          <a:bodyPr wrap="square">
            <a:spAutoFit/>
          </a:bodyPr>
          <a:lstStyle/>
          <a:p>
            <a:pPr algn="ctr"/>
            <a:r>
              <a:rPr lang="nl-NL" dirty="0"/>
              <a:t>Schrijfpatronen missen het scherpe </a:t>
            </a:r>
          </a:p>
          <a:p>
            <a:pPr algn="ctr"/>
            <a:r>
              <a:rPr lang="nl-NL" dirty="0"/>
              <a:t>onderscheid tussen recht en gebogen. </a:t>
            </a:r>
          </a:p>
        </p:txBody>
      </p:sp>
      <p:grpSp>
        <p:nvGrpSpPr>
          <p:cNvPr id="13" name="Groep 12">
            <a:extLst>
              <a:ext uri="{FF2B5EF4-FFF2-40B4-BE49-F238E27FC236}">
                <a16:creationId xmlns:a16="http://schemas.microsoft.com/office/drawing/2014/main" id="{35BFE38A-2B38-4E03-B49F-DB05361A9BFD}"/>
              </a:ext>
            </a:extLst>
          </p:cNvPr>
          <p:cNvGrpSpPr/>
          <p:nvPr/>
        </p:nvGrpSpPr>
        <p:grpSpPr>
          <a:xfrm>
            <a:off x="8138655" y="1827240"/>
            <a:ext cx="2209677" cy="2800350"/>
            <a:chOff x="8138655" y="2400122"/>
            <a:chExt cx="2209677" cy="2800350"/>
          </a:xfrm>
        </p:grpSpPr>
        <p:grpSp>
          <p:nvGrpSpPr>
            <p:cNvPr id="5" name="Groep 4">
              <a:extLst>
                <a:ext uri="{FF2B5EF4-FFF2-40B4-BE49-F238E27FC236}">
                  <a16:creationId xmlns:a16="http://schemas.microsoft.com/office/drawing/2014/main" id="{8E1E95C7-258C-4263-B6FF-A10CD57465AA}"/>
                </a:ext>
              </a:extLst>
            </p:cNvPr>
            <p:cNvGrpSpPr/>
            <p:nvPr/>
          </p:nvGrpSpPr>
          <p:grpSpPr>
            <a:xfrm>
              <a:off x="8138655" y="2400122"/>
              <a:ext cx="1700213" cy="2800350"/>
              <a:chOff x="10221455" y="3243402"/>
              <a:chExt cx="1700213" cy="2800350"/>
            </a:xfrm>
          </p:grpSpPr>
          <p:pic>
            <p:nvPicPr>
              <p:cNvPr id="6" name="Afbeelding 5">
                <a:extLst>
                  <a:ext uri="{FF2B5EF4-FFF2-40B4-BE49-F238E27FC236}">
                    <a16:creationId xmlns:a16="http://schemas.microsoft.com/office/drawing/2014/main" id="{FB619856-90BC-4D24-9946-CC2D444AF348}"/>
                  </a:ext>
                </a:extLst>
              </p:cNvPr>
              <p:cNvPicPr>
                <a:picLocks noChangeAspect="1"/>
              </p:cNvPicPr>
              <p:nvPr/>
            </p:nvPicPr>
            <p:blipFill>
              <a:blip r:embed="rId4"/>
              <a:stretch>
                <a:fillRect/>
              </a:stretch>
            </p:blipFill>
            <p:spPr>
              <a:xfrm>
                <a:off x="10221455" y="3243402"/>
                <a:ext cx="1700213" cy="2800350"/>
              </a:xfrm>
              <a:prstGeom prst="rect">
                <a:avLst/>
              </a:prstGeom>
            </p:spPr>
          </p:pic>
          <p:cxnSp>
            <p:nvCxnSpPr>
              <p:cNvPr id="7" name="Rechte verbindingslijn met pijl 6">
                <a:extLst>
                  <a:ext uri="{FF2B5EF4-FFF2-40B4-BE49-F238E27FC236}">
                    <a16:creationId xmlns:a16="http://schemas.microsoft.com/office/drawing/2014/main" id="{5EF518B1-166F-49D8-BB9D-0DC1153487A1}"/>
                  </a:ext>
                </a:extLst>
              </p:cNvPr>
              <p:cNvCxnSpPr>
                <a:cxnSpLocks/>
              </p:cNvCxnSpPr>
              <p:nvPr/>
            </p:nvCxnSpPr>
            <p:spPr>
              <a:xfrm>
                <a:off x="10483702" y="4189228"/>
                <a:ext cx="499731" cy="425053"/>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2" name="Rechte verbindingslijn met pijl 11">
              <a:extLst>
                <a:ext uri="{FF2B5EF4-FFF2-40B4-BE49-F238E27FC236}">
                  <a16:creationId xmlns:a16="http://schemas.microsoft.com/office/drawing/2014/main" id="{C01B62E0-3989-42DC-8325-5578601AB6CE}"/>
                </a:ext>
              </a:extLst>
            </p:cNvPr>
            <p:cNvCxnSpPr/>
            <p:nvPr/>
          </p:nvCxnSpPr>
          <p:spPr>
            <a:xfrm flipH="1" flipV="1">
              <a:off x="9656956" y="3010829"/>
              <a:ext cx="691376" cy="11151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2" name="Tekstvak 1">
            <a:extLst>
              <a:ext uri="{FF2B5EF4-FFF2-40B4-BE49-F238E27FC236}">
                <a16:creationId xmlns:a16="http://schemas.microsoft.com/office/drawing/2014/main" id="{6F3D3F50-1902-4822-8019-B16324E6C1B1}"/>
              </a:ext>
            </a:extLst>
          </p:cNvPr>
          <p:cNvSpPr txBox="1"/>
          <p:nvPr/>
        </p:nvSpPr>
        <p:spPr>
          <a:xfrm>
            <a:off x="1071233" y="4731859"/>
            <a:ext cx="5849957" cy="1200329"/>
          </a:xfrm>
          <a:prstGeom prst="rect">
            <a:avLst/>
          </a:prstGeom>
          <a:noFill/>
        </p:spPr>
        <p:txBody>
          <a:bodyPr wrap="square" rtlCol="0">
            <a:spAutoFit/>
          </a:bodyPr>
          <a:lstStyle/>
          <a:p>
            <a:r>
              <a:rPr lang="nl-NL" dirty="0"/>
              <a:t>Dit zijn geen letters, maar lusjes. Rechte lijndelen ontbreken. Ze komen voort uit het oefenen van schrijfpatronen. Eerder zagen we al dat een gebrek aan rechte lijndelen de leesbaarheid negatief beïnvloedt. </a:t>
            </a:r>
          </a:p>
        </p:txBody>
      </p:sp>
      <p:sp>
        <p:nvSpPr>
          <p:cNvPr id="3" name="Tekstvak 2">
            <a:extLst>
              <a:ext uri="{FF2B5EF4-FFF2-40B4-BE49-F238E27FC236}">
                <a16:creationId xmlns:a16="http://schemas.microsoft.com/office/drawing/2014/main" id="{F4BF041F-7571-4CF9-BF65-39A951FB5816}"/>
              </a:ext>
            </a:extLst>
          </p:cNvPr>
          <p:cNvSpPr txBox="1"/>
          <p:nvPr/>
        </p:nvSpPr>
        <p:spPr>
          <a:xfrm>
            <a:off x="7636090" y="5453542"/>
            <a:ext cx="4065224" cy="923330"/>
          </a:xfrm>
          <a:prstGeom prst="rect">
            <a:avLst/>
          </a:prstGeom>
          <a:noFill/>
        </p:spPr>
        <p:txBody>
          <a:bodyPr wrap="square" rtlCol="0">
            <a:spAutoFit/>
          </a:bodyPr>
          <a:lstStyle/>
          <a:p>
            <a:r>
              <a:rPr lang="nl-NL" dirty="0"/>
              <a:t>Ook het exact op de romplijn kruisen van de luslijnen helpt de kinderen aan meer zekerheid over de lettervormgeving. </a:t>
            </a:r>
          </a:p>
        </p:txBody>
      </p:sp>
      <p:sp>
        <p:nvSpPr>
          <p:cNvPr id="11" name="Tijdelijke aanduiding voor dianummer 10">
            <a:extLst>
              <a:ext uri="{FF2B5EF4-FFF2-40B4-BE49-F238E27FC236}">
                <a16:creationId xmlns:a16="http://schemas.microsoft.com/office/drawing/2014/main" id="{729413F8-D008-4629-AEBC-2B954E9D1ADA}"/>
              </a:ext>
            </a:extLst>
          </p:cNvPr>
          <p:cNvSpPr>
            <a:spLocks noGrp="1"/>
          </p:cNvSpPr>
          <p:nvPr>
            <p:ph type="sldNum" sz="quarter" idx="12"/>
          </p:nvPr>
        </p:nvSpPr>
        <p:spPr/>
        <p:txBody>
          <a:bodyPr/>
          <a:lstStyle/>
          <a:p>
            <a:fld id="{143F05E8-9302-4BFA-99BA-46C0C7953969}" type="slidenum">
              <a:rPr lang="nl-NL" smtClean="0"/>
              <a:t>18</a:t>
            </a:fld>
            <a:endParaRPr lang="nl-NL"/>
          </a:p>
        </p:txBody>
      </p:sp>
    </p:spTree>
    <p:extLst>
      <p:ext uri="{BB962C8B-B14F-4D97-AF65-F5344CB8AC3E}">
        <p14:creationId xmlns:p14="http://schemas.microsoft.com/office/powerpoint/2010/main" val="364986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A20E1EB7-0F2B-47B6-9255-DFA6DC48F140}"/>
              </a:ext>
            </a:extLst>
          </p:cNvPr>
          <p:cNvPicPr>
            <a:picLocks noChangeAspect="1"/>
          </p:cNvPicPr>
          <p:nvPr/>
        </p:nvPicPr>
        <p:blipFill rotWithShape="1">
          <a:blip r:embed="rId3"/>
          <a:srcRect t="49782"/>
          <a:stretch/>
        </p:blipFill>
        <p:spPr>
          <a:xfrm>
            <a:off x="106551" y="4263528"/>
            <a:ext cx="5749471" cy="2454735"/>
          </a:xfrm>
          <a:prstGeom prst="rect">
            <a:avLst/>
          </a:prstGeom>
        </p:spPr>
      </p:pic>
      <p:pic>
        <p:nvPicPr>
          <p:cNvPr id="3" name="Afbeelding 2">
            <a:extLst>
              <a:ext uri="{FF2B5EF4-FFF2-40B4-BE49-F238E27FC236}">
                <a16:creationId xmlns:a16="http://schemas.microsoft.com/office/drawing/2014/main" id="{4583EF50-DF46-4374-B4D8-EDACED88C662}"/>
              </a:ext>
            </a:extLst>
          </p:cNvPr>
          <p:cNvPicPr>
            <a:picLocks noChangeAspect="1"/>
          </p:cNvPicPr>
          <p:nvPr/>
        </p:nvPicPr>
        <p:blipFill rotWithShape="1">
          <a:blip r:embed="rId4"/>
          <a:srcRect l="2663" t="721"/>
          <a:stretch/>
        </p:blipFill>
        <p:spPr>
          <a:xfrm>
            <a:off x="8082666" y="1418639"/>
            <a:ext cx="3762325" cy="5299624"/>
          </a:xfrm>
          <a:prstGeom prst="rect">
            <a:avLst/>
          </a:prstGeom>
        </p:spPr>
      </p:pic>
      <p:pic>
        <p:nvPicPr>
          <p:cNvPr id="4" name="Afbeelding 3">
            <a:extLst>
              <a:ext uri="{FF2B5EF4-FFF2-40B4-BE49-F238E27FC236}">
                <a16:creationId xmlns:a16="http://schemas.microsoft.com/office/drawing/2014/main" id="{7587E57E-AFC5-4CCA-8AC8-9CAABC6FBE74}"/>
              </a:ext>
            </a:extLst>
          </p:cNvPr>
          <p:cNvPicPr>
            <a:picLocks noChangeAspect="1"/>
          </p:cNvPicPr>
          <p:nvPr/>
        </p:nvPicPr>
        <p:blipFill>
          <a:blip r:embed="rId5"/>
          <a:stretch>
            <a:fillRect/>
          </a:stretch>
        </p:blipFill>
        <p:spPr>
          <a:xfrm>
            <a:off x="165862" y="2221729"/>
            <a:ext cx="5397098" cy="1907916"/>
          </a:xfrm>
          <a:prstGeom prst="rect">
            <a:avLst/>
          </a:prstGeom>
        </p:spPr>
      </p:pic>
      <p:sp>
        <p:nvSpPr>
          <p:cNvPr id="2" name="Tekstvak 1">
            <a:extLst>
              <a:ext uri="{FF2B5EF4-FFF2-40B4-BE49-F238E27FC236}">
                <a16:creationId xmlns:a16="http://schemas.microsoft.com/office/drawing/2014/main" id="{E48DAEBE-2600-4904-ABFB-B6BF58763AA7}"/>
              </a:ext>
            </a:extLst>
          </p:cNvPr>
          <p:cNvSpPr txBox="1"/>
          <p:nvPr/>
        </p:nvSpPr>
        <p:spPr>
          <a:xfrm>
            <a:off x="106551" y="207520"/>
            <a:ext cx="5515720" cy="1569660"/>
          </a:xfrm>
          <a:prstGeom prst="rect">
            <a:avLst/>
          </a:prstGeom>
          <a:noFill/>
        </p:spPr>
        <p:txBody>
          <a:bodyPr wrap="square" rtlCol="0">
            <a:spAutoFit/>
          </a:bodyPr>
          <a:lstStyle/>
          <a:p>
            <a:r>
              <a:rPr lang="nl-NL" sz="2400" dirty="0">
                <a:solidFill>
                  <a:srgbClr val="0070C0"/>
                </a:solidFill>
                <a:latin typeface="Arial" panose="020B0604020202020204" pitchFamily="34" charset="0"/>
                <a:cs typeface="Arial" panose="020B0604020202020204" pitchFamily="34" charset="0"/>
              </a:rPr>
              <a:t>Het is veel eenvoudiger als de kinderen vanaf het begin alleen nog maar blokletters schrijven,</a:t>
            </a:r>
            <a:br>
              <a:rPr lang="nl-NL" sz="2400" dirty="0">
                <a:solidFill>
                  <a:srgbClr val="0070C0"/>
                </a:solidFill>
                <a:latin typeface="Arial" panose="020B0604020202020204" pitchFamily="34" charset="0"/>
                <a:cs typeface="Arial" panose="020B0604020202020204" pitchFamily="34" charset="0"/>
              </a:rPr>
            </a:br>
            <a:r>
              <a:rPr lang="nl-NL" sz="2400" dirty="0">
                <a:solidFill>
                  <a:srgbClr val="0070C0"/>
                </a:solidFill>
                <a:latin typeface="Arial" panose="020B0604020202020204" pitchFamily="34" charset="0"/>
                <a:cs typeface="Arial" panose="020B0604020202020204" pitchFamily="34" charset="0"/>
              </a:rPr>
              <a:t>zo wordt steeds meer gedacht…</a:t>
            </a:r>
          </a:p>
        </p:txBody>
      </p:sp>
      <p:sp>
        <p:nvSpPr>
          <p:cNvPr id="8" name="Tekstvak 7">
            <a:extLst>
              <a:ext uri="{FF2B5EF4-FFF2-40B4-BE49-F238E27FC236}">
                <a16:creationId xmlns:a16="http://schemas.microsoft.com/office/drawing/2014/main" id="{D745D03E-63A6-40BF-BD5C-B4E9ECAD54B5}"/>
              </a:ext>
            </a:extLst>
          </p:cNvPr>
          <p:cNvSpPr txBox="1"/>
          <p:nvPr/>
        </p:nvSpPr>
        <p:spPr>
          <a:xfrm>
            <a:off x="7755875" y="95478"/>
            <a:ext cx="3657600" cy="646331"/>
          </a:xfrm>
          <a:prstGeom prst="rect">
            <a:avLst/>
          </a:prstGeom>
          <a:noFill/>
        </p:spPr>
        <p:txBody>
          <a:bodyPr wrap="square">
            <a:spAutoFit/>
          </a:bodyPr>
          <a:lstStyle/>
          <a:p>
            <a:r>
              <a:rPr lang="nl-NL" dirty="0"/>
              <a:t>Spellen, stellen en schriftelijk  communiceren worden onmogelijk.</a:t>
            </a:r>
          </a:p>
        </p:txBody>
      </p:sp>
      <p:sp>
        <p:nvSpPr>
          <p:cNvPr id="5" name="Tekstvak 4">
            <a:extLst>
              <a:ext uri="{FF2B5EF4-FFF2-40B4-BE49-F238E27FC236}">
                <a16:creationId xmlns:a16="http://schemas.microsoft.com/office/drawing/2014/main" id="{CF0B5E61-B018-42BA-B407-E31F91996B47}"/>
              </a:ext>
            </a:extLst>
          </p:cNvPr>
          <p:cNvSpPr txBox="1"/>
          <p:nvPr/>
        </p:nvSpPr>
        <p:spPr>
          <a:xfrm>
            <a:off x="5856023" y="5017553"/>
            <a:ext cx="1899852" cy="1477328"/>
          </a:xfrm>
          <a:prstGeom prst="rect">
            <a:avLst/>
          </a:prstGeom>
          <a:noFill/>
        </p:spPr>
        <p:txBody>
          <a:bodyPr wrap="square" rtlCol="0">
            <a:spAutoFit/>
          </a:bodyPr>
          <a:lstStyle/>
          <a:p>
            <a:pPr algn="ctr"/>
            <a:r>
              <a:rPr lang="nl-NL" dirty="0">
                <a:solidFill>
                  <a:schemeClr val="accent2">
                    <a:lumMod val="75000"/>
                  </a:schemeClr>
                </a:solidFill>
              </a:rPr>
              <a:t>Voordelen van het aan elkaar schrijven vindt u in de volgende slide.</a:t>
            </a:r>
          </a:p>
        </p:txBody>
      </p:sp>
      <p:sp>
        <p:nvSpPr>
          <p:cNvPr id="9" name="Tijdelijke aanduiding voor dianummer 8">
            <a:extLst>
              <a:ext uri="{FF2B5EF4-FFF2-40B4-BE49-F238E27FC236}">
                <a16:creationId xmlns:a16="http://schemas.microsoft.com/office/drawing/2014/main" id="{8CEA7F1F-BA9A-4F68-BF29-7D03C1C48965}"/>
              </a:ext>
            </a:extLst>
          </p:cNvPr>
          <p:cNvSpPr>
            <a:spLocks noGrp="1"/>
          </p:cNvSpPr>
          <p:nvPr>
            <p:ph type="sldNum" sz="quarter" idx="12"/>
          </p:nvPr>
        </p:nvSpPr>
        <p:spPr/>
        <p:txBody>
          <a:bodyPr/>
          <a:lstStyle/>
          <a:p>
            <a:fld id="{143F05E8-9302-4BFA-99BA-46C0C7953969}" type="slidenum">
              <a:rPr lang="nl-NL" smtClean="0"/>
              <a:t>19</a:t>
            </a:fld>
            <a:endParaRPr lang="nl-NL"/>
          </a:p>
        </p:txBody>
      </p:sp>
    </p:spTree>
    <p:extLst>
      <p:ext uri="{BB962C8B-B14F-4D97-AF65-F5344CB8AC3E}">
        <p14:creationId xmlns:p14="http://schemas.microsoft.com/office/powerpoint/2010/main" val="90915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AE864D85-DD28-4167-9ECE-5AC0F45C45DD}"/>
              </a:ext>
            </a:extLst>
          </p:cNvPr>
          <p:cNvSpPr txBox="1"/>
          <p:nvPr/>
        </p:nvSpPr>
        <p:spPr>
          <a:xfrm>
            <a:off x="1772261" y="590896"/>
            <a:ext cx="8193542" cy="5447645"/>
          </a:xfrm>
          <a:prstGeom prst="rect">
            <a:avLst/>
          </a:prstGeom>
          <a:noFill/>
        </p:spPr>
        <p:txBody>
          <a:bodyPr wrap="square">
            <a:spAutoFit/>
          </a:bodyPr>
          <a:lstStyle/>
          <a:p>
            <a:pPr algn="ctr"/>
            <a:r>
              <a:rPr lang="nl-NL" sz="2400" dirty="0">
                <a:solidFill>
                  <a:srgbClr val="0070C0"/>
                </a:solidFill>
              </a:rPr>
              <a:t>Over mythes, aannames en misverstanden</a:t>
            </a:r>
          </a:p>
          <a:p>
            <a:r>
              <a:rPr lang="nl-NL" dirty="0">
                <a:solidFill>
                  <a:schemeClr val="tx1">
                    <a:lumMod val="50000"/>
                    <a:lumOff val="50000"/>
                  </a:schemeClr>
                </a:solidFill>
              </a:rPr>
              <a:t>De mythes, aannames en misverstanden worden weergegeven met iets grotere blauwe letters bovenaan en de uitspraak eindigt met het ‘beletselteken	</a:t>
            </a:r>
            <a:r>
              <a:rPr lang="nl-NL" b="1" dirty="0">
                <a:solidFill>
                  <a:schemeClr val="accent5">
                    <a:lumMod val="75000"/>
                  </a:schemeClr>
                </a:solidFill>
              </a:rPr>
              <a:t>…</a:t>
            </a:r>
          </a:p>
          <a:p>
            <a:endParaRPr lang="nl-NL" dirty="0">
              <a:solidFill>
                <a:schemeClr val="tx1">
                  <a:lumMod val="50000"/>
                  <a:lumOff val="50000"/>
                </a:schemeClr>
              </a:solidFill>
            </a:endParaRPr>
          </a:p>
          <a:p>
            <a:endParaRPr lang="nl-NL" dirty="0">
              <a:solidFill>
                <a:schemeClr val="tx1">
                  <a:lumMod val="50000"/>
                  <a:lumOff val="50000"/>
                </a:schemeClr>
              </a:solidFill>
            </a:endParaRPr>
          </a:p>
          <a:p>
            <a:r>
              <a:rPr lang="nl-NL" dirty="0">
                <a:solidFill>
                  <a:schemeClr val="tx1">
                    <a:lumMod val="50000"/>
                    <a:lumOff val="50000"/>
                  </a:schemeClr>
                </a:solidFill>
              </a:rPr>
              <a:t>Met </a:t>
            </a:r>
            <a:r>
              <a:rPr lang="nl-NL" b="1" dirty="0">
                <a:solidFill>
                  <a:schemeClr val="accent5">
                    <a:lumMod val="75000"/>
                  </a:schemeClr>
                </a:solidFill>
              </a:rPr>
              <a:t>F5</a:t>
            </a:r>
            <a:r>
              <a:rPr lang="nl-NL" dirty="0">
                <a:solidFill>
                  <a:schemeClr val="tx1">
                    <a:lumMod val="50000"/>
                    <a:lumOff val="50000"/>
                  </a:schemeClr>
                </a:solidFill>
              </a:rPr>
              <a:t> start je in de </a:t>
            </a:r>
            <a:r>
              <a:rPr lang="nl-NL" i="1" dirty="0">
                <a:solidFill>
                  <a:srgbClr val="0070C0"/>
                </a:solidFill>
              </a:rPr>
              <a:t>presentatiemodus</a:t>
            </a:r>
            <a:r>
              <a:rPr lang="nl-NL" dirty="0">
                <a:solidFill>
                  <a:schemeClr val="tx1">
                    <a:lumMod val="50000"/>
                    <a:lumOff val="50000"/>
                  </a:schemeClr>
                </a:solidFill>
              </a:rPr>
              <a:t>.</a:t>
            </a:r>
          </a:p>
          <a:p>
            <a:r>
              <a:rPr lang="nl-NL" dirty="0">
                <a:solidFill>
                  <a:schemeClr val="tx1">
                    <a:lumMod val="50000"/>
                    <a:lumOff val="50000"/>
                  </a:schemeClr>
                </a:solidFill>
              </a:rPr>
              <a:t>Met </a:t>
            </a:r>
            <a:r>
              <a:rPr lang="nl-NL" b="1" dirty="0">
                <a:solidFill>
                  <a:schemeClr val="accent5">
                    <a:lumMod val="75000"/>
                  </a:schemeClr>
                </a:solidFill>
              </a:rPr>
              <a:t>Escape</a:t>
            </a:r>
            <a:r>
              <a:rPr lang="nl-NL" dirty="0">
                <a:solidFill>
                  <a:schemeClr val="tx1">
                    <a:lumMod val="50000"/>
                    <a:lumOff val="50000"/>
                  </a:schemeClr>
                </a:solidFill>
              </a:rPr>
              <a:t> kom je weer terug in de </a:t>
            </a:r>
            <a:r>
              <a:rPr lang="nl-NL" i="1" dirty="0">
                <a:solidFill>
                  <a:srgbClr val="0070C0"/>
                </a:solidFill>
              </a:rPr>
              <a:t>bewerkingsmodus</a:t>
            </a:r>
            <a:r>
              <a:rPr lang="nl-NL" dirty="0">
                <a:solidFill>
                  <a:schemeClr val="tx1">
                    <a:lumMod val="50000"/>
                    <a:lumOff val="50000"/>
                  </a:schemeClr>
                </a:solidFill>
              </a:rPr>
              <a:t>. </a:t>
            </a:r>
          </a:p>
          <a:p>
            <a:endParaRPr lang="nl-NL" dirty="0">
              <a:solidFill>
                <a:schemeClr val="tx1">
                  <a:lumMod val="50000"/>
                  <a:lumOff val="50000"/>
                </a:schemeClr>
              </a:solidFill>
            </a:endParaRPr>
          </a:p>
          <a:p>
            <a:r>
              <a:rPr lang="nl-NL" dirty="0">
                <a:solidFill>
                  <a:schemeClr val="tx1">
                    <a:lumMod val="50000"/>
                    <a:lumOff val="50000"/>
                  </a:schemeClr>
                </a:solidFill>
              </a:rPr>
              <a:t>Als je vanuit een bepaalde ‘slide’ weer verder wilt met de presentatiemodus, toets je </a:t>
            </a:r>
            <a:r>
              <a:rPr lang="nl-NL" b="1" dirty="0">
                <a:solidFill>
                  <a:srgbClr val="0070C0"/>
                </a:solidFill>
              </a:rPr>
              <a:t>Shift F5</a:t>
            </a:r>
            <a:r>
              <a:rPr lang="nl-NL" dirty="0">
                <a:solidFill>
                  <a:schemeClr val="tx1">
                    <a:lumMod val="50000"/>
                    <a:lumOff val="50000"/>
                  </a:schemeClr>
                </a:solidFill>
              </a:rPr>
              <a:t>. </a:t>
            </a:r>
          </a:p>
          <a:p>
            <a:endParaRPr lang="nl-NL" dirty="0">
              <a:solidFill>
                <a:schemeClr val="tx1">
                  <a:lumMod val="50000"/>
                  <a:lumOff val="50000"/>
                </a:schemeClr>
              </a:solidFill>
            </a:endParaRPr>
          </a:p>
          <a:p>
            <a:r>
              <a:rPr lang="nl-NL" dirty="0">
                <a:solidFill>
                  <a:schemeClr val="tx1">
                    <a:lumMod val="50000"/>
                    <a:lumOff val="50000"/>
                  </a:schemeClr>
                </a:solidFill>
              </a:rPr>
              <a:t>Deze serie is gemaakt om via de presentatiemodus bekeken te worden.</a:t>
            </a:r>
          </a:p>
          <a:p>
            <a:r>
              <a:rPr lang="nl-NL" dirty="0">
                <a:solidFill>
                  <a:schemeClr val="tx1">
                    <a:lumMod val="50000"/>
                    <a:lumOff val="50000"/>
                  </a:schemeClr>
                </a:solidFill>
              </a:rPr>
              <a:t>Als je alle informatie van elke slide wilt weten, dan schakel je </a:t>
            </a:r>
            <a:r>
              <a:rPr lang="nl-NL" dirty="0">
                <a:solidFill>
                  <a:schemeClr val="accent5">
                    <a:lumMod val="75000"/>
                  </a:schemeClr>
                </a:solidFill>
              </a:rPr>
              <a:t>via Escape </a:t>
            </a:r>
            <a:r>
              <a:rPr lang="nl-NL" dirty="0"/>
              <a:t>en</a:t>
            </a:r>
            <a:r>
              <a:rPr lang="nl-NL" dirty="0">
                <a:solidFill>
                  <a:schemeClr val="accent5">
                    <a:lumMod val="75000"/>
                  </a:schemeClr>
                </a:solidFill>
              </a:rPr>
              <a:t> Schift F5 steeds heen en weer</a:t>
            </a:r>
            <a:r>
              <a:rPr lang="nl-NL" dirty="0">
                <a:solidFill>
                  <a:schemeClr val="tx1">
                    <a:lumMod val="50000"/>
                    <a:lumOff val="50000"/>
                  </a:schemeClr>
                </a:solidFill>
              </a:rPr>
              <a:t>. </a:t>
            </a:r>
          </a:p>
          <a:p>
            <a:endParaRPr lang="nl-NL" dirty="0">
              <a:solidFill>
                <a:schemeClr val="tx1">
                  <a:lumMod val="50000"/>
                  <a:lumOff val="50000"/>
                </a:schemeClr>
              </a:solidFill>
            </a:endParaRPr>
          </a:p>
          <a:p>
            <a:r>
              <a:rPr lang="nl-NL" dirty="0">
                <a:solidFill>
                  <a:schemeClr val="tx1">
                    <a:lumMod val="50000"/>
                    <a:lumOff val="50000"/>
                  </a:schemeClr>
                </a:solidFill>
              </a:rPr>
              <a:t>Die extra informatie vind je dan in het onderdeel ‘Notities’. Zeg maar ‘onder de streep’. </a:t>
            </a:r>
          </a:p>
          <a:p>
            <a:endParaRPr lang="nl-NL" dirty="0">
              <a:solidFill>
                <a:schemeClr val="tx1">
                  <a:lumMod val="50000"/>
                  <a:lumOff val="50000"/>
                </a:schemeClr>
              </a:solidFill>
            </a:endParaRPr>
          </a:p>
          <a:p>
            <a:endParaRPr lang="nl-NL" dirty="0">
              <a:solidFill>
                <a:schemeClr val="tx1">
                  <a:lumMod val="50000"/>
                  <a:lumOff val="50000"/>
                </a:schemeClr>
              </a:solidFill>
            </a:endParaRPr>
          </a:p>
        </p:txBody>
      </p:sp>
      <p:pic>
        <p:nvPicPr>
          <p:cNvPr id="5" name="Afbeelding 4">
            <a:extLst>
              <a:ext uri="{FF2B5EF4-FFF2-40B4-BE49-F238E27FC236}">
                <a16:creationId xmlns:a16="http://schemas.microsoft.com/office/drawing/2014/main" id="{46D93485-303B-4813-AB71-771454B4E047}"/>
              </a:ext>
            </a:extLst>
          </p:cNvPr>
          <p:cNvPicPr>
            <a:picLocks noChangeAspect="1"/>
          </p:cNvPicPr>
          <p:nvPr/>
        </p:nvPicPr>
        <p:blipFill>
          <a:blip r:embed="rId3"/>
          <a:stretch>
            <a:fillRect/>
          </a:stretch>
        </p:blipFill>
        <p:spPr>
          <a:xfrm>
            <a:off x="7867546" y="6330895"/>
            <a:ext cx="743054" cy="390580"/>
          </a:xfrm>
          <a:prstGeom prst="rect">
            <a:avLst/>
          </a:prstGeom>
        </p:spPr>
      </p:pic>
      <p:sp>
        <p:nvSpPr>
          <p:cNvPr id="3" name="Tijdelijke aanduiding voor dianummer 2">
            <a:extLst>
              <a:ext uri="{FF2B5EF4-FFF2-40B4-BE49-F238E27FC236}">
                <a16:creationId xmlns:a16="http://schemas.microsoft.com/office/drawing/2014/main" id="{1D9EE490-3445-4701-AF9E-6579456A385C}"/>
              </a:ext>
            </a:extLst>
          </p:cNvPr>
          <p:cNvSpPr>
            <a:spLocks noGrp="1"/>
          </p:cNvSpPr>
          <p:nvPr>
            <p:ph type="sldNum" sz="quarter" idx="12"/>
          </p:nvPr>
        </p:nvSpPr>
        <p:spPr/>
        <p:txBody>
          <a:bodyPr/>
          <a:lstStyle/>
          <a:p>
            <a:fld id="{143F05E8-9302-4BFA-99BA-46C0C7953969}" type="slidenum">
              <a:rPr lang="nl-NL" smtClean="0"/>
              <a:t>2</a:t>
            </a:fld>
            <a:endParaRPr lang="nl-NL"/>
          </a:p>
        </p:txBody>
      </p:sp>
    </p:spTree>
    <p:extLst>
      <p:ext uri="{BB962C8B-B14F-4D97-AF65-F5344CB8AC3E}">
        <p14:creationId xmlns:p14="http://schemas.microsoft.com/office/powerpoint/2010/main" val="82759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41A458B-F621-4603-B16D-952139A177E3}"/>
              </a:ext>
            </a:extLst>
          </p:cNvPr>
          <p:cNvPicPr>
            <a:picLocks noChangeAspect="1"/>
          </p:cNvPicPr>
          <p:nvPr/>
        </p:nvPicPr>
        <p:blipFill>
          <a:blip r:embed="rId3"/>
          <a:stretch>
            <a:fillRect/>
          </a:stretch>
        </p:blipFill>
        <p:spPr>
          <a:xfrm>
            <a:off x="399716" y="35227"/>
            <a:ext cx="8398947" cy="2919634"/>
          </a:xfrm>
          <a:prstGeom prst="rect">
            <a:avLst/>
          </a:prstGeom>
        </p:spPr>
      </p:pic>
      <p:sp>
        <p:nvSpPr>
          <p:cNvPr id="7" name="Tekstvak 6">
            <a:extLst>
              <a:ext uri="{FF2B5EF4-FFF2-40B4-BE49-F238E27FC236}">
                <a16:creationId xmlns:a16="http://schemas.microsoft.com/office/drawing/2014/main" id="{9054FA73-4381-4C76-99AF-BB831F214510}"/>
              </a:ext>
            </a:extLst>
          </p:cNvPr>
          <p:cNvSpPr txBox="1"/>
          <p:nvPr/>
        </p:nvSpPr>
        <p:spPr>
          <a:xfrm>
            <a:off x="399716" y="2954861"/>
            <a:ext cx="6097772" cy="2923877"/>
          </a:xfrm>
          <a:prstGeom prst="rect">
            <a:avLst/>
          </a:prstGeom>
          <a:noFill/>
        </p:spPr>
        <p:txBody>
          <a:bodyPr wrap="square">
            <a:spAutoFit/>
          </a:bodyPr>
          <a:lstStyle/>
          <a:p>
            <a:r>
              <a:rPr lang="nl-NL" sz="2400" b="1" dirty="0">
                <a:solidFill>
                  <a:schemeClr val="accent2">
                    <a:lumMod val="75000"/>
                  </a:schemeClr>
                </a:solidFill>
              </a:rPr>
              <a:t>Voordelen verbonden schrift:</a:t>
            </a:r>
          </a:p>
          <a:p>
            <a:endParaRPr lang="nl-NL" sz="2400" dirty="0">
              <a:solidFill>
                <a:srgbClr val="0070C0"/>
              </a:solidFill>
            </a:endParaRPr>
          </a:p>
          <a:p>
            <a:r>
              <a:rPr lang="nl-NL" sz="2400" dirty="0">
                <a:solidFill>
                  <a:srgbClr val="0070C0"/>
                </a:solidFill>
              </a:rPr>
              <a:t>1. Elke nieuwe letter begint waar de vorige ophoudt (rode stippen)</a:t>
            </a:r>
          </a:p>
          <a:p>
            <a:pPr marL="457200" indent="-457200">
              <a:buAutoNum type="arabicPeriod"/>
            </a:pPr>
            <a:endParaRPr lang="nl-NL" sz="1100" dirty="0">
              <a:solidFill>
                <a:srgbClr val="0070C0"/>
              </a:solidFill>
            </a:endParaRPr>
          </a:p>
          <a:p>
            <a:r>
              <a:rPr lang="nl-NL" sz="2400" dirty="0">
                <a:solidFill>
                  <a:srgbClr val="0070C0"/>
                </a:solidFill>
              </a:rPr>
              <a:t>2. Elke letter eindigt binnen de rompzone. Dit houdt horizontaal gezien alle letters beter bij elkaar.</a:t>
            </a:r>
          </a:p>
        </p:txBody>
      </p:sp>
      <p:pic>
        <p:nvPicPr>
          <p:cNvPr id="8" name="Afbeelding 7">
            <a:extLst>
              <a:ext uri="{FF2B5EF4-FFF2-40B4-BE49-F238E27FC236}">
                <a16:creationId xmlns:a16="http://schemas.microsoft.com/office/drawing/2014/main" id="{B6A8ECF9-AE6E-42C9-B562-D610876C2AF9}"/>
              </a:ext>
            </a:extLst>
          </p:cNvPr>
          <p:cNvPicPr>
            <a:picLocks noChangeAspect="1"/>
          </p:cNvPicPr>
          <p:nvPr/>
        </p:nvPicPr>
        <p:blipFill>
          <a:blip r:embed="rId4"/>
          <a:stretch>
            <a:fillRect/>
          </a:stretch>
        </p:blipFill>
        <p:spPr>
          <a:xfrm>
            <a:off x="6972144" y="2710018"/>
            <a:ext cx="5096586" cy="1019317"/>
          </a:xfrm>
          <a:prstGeom prst="rect">
            <a:avLst/>
          </a:prstGeom>
        </p:spPr>
      </p:pic>
      <p:sp>
        <p:nvSpPr>
          <p:cNvPr id="10" name="Tekstvak 9">
            <a:extLst>
              <a:ext uri="{FF2B5EF4-FFF2-40B4-BE49-F238E27FC236}">
                <a16:creationId xmlns:a16="http://schemas.microsoft.com/office/drawing/2014/main" id="{CFDF4CEE-611D-4ECE-B9A4-79B62EB79EA4}"/>
              </a:ext>
            </a:extLst>
          </p:cNvPr>
          <p:cNvSpPr txBox="1"/>
          <p:nvPr/>
        </p:nvSpPr>
        <p:spPr>
          <a:xfrm>
            <a:off x="6972143" y="3991941"/>
            <a:ext cx="4213307" cy="1077218"/>
          </a:xfrm>
          <a:prstGeom prst="rect">
            <a:avLst/>
          </a:prstGeom>
          <a:noFill/>
        </p:spPr>
        <p:txBody>
          <a:bodyPr wrap="square">
            <a:spAutoFit/>
          </a:bodyPr>
          <a:lstStyle/>
          <a:p>
            <a:r>
              <a:rPr lang="nl-NL" sz="3200" dirty="0">
                <a:solidFill>
                  <a:srgbClr val="0070C0"/>
                </a:solidFill>
              </a:rPr>
              <a:t>Verbonden schrift kun je niet spiegelen.</a:t>
            </a:r>
          </a:p>
        </p:txBody>
      </p:sp>
      <p:sp>
        <p:nvSpPr>
          <p:cNvPr id="12" name="Tekstvak 11">
            <a:extLst>
              <a:ext uri="{FF2B5EF4-FFF2-40B4-BE49-F238E27FC236}">
                <a16:creationId xmlns:a16="http://schemas.microsoft.com/office/drawing/2014/main" id="{1648B8E0-A4F0-4B53-AAD7-4E6B91AB9591}"/>
              </a:ext>
            </a:extLst>
          </p:cNvPr>
          <p:cNvSpPr txBox="1"/>
          <p:nvPr/>
        </p:nvSpPr>
        <p:spPr>
          <a:xfrm>
            <a:off x="414855" y="5768165"/>
            <a:ext cx="4213307" cy="830997"/>
          </a:xfrm>
          <a:prstGeom prst="rect">
            <a:avLst/>
          </a:prstGeom>
          <a:noFill/>
        </p:spPr>
        <p:txBody>
          <a:bodyPr wrap="square">
            <a:spAutoFit/>
          </a:bodyPr>
          <a:lstStyle/>
          <a:p>
            <a:r>
              <a:rPr lang="nl-NL" sz="2400" dirty="0">
                <a:solidFill>
                  <a:srgbClr val="0070C0"/>
                </a:solidFill>
              </a:rPr>
              <a:t>3. Je schrijft woorden in plaats van letters</a:t>
            </a:r>
          </a:p>
        </p:txBody>
      </p:sp>
      <p:sp>
        <p:nvSpPr>
          <p:cNvPr id="9" name="Tekstvak 8">
            <a:extLst>
              <a:ext uri="{FF2B5EF4-FFF2-40B4-BE49-F238E27FC236}">
                <a16:creationId xmlns:a16="http://schemas.microsoft.com/office/drawing/2014/main" id="{AF7EC1F6-C818-4D7F-BE89-531DF6739331}"/>
              </a:ext>
            </a:extLst>
          </p:cNvPr>
          <p:cNvSpPr txBox="1"/>
          <p:nvPr/>
        </p:nvSpPr>
        <p:spPr>
          <a:xfrm>
            <a:off x="9078796" y="172293"/>
            <a:ext cx="2772330" cy="923330"/>
          </a:xfrm>
          <a:prstGeom prst="rect">
            <a:avLst/>
          </a:prstGeom>
          <a:noFill/>
        </p:spPr>
        <p:txBody>
          <a:bodyPr wrap="square">
            <a:spAutoFit/>
          </a:bodyPr>
          <a:lstStyle/>
          <a:p>
            <a:r>
              <a:rPr lang="nl-NL" dirty="0">
                <a:solidFill>
                  <a:schemeClr val="accent5">
                    <a:lumMod val="75000"/>
                  </a:schemeClr>
                </a:solidFill>
              </a:rPr>
              <a:t>Waarom kun je het jonge kind beter aan elkaar leren schrijven? </a:t>
            </a:r>
          </a:p>
        </p:txBody>
      </p:sp>
      <p:sp>
        <p:nvSpPr>
          <p:cNvPr id="3" name="Tijdelijke aanduiding voor dianummer 2">
            <a:extLst>
              <a:ext uri="{FF2B5EF4-FFF2-40B4-BE49-F238E27FC236}">
                <a16:creationId xmlns:a16="http://schemas.microsoft.com/office/drawing/2014/main" id="{823D012E-098C-40C8-AC7F-73B9B8C15586}"/>
              </a:ext>
            </a:extLst>
          </p:cNvPr>
          <p:cNvSpPr>
            <a:spLocks noGrp="1"/>
          </p:cNvSpPr>
          <p:nvPr>
            <p:ph type="sldNum" sz="quarter" idx="12"/>
          </p:nvPr>
        </p:nvSpPr>
        <p:spPr/>
        <p:txBody>
          <a:bodyPr/>
          <a:lstStyle/>
          <a:p>
            <a:fld id="{143F05E8-9302-4BFA-99BA-46C0C7953969}" type="slidenum">
              <a:rPr lang="nl-NL" smtClean="0"/>
              <a:t>20</a:t>
            </a:fld>
            <a:endParaRPr lang="nl-NL"/>
          </a:p>
        </p:txBody>
      </p:sp>
    </p:spTree>
    <p:extLst>
      <p:ext uri="{BB962C8B-B14F-4D97-AF65-F5344CB8AC3E}">
        <p14:creationId xmlns:p14="http://schemas.microsoft.com/office/powerpoint/2010/main" val="10508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0F8C66A6-9FE3-4BE0-952B-9B2663D820D9}"/>
              </a:ext>
            </a:extLst>
          </p:cNvPr>
          <p:cNvSpPr/>
          <p:nvPr/>
        </p:nvSpPr>
        <p:spPr>
          <a:xfrm>
            <a:off x="211914" y="0"/>
            <a:ext cx="8966101" cy="1077218"/>
          </a:xfrm>
          <a:prstGeom prst="rect">
            <a:avLst/>
          </a:prstGeom>
        </p:spPr>
        <p:txBody>
          <a:bodyPr wrap="square">
            <a:spAutoFit/>
          </a:bodyPr>
          <a:lstStyle/>
          <a:p>
            <a:r>
              <a:rPr lang="nl-NL" sz="3200" dirty="0">
                <a:solidFill>
                  <a:srgbClr val="0070C0"/>
                </a:solidFill>
              </a:rPr>
              <a:t>De kinderen moeten veel schrijfbewegingen oefenen, dus… schrijfkilometers maken…</a:t>
            </a:r>
          </a:p>
        </p:txBody>
      </p:sp>
      <p:pic>
        <p:nvPicPr>
          <p:cNvPr id="5" name="Afbeelding 4">
            <a:extLst>
              <a:ext uri="{FF2B5EF4-FFF2-40B4-BE49-F238E27FC236}">
                <a16:creationId xmlns:a16="http://schemas.microsoft.com/office/drawing/2014/main" id="{F460BFE1-5724-42CC-9158-87A06F01954E}"/>
              </a:ext>
            </a:extLst>
          </p:cNvPr>
          <p:cNvPicPr>
            <a:picLocks noChangeAspect="1"/>
          </p:cNvPicPr>
          <p:nvPr/>
        </p:nvPicPr>
        <p:blipFill>
          <a:blip r:embed="rId3"/>
          <a:stretch>
            <a:fillRect/>
          </a:stretch>
        </p:blipFill>
        <p:spPr>
          <a:xfrm>
            <a:off x="0" y="3066255"/>
            <a:ext cx="6111268" cy="3791745"/>
          </a:xfrm>
          <a:prstGeom prst="rect">
            <a:avLst/>
          </a:prstGeom>
        </p:spPr>
      </p:pic>
      <p:pic>
        <p:nvPicPr>
          <p:cNvPr id="3" name="Afbeelding 2">
            <a:extLst>
              <a:ext uri="{FF2B5EF4-FFF2-40B4-BE49-F238E27FC236}">
                <a16:creationId xmlns:a16="http://schemas.microsoft.com/office/drawing/2014/main" id="{2F14BB58-C46F-4E6A-B53F-50B50234BF19}"/>
              </a:ext>
            </a:extLst>
          </p:cNvPr>
          <p:cNvPicPr>
            <a:picLocks noChangeAspect="1"/>
          </p:cNvPicPr>
          <p:nvPr/>
        </p:nvPicPr>
        <p:blipFill rotWithShape="1">
          <a:blip r:embed="rId4"/>
          <a:srcRect t="12033"/>
          <a:stretch/>
        </p:blipFill>
        <p:spPr>
          <a:xfrm>
            <a:off x="6166268" y="1162668"/>
            <a:ext cx="5835894" cy="1779678"/>
          </a:xfrm>
          <a:prstGeom prst="rect">
            <a:avLst/>
          </a:prstGeom>
        </p:spPr>
      </p:pic>
      <p:pic>
        <p:nvPicPr>
          <p:cNvPr id="6" name="Afbeelding 5">
            <a:extLst>
              <a:ext uri="{FF2B5EF4-FFF2-40B4-BE49-F238E27FC236}">
                <a16:creationId xmlns:a16="http://schemas.microsoft.com/office/drawing/2014/main" id="{824B3C70-8556-46C4-9FC9-20C7F97C2352}"/>
              </a:ext>
            </a:extLst>
          </p:cNvPr>
          <p:cNvPicPr>
            <a:picLocks noChangeAspect="1"/>
          </p:cNvPicPr>
          <p:nvPr/>
        </p:nvPicPr>
        <p:blipFill>
          <a:blip r:embed="rId5"/>
          <a:stretch>
            <a:fillRect/>
          </a:stretch>
        </p:blipFill>
        <p:spPr>
          <a:xfrm>
            <a:off x="7801893" y="3429000"/>
            <a:ext cx="4057650" cy="1193006"/>
          </a:xfrm>
          <a:prstGeom prst="rect">
            <a:avLst/>
          </a:prstGeom>
        </p:spPr>
      </p:pic>
      <p:pic>
        <p:nvPicPr>
          <p:cNvPr id="8" name="Afbeelding 7">
            <a:extLst>
              <a:ext uri="{FF2B5EF4-FFF2-40B4-BE49-F238E27FC236}">
                <a16:creationId xmlns:a16="http://schemas.microsoft.com/office/drawing/2014/main" id="{E3963212-D7EA-43B6-AF52-142B9C4A336E}"/>
              </a:ext>
            </a:extLst>
          </p:cNvPr>
          <p:cNvPicPr>
            <a:picLocks noChangeAspect="1"/>
          </p:cNvPicPr>
          <p:nvPr/>
        </p:nvPicPr>
        <p:blipFill>
          <a:blip r:embed="rId6">
            <a:lum contrast="40000"/>
          </a:blip>
          <a:stretch>
            <a:fillRect/>
          </a:stretch>
        </p:blipFill>
        <p:spPr>
          <a:xfrm>
            <a:off x="6389366" y="3294605"/>
            <a:ext cx="1013969" cy="1234396"/>
          </a:xfrm>
          <a:prstGeom prst="rect">
            <a:avLst/>
          </a:prstGeom>
        </p:spPr>
      </p:pic>
      <p:pic>
        <p:nvPicPr>
          <p:cNvPr id="10" name="Afbeelding 9">
            <a:extLst>
              <a:ext uri="{FF2B5EF4-FFF2-40B4-BE49-F238E27FC236}">
                <a16:creationId xmlns:a16="http://schemas.microsoft.com/office/drawing/2014/main" id="{9FFE4EE1-04D0-41C7-A2A6-FCAEF984C2F6}"/>
              </a:ext>
            </a:extLst>
          </p:cNvPr>
          <p:cNvPicPr>
            <a:picLocks noChangeAspect="1"/>
          </p:cNvPicPr>
          <p:nvPr/>
        </p:nvPicPr>
        <p:blipFill>
          <a:blip r:embed="rId7"/>
          <a:stretch>
            <a:fillRect/>
          </a:stretch>
        </p:blipFill>
        <p:spPr>
          <a:xfrm>
            <a:off x="6356106" y="5486916"/>
            <a:ext cx="857250" cy="885825"/>
          </a:xfrm>
          <a:prstGeom prst="rect">
            <a:avLst/>
          </a:prstGeom>
        </p:spPr>
      </p:pic>
      <p:pic>
        <p:nvPicPr>
          <p:cNvPr id="11" name="Afbeelding 10">
            <a:extLst>
              <a:ext uri="{FF2B5EF4-FFF2-40B4-BE49-F238E27FC236}">
                <a16:creationId xmlns:a16="http://schemas.microsoft.com/office/drawing/2014/main" id="{BD02DEA7-AB91-449C-BE5C-05740677F490}"/>
              </a:ext>
            </a:extLst>
          </p:cNvPr>
          <p:cNvPicPr>
            <a:picLocks noChangeAspect="1"/>
          </p:cNvPicPr>
          <p:nvPr/>
        </p:nvPicPr>
        <p:blipFill>
          <a:blip r:embed="rId8"/>
          <a:stretch>
            <a:fillRect/>
          </a:stretch>
        </p:blipFill>
        <p:spPr>
          <a:xfrm>
            <a:off x="7901905" y="5379759"/>
            <a:ext cx="3957638" cy="1100138"/>
          </a:xfrm>
          <a:prstGeom prst="rect">
            <a:avLst/>
          </a:prstGeom>
        </p:spPr>
      </p:pic>
      <p:sp>
        <p:nvSpPr>
          <p:cNvPr id="14" name="Pijl: rechts 13">
            <a:extLst>
              <a:ext uri="{FF2B5EF4-FFF2-40B4-BE49-F238E27FC236}">
                <a16:creationId xmlns:a16="http://schemas.microsoft.com/office/drawing/2014/main" id="{1964F0E7-C2E7-426A-9580-A41E2D951051}"/>
              </a:ext>
            </a:extLst>
          </p:cNvPr>
          <p:cNvSpPr/>
          <p:nvPr/>
        </p:nvSpPr>
        <p:spPr>
          <a:xfrm>
            <a:off x="7403335" y="3999123"/>
            <a:ext cx="275422" cy="1364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Pijl: rechts 14">
            <a:extLst>
              <a:ext uri="{FF2B5EF4-FFF2-40B4-BE49-F238E27FC236}">
                <a16:creationId xmlns:a16="http://schemas.microsoft.com/office/drawing/2014/main" id="{3BAFAD68-CEAB-4CCE-9483-8A2B8B0B4A45}"/>
              </a:ext>
            </a:extLst>
          </p:cNvPr>
          <p:cNvSpPr/>
          <p:nvPr/>
        </p:nvSpPr>
        <p:spPr>
          <a:xfrm>
            <a:off x="7403335" y="5861616"/>
            <a:ext cx="275422" cy="1364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Pijl: omlaag 15">
            <a:extLst>
              <a:ext uri="{FF2B5EF4-FFF2-40B4-BE49-F238E27FC236}">
                <a16:creationId xmlns:a16="http://schemas.microsoft.com/office/drawing/2014/main" id="{F22FBDE8-B5F1-4C19-AAE5-6E35AF4B7EE8}"/>
              </a:ext>
            </a:extLst>
          </p:cNvPr>
          <p:cNvSpPr/>
          <p:nvPr/>
        </p:nvSpPr>
        <p:spPr>
          <a:xfrm>
            <a:off x="8958692" y="2787267"/>
            <a:ext cx="251298" cy="5073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Pijl: rechts 16">
            <a:extLst>
              <a:ext uri="{FF2B5EF4-FFF2-40B4-BE49-F238E27FC236}">
                <a16:creationId xmlns:a16="http://schemas.microsoft.com/office/drawing/2014/main" id="{2F23739E-613D-4759-A9EF-659D6638074F}"/>
              </a:ext>
            </a:extLst>
          </p:cNvPr>
          <p:cNvSpPr/>
          <p:nvPr/>
        </p:nvSpPr>
        <p:spPr>
          <a:xfrm>
            <a:off x="6003849" y="5861616"/>
            <a:ext cx="352257" cy="2833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00A6B433-3794-4AAA-BFEB-F5958E78DD81}"/>
              </a:ext>
            </a:extLst>
          </p:cNvPr>
          <p:cNvSpPr txBox="1"/>
          <p:nvPr/>
        </p:nvSpPr>
        <p:spPr>
          <a:xfrm>
            <a:off x="211914" y="1077218"/>
            <a:ext cx="5155894" cy="1754326"/>
          </a:xfrm>
          <a:prstGeom prst="rect">
            <a:avLst/>
          </a:prstGeom>
          <a:noFill/>
        </p:spPr>
        <p:txBody>
          <a:bodyPr wrap="square" rtlCol="0">
            <a:spAutoFit/>
          </a:bodyPr>
          <a:lstStyle/>
          <a:p>
            <a:r>
              <a:rPr lang="nl-NL" dirty="0"/>
              <a:t>Alleen als kinderen begrijpen wat ze aan het oefenen zijn heeft oefenen zin. In deze twee voorbeelden is dit overduidelijk niet het geval. </a:t>
            </a:r>
          </a:p>
          <a:p>
            <a:r>
              <a:rPr lang="nl-NL" dirty="0"/>
              <a:t>Dat is vooral goed te zien aan het feit dat elke volgende oefening steeds slechter wordt, steeds meer verschilt van het voorbeeld…</a:t>
            </a:r>
          </a:p>
        </p:txBody>
      </p:sp>
    </p:spTree>
    <p:extLst>
      <p:ext uri="{BB962C8B-B14F-4D97-AF65-F5344CB8AC3E}">
        <p14:creationId xmlns:p14="http://schemas.microsoft.com/office/powerpoint/2010/main" val="121461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9FBA5989-8EC5-4D02-9D17-1DDA543CE25F}"/>
              </a:ext>
            </a:extLst>
          </p:cNvPr>
          <p:cNvSpPr txBox="1"/>
          <p:nvPr/>
        </p:nvSpPr>
        <p:spPr>
          <a:xfrm>
            <a:off x="3456633" y="281354"/>
            <a:ext cx="4732774" cy="584775"/>
          </a:xfrm>
          <a:prstGeom prst="rect">
            <a:avLst/>
          </a:prstGeom>
          <a:noFill/>
        </p:spPr>
        <p:txBody>
          <a:bodyPr wrap="square" rtlCol="0">
            <a:spAutoFit/>
          </a:bodyPr>
          <a:lstStyle/>
          <a:p>
            <a:pPr algn="ctr"/>
            <a:r>
              <a:rPr lang="nl-NL" sz="3200" dirty="0">
                <a:solidFill>
                  <a:srgbClr val="0070C0"/>
                </a:solidFill>
              </a:rPr>
              <a:t>Casus misverstand</a:t>
            </a:r>
          </a:p>
        </p:txBody>
      </p:sp>
      <p:grpSp>
        <p:nvGrpSpPr>
          <p:cNvPr id="3" name="Groep 2">
            <a:extLst>
              <a:ext uri="{FF2B5EF4-FFF2-40B4-BE49-F238E27FC236}">
                <a16:creationId xmlns:a16="http://schemas.microsoft.com/office/drawing/2014/main" id="{D1A93292-8680-4928-8706-35C1BB561AAC}"/>
              </a:ext>
            </a:extLst>
          </p:cNvPr>
          <p:cNvGrpSpPr/>
          <p:nvPr/>
        </p:nvGrpSpPr>
        <p:grpSpPr>
          <a:xfrm>
            <a:off x="1589314" y="1063537"/>
            <a:ext cx="9013371" cy="4793064"/>
            <a:chOff x="1589314" y="1063537"/>
            <a:chExt cx="9013371" cy="4793064"/>
          </a:xfrm>
        </p:grpSpPr>
        <p:sp>
          <p:nvSpPr>
            <p:cNvPr id="4" name="Rechthoek 3">
              <a:extLst>
                <a:ext uri="{FF2B5EF4-FFF2-40B4-BE49-F238E27FC236}">
                  <a16:creationId xmlns:a16="http://schemas.microsoft.com/office/drawing/2014/main" id="{8637650A-D376-4838-8394-0B7070B45DC3}"/>
                </a:ext>
              </a:extLst>
            </p:cNvPr>
            <p:cNvSpPr/>
            <p:nvPr/>
          </p:nvSpPr>
          <p:spPr>
            <a:xfrm>
              <a:off x="1589314" y="1063537"/>
              <a:ext cx="9013371" cy="4793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9B76A9BE-4F70-49E6-A424-A6B208AD8DF4}"/>
                </a:ext>
              </a:extLst>
            </p:cNvPr>
            <p:cNvPicPr>
              <a:picLocks noChangeAspect="1"/>
            </p:cNvPicPr>
            <p:nvPr/>
          </p:nvPicPr>
          <p:blipFill>
            <a:blip r:embed="rId3"/>
            <a:stretch>
              <a:fillRect/>
            </a:stretch>
          </p:blipFill>
          <p:spPr>
            <a:xfrm>
              <a:off x="3028521" y="2636211"/>
              <a:ext cx="6134956" cy="2057687"/>
            </a:xfrm>
            <a:prstGeom prst="rect">
              <a:avLst/>
            </a:prstGeom>
          </p:spPr>
        </p:pic>
      </p:grpSp>
      <p:sp>
        <p:nvSpPr>
          <p:cNvPr id="7" name="Tijdelijke aanduiding voor dianummer 6">
            <a:extLst>
              <a:ext uri="{FF2B5EF4-FFF2-40B4-BE49-F238E27FC236}">
                <a16:creationId xmlns:a16="http://schemas.microsoft.com/office/drawing/2014/main" id="{1ED621BF-0B1A-46B4-BD08-5F36085447F8}"/>
              </a:ext>
            </a:extLst>
          </p:cNvPr>
          <p:cNvSpPr>
            <a:spLocks noGrp="1"/>
          </p:cNvSpPr>
          <p:nvPr>
            <p:ph type="sldNum" sz="quarter" idx="12"/>
          </p:nvPr>
        </p:nvSpPr>
        <p:spPr/>
        <p:txBody>
          <a:bodyPr/>
          <a:lstStyle/>
          <a:p>
            <a:fld id="{143F05E8-9302-4BFA-99BA-46C0C7953969}" type="slidenum">
              <a:rPr lang="nl-NL" smtClean="0"/>
              <a:t>22</a:t>
            </a:fld>
            <a:endParaRPr lang="nl-NL"/>
          </a:p>
        </p:txBody>
      </p:sp>
    </p:spTree>
    <p:extLst>
      <p:ext uri="{BB962C8B-B14F-4D97-AF65-F5344CB8AC3E}">
        <p14:creationId xmlns:p14="http://schemas.microsoft.com/office/powerpoint/2010/main" val="10714571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a:xfrm>
            <a:off x="623888" y="858838"/>
            <a:ext cx="3168650" cy="1143000"/>
          </a:xfrm>
        </p:spPr>
        <p:txBody>
          <a:bodyPr>
            <a:normAutofit fontScale="90000"/>
          </a:bodyPr>
          <a:lstStyle/>
          <a:p>
            <a:pPr eaLnBrk="1" hangingPunct="1">
              <a:defRPr/>
            </a:pPr>
            <a:r>
              <a:rPr lang="nl-NL" sz="4000" dirty="0">
                <a:solidFill>
                  <a:srgbClr val="0070C0"/>
                </a:solidFill>
                <a:effectLst>
                  <a:outerShdw blurRad="38100" dist="38100" dir="2700000" algn="tl">
                    <a:srgbClr val="C0C0C0"/>
                  </a:outerShdw>
                </a:effectLst>
              </a:rPr>
              <a:t>Taalschrift </a:t>
            </a:r>
            <a:br>
              <a:rPr lang="nl-NL" sz="4000" dirty="0">
                <a:solidFill>
                  <a:srgbClr val="0070C0"/>
                </a:solidFill>
                <a:effectLst>
                  <a:outerShdw blurRad="38100" dist="38100" dir="2700000" algn="tl">
                    <a:srgbClr val="C0C0C0"/>
                  </a:outerShdw>
                </a:effectLst>
              </a:rPr>
            </a:br>
            <a:r>
              <a:rPr lang="nl-NL" sz="4000" dirty="0">
                <a:solidFill>
                  <a:srgbClr val="0070C0"/>
                </a:solidFill>
                <a:effectLst>
                  <a:outerShdw blurRad="38100" dist="38100" dir="2700000" algn="tl">
                    <a:srgbClr val="C0C0C0"/>
                  </a:outerShdw>
                </a:effectLst>
              </a:rPr>
              <a:t>met hulplijnen</a:t>
            </a:r>
          </a:p>
        </p:txBody>
      </p:sp>
      <p:pic>
        <p:nvPicPr>
          <p:cNvPr id="432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201" y="765176"/>
            <a:ext cx="4189413"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2132" name="Tijdelijke aanduiding voor dianummer 3"/>
          <p:cNvSpPr>
            <a:spLocks noGrp="1"/>
          </p:cNvSpPr>
          <p:nvPr>
            <p:ph type="sldNum" sz="quarter" idx="12"/>
          </p:nvPr>
        </p:nvSpPr>
        <p:spPr>
          <a:xfrm>
            <a:off x="8610600" y="6356350"/>
            <a:ext cx="2743200"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nl-N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fld id="{3890725B-C4BC-4213-853D-EA55A2FB9EC8}" type="slidenum">
              <a:rPr lang="nl-NL" smtClean="0"/>
              <a:pPr>
                <a:spcBef>
                  <a:spcPct val="0"/>
                </a:spcBef>
                <a:buFontTx/>
                <a:buNone/>
              </a:pPr>
              <a:t>23</a:t>
            </a:fld>
            <a:endParaRPr lang="nl-NL" altLang="nl-NL" sz="1400"/>
          </a:p>
        </p:txBody>
      </p:sp>
      <p:sp>
        <p:nvSpPr>
          <p:cNvPr id="2" name="Tekstvak 1">
            <a:extLst>
              <a:ext uri="{FF2B5EF4-FFF2-40B4-BE49-F238E27FC236}">
                <a16:creationId xmlns:a16="http://schemas.microsoft.com/office/drawing/2014/main" id="{92A474CA-C7D5-4D50-A74B-0D16291D37AD}"/>
              </a:ext>
            </a:extLst>
          </p:cNvPr>
          <p:cNvSpPr txBox="1"/>
          <p:nvPr/>
        </p:nvSpPr>
        <p:spPr>
          <a:xfrm>
            <a:off x="623888" y="4840941"/>
            <a:ext cx="3711389" cy="646331"/>
          </a:xfrm>
          <a:prstGeom prst="rect">
            <a:avLst/>
          </a:prstGeom>
          <a:noFill/>
        </p:spPr>
        <p:txBody>
          <a:bodyPr wrap="square" rtlCol="0">
            <a:spAutoFit/>
          </a:bodyPr>
          <a:lstStyle/>
          <a:p>
            <a:r>
              <a:rPr lang="nl-NL" dirty="0">
                <a:solidFill>
                  <a:schemeClr val="accent2">
                    <a:lumMod val="75000"/>
                  </a:schemeClr>
                </a:solidFill>
              </a:rPr>
              <a:t>Zie vooral de toelichting onder deze slide in de bewerkingsmodus. (</a:t>
            </a:r>
            <a:r>
              <a:rPr lang="nl-NL" dirty="0" err="1">
                <a:solidFill>
                  <a:schemeClr val="accent2">
                    <a:lumMod val="75000"/>
                  </a:schemeClr>
                </a:solidFill>
              </a:rPr>
              <a:t>Esc</a:t>
            </a:r>
            <a:r>
              <a:rPr lang="nl-NL" dirty="0">
                <a:solidFill>
                  <a:schemeClr val="accent2">
                    <a:lumMod val="75000"/>
                  </a:schemeClr>
                </a:solidFill>
              </a:rPr>
              <a:t>)</a:t>
            </a:r>
          </a:p>
        </p:txBody>
      </p:sp>
    </p:spTree>
    <p:extLst>
      <p:ext uri="{BB962C8B-B14F-4D97-AF65-F5344CB8AC3E}">
        <p14:creationId xmlns:p14="http://schemas.microsoft.com/office/powerpoint/2010/main" val="15350488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1500" y="1288734"/>
            <a:ext cx="3378200" cy="412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4180" name="Tijdelijke aanduiding voor dianummer 3"/>
          <p:cNvSpPr>
            <a:spLocks noGrp="1"/>
          </p:cNvSpPr>
          <p:nvPr>
            <p:ph type="sldNum" sz="quarter" idx="12"/>
          </p:nvPr>
        </p:nvSpPr>
        <p:spPr>
          <a:xfrm>
            <a:off x="8610600" y="6356350"/>
            <a:ext cx="2743200"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nl-N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fld id="{3890725B-C4BC-4213-853D-EA55A2FB9EC8}" type="slidenum">
              <a:rPr lang="nl-NL" smtClean="0"/>
              <a:pPr>
                <a:spcBef>
                  <a:spcPct val="0"/>
                </a:spcBef>
                <a:buFontTx/>
                <a:buNone/>
              </a:pPr>
              <a:t>24</a:t>
            </a:fld>
            <a:endParaRPr lang="nl-NL" altLang="nl-NL" sz="1400"/>
          </a:p>
        </p:txBody>
      </p:sp>
      <p:sp>
        <p:nvSpPr>
          <p:cNvPr id="5" name="Rectangle 2"/>
          <p:cNvSpPr>
            <a:spLocks noGrp="1" noChangeArrowheads="1"/>
          </p:cNvSpPr>
          <p:nvPr>
            <p:ph type="title"/>
          </p:nvPr>
        </p:nvSpPr>
        <p:spPr>
          <a:xfrm>
            <a:off x="1008952" y="934022"/>
            <a:ext cx="3987736" cy="2698178"/>
          </a:xfrm>
        </p:spPr>
        <p:txBody>
          <a:bodyPr>
            <a:normAutofit/>
          </a:bodyPr>
          <a:lstStyle/>
          <a:p>
            <a:pPr>
              <a:defRPr/>
            </a:pPr>
            <a:r>
              <a:rPr lang="nl-NL" sz="4000" dirty="0">
                <a:solidFill>
                  <a:srgbClr val="0070C0"/>
                </a:solidFill>
                <a:effectLst>
                  <a:outerShdw blurRad="38100" dist="38100" dir="2700000" algn="tl">
                    <a:srgbClr val="C0C0C0"/>
                  </a:outerShdw>
                </a:effectLst>
              </a:rPr>
              <a:t>Instructie van het </a:t>
            </a:r>
            <a:r>
              <a:rPr lang="nl-NL" sz="4000" dirty="0" err="1">
                <a:solidFill>
                  <a:srgbClr val="0070C0"/>
                </a:solidFill>
                <a:effectLst>
                  <a:outerShdw blurRad="38100" dist="38100" dir="2700000" algn="tl">
                    <a:srgbClr val="C0C0C0"/>
                  </a:outerShdw>
                </a:effectLst>
              </a:rPr>
              <a:t>lesdoel</a:t>
            </a:r>
            <a:r>
              <a:rPr lang="nl-NL" sz="4000" dirty="0">
                <a:solidFill>
                  <a:srgbClr val="0070C0"/>
                </a:solidFill>
                <a:effectLst>
                  <a:outerShdw blurRad="38100" dist="38100" dir="2700000" algn="tl">
                    <a:srgbClr val="C0C0C0"/>
                  </a:outerShdw>
                </a:effectLst>
              </a:rPr>
              <a:t> op bord</a:t>
            </a:r>
          </a:p>
        </p:txBody>
      </p:sp>
    </p:spTree>
    <p:extLst>
      <p:ext uri="{BB962C8B-B14F-4D97-AF65-F5344CB8AC3E}">
        <p14:creationId xmlns:p14="http://schemas.microsoft.com/office/powerpoint/2010/main" val="447298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5698" y="193675"/>
            <a:ext cx="70231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6229" name="Tijdelijke aanduiding voor dianummer 4"/>
          <p:cNvSpPr>
            <a:spLocks noGrp="1"/>
          </p:cNvSpPr>
          <p:nvPr>
            <p:ph type="sldNum" sz="quarter" idx="12"/>
          </p:nvPr>
        </p:nvSpPr>
        <p:spPr>
          <a:xfrm>
            <a:off x="8610600" y="6356350"/>
            <a:ext cx="2743200"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nl-N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fld id="{3890725B-C4BC-4213-853D-EA55A2FB9EC8}" type="slidenum">
              <a:rPr lang="nl-NL" smtClean="0"/>
              <a:pPr>
                <a:spcBef>
                  <a:spcPct val="0"/>
                </a:spcBef>
                <a:buFontTx/>
                <a:buNone/>
              </a:pPr>
              <a:t>25</a:t>
            </a:fld>
            <a:endParaRPr lang="nl-NL" altLang="nl-NL" sz="1400"/>
          </a:p>
        </p:txBody>
      </p:sp>
      <p:sp>
        <p:nvSpPr>
          <p:cNvPr id="6" name="Rectangle 2"/>
          <p:cNvSpPr>
            <a:spLocks noGrp="1" noChangeArrowheads="1"/>
          </p:cNvSpPr>
          <p:nvPr>
            <p:ph type="title"/>
          </p:nvPr>
        </p:nvSpPr>
        <p:spPr>
          <a:xfrm>
            <a:off x="401384" y="1352614"/>
            <a:ext cx="3168650" cy="1143000"/>
          </a:xfrm>
        </p:spPr>
        <p:txBody>
          <a:bodyPr>
            <a:noAutofit/>
          </a:bodyPr>
          <a:lstStyle/>
          <a:p>
            <a:pPr eaLnBrk="1" hangingPunct="1">
              <a:defRPr/>
            </a:pPr>
            <a:r>
              <a:rPr lang="nl-NL" sz="3200" dirty="0">
                <a:solidFill>
                  <a:srgbClr val="0070C0"/>
                </a:solidFill>
                <a:effectLst>
                  <a:outerShdw blurRad="38100" dist="38100" dir="2700000" algn="tl">
                    <a:srgbClr val="C0C0C0"/>
                  </a:outerShdw>
                </a:effectLst>
              </a:rPr>
              <a:t>Uitwerking </a:t>
            </a:r>
            <a:br>
              <a:rPr lang="nl-NL" sz="3200" dirty="0">
                <a:solidFill>
                  <a:srgbClr val="0070C0"/>
                </a:solidFill>
                <a:effectLst>
                  <a:outerShdw blurRad="38100" dist="38100" dir="2700000" algn="tl">
                    <a:srgbClr val="C0C0C0"/>
                  </a:outerShdw>
                </a:effectLst>
              </a:rPr>
            </a:br>
            <a:r>
              <a:rPr lang="nl-NL" sz="3200" dirty="0">
                <a:solidFill>
                  <a:srgbClr val="0070C0"/>
                </a:solidFill>
                <a:effectLst>
                  <a:outerShdw blurRad="38100" dist="38100" dir="2700000" algn="tl">
                    <a:srgbClr val="C0C0C0"/>
                  </a:outerShdw>
                </a:effectLst>
              </a:rPr>
              <a:t>van het </a:t>
            </a:r>
            <a:r>
              <a:rPr lang="nl-NL" sz="3200" dirty="0" err="1">
                <a:solidFill>
                  <a:srgbClr val="0070C0"/>
                </a:solidFill>
                <a:effectLst>
                  <a:outerShdw blurRad="38100" dist="38100" dir="2700000" algn="tl">
                    <a:srgbClr val="C0C0C0"/>
                  </a:outerShdw>
                </a:effectLst>
              </a:rPr>
              <a:t>lesdoel</a:t>
            </a:r>
            <a:br>
              <a:rPr lang="nl-NL" sz="3200" dirty="0">
                <a:solidFill>
                  <a:srgbClr val="0070C0"/>
                </a:solidFill>
                <a:effectLst>
                  <a:outerShdw blurRad="38100" dist="38100" dir="2700000" algn="tl">
                    <a:srgbClr val="C0C0C0"/>
                  </a:outerShdw>
                </a:effectLst>
              </a:rPr>
            </a:br>
            <a:br>
              <a:rPr lang="nl-NL" sz="3200" dirty="0">
                <a:solidFill>
                  <a:srgbClr val="0070C0"/>
                </a:solidFill>
                <a:effectLst>
                  <a:outerShdw blurRad="38100" dist="38100" dir="2700000" algn="tl">
                    <a:srgbClr val="C0C0C0"/>
                  </a:outerShdw>
                </a:effectLst>
              </a:rPr>
            </a:br>
            <a:r>
              <a:rPr lang="nl-NL" sz="3200" dirty="0">
                <a:solidFill>
                  <a:srgbClr val="0070C0"/>
                </a:solidFill>
                <a:effectLst>
                  <a:outerShdw blurRad="38100" dist="38100" dir="2700000" algn="tl">
                    <a:srgbClr val="C0C0C0"/>
                  </a:outerShdw>
                </a:effectLst>
              </a:rPr>
              <a:t>Zelfstandig werken</a:t>
            </a:r>
          </a:p>
        </p:txBody>
      </p:sp>
    </p:spTree>
    <p:extLst>
      <p:ext uri="{BB962C8B-B14F-4D97-AF65-F5344CB8AC3E}">
        <p14:creationId xmlns:p14="http://schemas.microsoft.com/office/powerpoint/2010/main" val="3115838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a:xfrm>
            <a:off x="867841" y="763842"/>
            <a:ext cx="3345211" cy="1143000"/>
          </a:xfrm>
        </p:spPr>
        <p:txBody>
          <a:bodyPr>
            <a:normAutofit/>
          </a:bodyPr>
          <a:lstStyle/>
          <a:p>
            <a:pPr eaLnBrk="1" hangingPunct="1">
              <a:defRPr/>
            </a:pPr>
            <a:r>
              <a:rPr lang="nl-NL" sz="4000" dirty="0">
                <a:solidFill>
                  <a:srgbClr val="0070C0"/>
                </a:solidFill>
                <a:effectLst>
                  <a:outerShdw blurRad="38100" dist="38100" dir="2700000" algn="tl">
                    <a:srgbClr val="C0C0C0"/>
                  </a:outerShdw>
                </a:effectLst>
              </a:rPr>
              <a:t>Naschrift…</a:t>
            </a:r>
          </a:p>
        </p:txBody>
      </p:sp>
      <p:pic>
        <p:nvPicPr>
          <p:cNvPr id="4382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498" y="4465383"/>
            <a:ext cx="3443288"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8277" name="Tijdelijke aanduiding voor dianummer 4"/>
          <p:cNvSpPr>
            <a:spLocks noGrp="1"/>
          </p:cNvSpPr>
          <p:nvPr>
            <p:ph type="sldNum" sz="quarter" idx="12"/>
          </p:nvPr>
        </p:nvSpPr>
        <p:spPr>
          <a:xfrm>
            <a:off x="8610600" y="6356350"/>
            <a:ext cx="2743200"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nl-N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fld id="{3890725B-C4BC-4213-853D-EA55A2FB9EC8}" type="slidenum">
              <a:rPr lang="nl-NL" smtClean="0"/>
              <a:pPr>
                <a:spcBef>
                  <a:spcPct val="0"/>
                </a:spcBef>
                <a:buFontTx/>
                <a:buNone/>
              </a:pPr>
              <a:t>26</a:t>
            </a:fld>
            <a:endParaRPr lang="nl-NL" altLang="nl-NL" sz="1400"/>
          </a:p>
        </p:txBody>
      </p:sp>
      <p:pic>
        <p:nvPicPr>
          <p:cNvPr id="2" name="Afbeelding 1">
            <a:extLst>
              <a:ext uri="{FF2B5EF4-FFF2-40B4-BE49-F238E27FC236}">
                <a16:creationId xmlns:a16="http://schemas.microsoft.com/office/drawing/2014/main" id="{11277216-6BBE-4EF5-9276-2A118770DD99}"/>
              </a:ext>
            </a:extLst>
          </p:cNvPr>
          <p:cNvPicPr>
            <a:picLocks noChangeAspect="1"/>
          </p:cNvPicPr>
          <p:nvPr/>
        </p:nvPicPr>
        <p:blipFill>
          <a:blip r:embed="rId4"/>
          <a:stretch>
            <a:fillRect/>
          </a:stretch>
        </p:blipFill>
        <p:spPr>
          <a:xfrm>
            <a:off x="4057525" y="1419225"/>
            <a:ext cx="5714333" cy="3331369"/>
          </a:xfrm>
          <a:prstGeom prst="rect">
            <a:avLst/>
          </a:prstGeom>
        </p:spPr>
      </p:pic>
    </p:spTree>
    <p:extLst>
      <p:ext uri="{BB962C8B-B14F-4D97-AF65-F5344CB8AC3E}">
        <p14:creationId xmlns:p14="http://schemas.microsoft.com/office/powerpoint/2010/main" val="11897167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2DDA82A-0C0C-4697-BA9C-5CE7D9ED20A3}"/>
              </a:ext>
            </a:extLst>
          </p:cNvPr>
          <p:cNvPicPr>
            <a:picLocks noChangeAspect="1"/>
          </p:cNvPicPr>
          <p:nvPr/>
        </p:nvPicPr>
        <p:blipFill>
          <a:blip r:embed="rId3"/>
          <a:stretch>
            <a:fillRect/>
          </a:stretch>
        </p:blipFill>
        <p:spPr>
          <a:xfrm>
            <a:off x="4851120" y="434098"/>
            <a:ext cx="6020640" cy="6287377"/>
          </a:xfrm>
          <a:prstGeom prst="rect">
            <a:avLst/>
          </a:prstGeom>
        </p:spPr>
      </p:pic>
      <p:sp>
        <p:nvSpPr>
          <p:cNvPr id="6" name="Tekstvak 5">
            <a:extLst>
              <a:ext uri="{FF2B5EF4-FFF2-40B4-BE49-F238E27FC236}">
                <a16:creationId xmlns:a16="http://schemas.microsoft.com/office/drawing/2014/main" id="{FFF09589-C42F-418F-A97B-5C8DDD3FEB04}"/>
              </a:ext>
            </a:extLst>
          </p:cNvPr>
          <p:cNvSpPr txBox="1"/>
          <p:nvPr/>
        </p:nvSpPr>
        <p:spPr>
          <a:xfrm>
            <a:off x="520280" y="573795"/>
            <a:ext cx="4330840" cy="2923877"/>
          </a:xfrm>
          <a:prstGeom prst="rect">
            <a:avLst/>
          </a:prstGeom>
          <a:noFill/>
        </p:spPr>
        <p:txBody>
          <a:bodyPr wrap="square" rtlCol="0">
            <a:spAutoFit/>
          </a:bodyPr>
          <a:lstStyle/>
          <a:p>
            <a:r>
              <a:rPr lang="nl-NL" sz="3200" dirty="0">
                <a:solidFill>
                  <a:srgbClr val="0070C0"/>
                </a:solidFill>
              </a:rPr>
              <a:t>Deze jongen kon, volgens de juf, niet aan elkaar schrijven… </a:t>
            </a:r>
          </a:p>
          <a:p>
            <a:endParaRPr lang="nl-NL" sz="3200" dirty="0">
              <a:solidFill>
                <a:srgbClr val="0070C0"/>
              </a:solidFill>
            </a:endParaRPr>
          </a:p>
          <a:p>
            <a:r>
              <a:rPr lang="nl-NL" sz="2800" dirty="0">
                <a:solidFill>
                  <a:srgbClr val="0070C0"/>
                </a:solidFill>
              </a:rPr>
              <a:t>(“</a:t>
            </a:r>
            <a:r>
              <a:rPr lang="nl-NL" sz="2800" i="1" u="sng" dirty="0">
                <a:solidFill>
                  <a:srgbClr val="0070C0"/>
                </a:solidFill>
              </a:rPr>
              <a:t>Hij heeft een slechte fijne motoriek...”)</a:t>
            </a:r>
          </a:p>
        </p:txBody>
      </p:sp>
      <p:sp>
        <p:nvSpPr>
          <p:cNvPr id="3" name="Tijdelijke aanduiding voor dianummer 2">
            <a:extLst>
              <a:ext uri="{FF2B5EF4-FFF2-40B4-BE49-F238E27FC236}">
                <a16:creationId xmlns:a16="http://schemas.microsoft.com/office/drawing/2014/main" id="{37E86028-FDF4-432C-BF12-F622AD9D5843}"/>
              </a:ext>
            </a:extLst>
          </p:cNvPr>
          <p:cNvSpPr>
            <a:spLocks noGrp="1"/>
          </p:cNvSpPr>
          <p:nvPr>
            <p:ph type="sldNum" sz="quarter" idx="12"/>
          </p:nvPr>
        </p:nvSpPr>
        <p:spPr/>
        <p:txBody>
          <a:bodyPr/>
          <a:lstStyle/>
          <a:p>
            <a:fld id="{143F05E8-9302-4BFA-99BA-46C0C7953969}" type="slidenum">
              <a:rPr lang="nl-NL" smtClean="0"/>
              <a:t>27</a:t>
            </a:fld>
            <a:endParaRPr lang="nl-NL"/>
          </a:p>
        </p:txBody>
      </p:sp>
    </p:spTree>
    <p:extLst>
      <p:ext uri="{BB962C8B-B14F-4D97-AF65-F5344CB8AC3E}">
        <p14:creationId xmlns:p14="http://schemas.microsoft.com/office/powerpoint/2010/main" val="14904231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p:cNvSpPr/>
          <p:nvPr/>
        </p:nvSpPr>
        <p:spPr>
          <a:xfrm>
            <a:off x="251086" y="146242"/>
            <a:ext cx="4299529" cy="2062103"/>
          </a:xfrm>
          <a:prstGeom prst="rect">
            <a:avLst/>
          </a:prstGeom>
        </p:spPr>
        <p:txBody>
          <a:bodyPr wrap="square">
            <a:spAutoFit/>
          </a:bodyPr>
          <a:lstStyle/>
          <a:p>
            <a:r>
              <a:rPr lang="nl-NL" sz="3200" dirty="0">
                <a:solidFill>
                  <a:srgbClr val="0070C0"/>
                </a:solidFill>
              </a:rPr>
              <a:t>Handschriftproblemen moeten door bewegingstherapeuten worden opgelost…</a:t>
            </a:r>
          </a:p>
        </p:txBody>
      </p:sp>
      <p:pic>
        <p:nvPicPr>
          <p:cNvPr id="9" name="Afbeelding 8"/>
          <p:cNvPicPr>
            <a:picLocks noChangeAspect="1"/>
          </p:cNvPicPr>
          <p:nvPr/>
        </p:nvPicPr>
        <p:blipFill rotWithShape="1">
          <a:blip r:embed="rId3"/>
          <a:srcRect r="3763"/>
          <a:stretch/>
        </p:blipFill>
        <p:spPr>
          <a:xfrm>
            <a:off x="5853299" y="146242"/>
            <a:ext cx="6199002" cy="2567398"/>
          </a:xfrm>
          <a:prstGeom prst="rect">
            <a:avLst/>
          </a:prstGeom>
        </p:spPr>
      </p:pic>
      <p:pic>
        <p:nvPicPr>
          <p:cNvPr id="14" name="Afbeelding 13"/>
          <p:cNvPicPr>
            <a:picLocks noChangeAspect="1"/>
          </p:cNvPicPr>
          <p:nvPr/>
        </p:nvPicPr>
        <p:blipFill rotWithShape="1">
          <a:blip r:embed="rId4"/>
          <a:srcRect b="37919"/>
          <a:stretch/>
        </p:blipFill>
        <p:spPr>
          <a:xfrm>
            <a:off x="139699" y="2347113"/>
            <a:ext cx="5746935" cy="2921839"/>
          </a:xfrm>
          <a:prstGeom prst="rect">
            <a:avLst/>
          </a:prstGeom>
        </p:spPr>
      </p:pic>
      <p:pic>
        <p:nvPicPr>
          <p:cNvPr id="2" name="Afbeelding 1">
            <a:extLst>
              <a:ext uri="{FF2B5EF4-FFF2-40B4-BE49-F238E27FC236}">
                <a16:creationId xmlns:a16="http://schemas.microsoft.com/office/drawing/2014/main" id="{D95C7408-069E-4F97-886C-060B686A3DD4}"/>
              </a:ext>
            </a:extLst>
          </p:cNvPr>
          <p:cNvPicPr>
            <a:picLocks noChangeAspect="1"/>
          </p:cNvPicPr>
          <p:nvPr/>
        </p:nvPicPr>
        <p:blipFill>
          <a:blip r:embed="rId5"/>
          <a:stretch>
            <a:fillRect/>
          </a:stretch>
        </p:blipFill>
        <p:spPr>
          <a:xfrm>
            <a:off x="7487785" y="3679903"/>
            <a:ext cx="4704215" cy="3178098"/>
          </a:xfrm>
          <a:prstGeom prst="rect">
            <a:avLst/>
          </a:prstGeom>
        </p:spPr>
      </p:pic>
      <p:sp>
        <p:nvSpPr>
          <p:cNvPr id="3" name="Tekstvak 2">
            <a:extLst>
              <a:ext uri="{FF2B5EF4-FFF2-40B4-BE49-F238E27FC236}">
                <a16:creationId xmlns:a16="http://schemas.microsoft.com/office/drawing/2014/main" id="{A65FFFBC-F687-4DB9-973A-41936B21DBA2}"/>
              </a:ext>
            </a:extLst>
          </p:cNvPr>
          <p:cNvSpPr txBox="1"/>
          <p:nvPr/>
        </p:nvSpPr>
        <p:spPr>
          <a:xfrm>
            <a:off x="0" y="6211669"/>
            <a:ext cx="2675467" cy="646331"/>
          </a:xfrm>
          <a:prstGeom prst="rect">
            <a:avLst/>
          </a:prstGeom>
          <a:noFill/>
        </p:spPr>
        <p:txBody>
          <a:bodyPr wrap="square" rtlCol="0">
            <a:spAutoFit/>
          </a:bodyPr>
          <a:lstStyle/>
          <a:p>
            <a:r>
              <a:rPr lang="nl-NL" dirty="0">
                <a:solidFill>
                  <a:schemeClr val="accent2">
                    <a:lumMod val="75000"/>
                  </a:schemeClr>
                </a:solidFill>
              </a:rPr>
              <a:t>Zie voor meer informatie </a:t>
            </a:r>
          </a:p>
          <a:p>
            <a:r>
              <a:rPr lang="nl-NL" dirty="0">
                <a:solidFill>
                  <a:schemeClr val="accent2">
                    <a:lumMod val="75000"/>
                  </a:schemeClr>
                </a:solidFill>
              </a:rPr>
              <a:t>de Notities.</a:t>
            </a:r>
          </a:p>
        </p:txBody>
      </p:sp>
      <p:sp>
        <p:nvSpPr>
          <p:cNvPr id="4" name="Tekstvak 3">
            <a:extLst>
              <a:ext uri="{FF2B5EF4-FFF2-40B4-BE49-F238E27FC236}">
                <a16:creationId xmlns:a16="http://schemas.microsoft.com/office/drawing/2014/main" id="{57FEA74B-14CF-4991-B172-DD2DA090AF00}"/>
              </a:ext>
            </a:extLst>
          </p:cNvPr>
          <p:cNvSpPr txBox="1"/>
          <p:nvPr/>
        </p:nvSpPr>
        <p:spPr>
          <a:xfrm>
            <a:off x="6305368" y="2528974"/>
            <a:ext cx="5741812" cy="369332"/>
          </a:xfrm>
          <a:prstGeom prst="rect">
            <a:avLst/>
          </a:prstGeom>
          <a:noFill/>
        </p:spPr>
        <p:txBody>
          <a:bodyPr wrap="square" rtlCol="0">
            <a:spAutoFit/>
          </a:bodyPr>
          <a:lstStyle/>
          <a:p>
            <a:r>
              <a:rPr lang="nl-NL" dirty="0"/>
              <a:t>Resultaat na 1,5 jaar begeleiding door een fysiotherapeut. </a:t>
            </a:r>
          </a:p>
        </p:txBody>
      </p:sp>
      <p:sp>
        <p:nvSpPr>
          <p:cNvPr id="10" name="Tekstvak 9">
            <a:extLst>
              <a:ext uri="{FF2B5EF4-FFF2-40B4-BE49-F238E27FC236}">
                <a16:creationId xmlns:a16="http://schemas.microsoft.com/office/drawing/2014/main" id="{1A6571E0-584F-4A24-A23C-0A0210B1AD7B}"/>
              </a:ext>
            </a:extLst>
          </p:cNvPr>
          <p:cNvSpPr txBox="1"/>
          <p:nvPr/>
        </p:nvSpPr>
        <p:spPr>
          <a:xfrm>
            <a:off x="354189" y="5167778"/>
            <a:ext cx="5741812" cy="646331"/>
          </a:xfrm>
          <a:prstGeom prst="rect">
            <a:avLst/>
          </a:prstGeom>
          <a:noFill/>
        </p:spPr>
        <p:txBody>
          <a:bodyPr wrap="square" rtlCol="0">
            <a:spAutoFit/>
          </a:bodyPr>
          <a:lstStyle/>
          <a:p>
            <a:r>
              <a:rPr lang="nl-NL" dirty="0"/>
              <a:t>Resultaat na 20 minuten door vormgevingsoefening en zelfevaluatie. </a:t>
            </a:r>
          </a:p>
        </p:txBody>
      </p:sp>
    </p:spTree>
    <p:extLst>
      <p:ext uri="{BB962C8B-B14F-4D97-AF65-F5344CB8AC3E}">
        <p14:creationId xmlns:p14="http://schemas.microsoft.com/office/powerpoint/2010/main" val="12979265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FF99170-ADC7-47A5-9135-18455446FFA4}"/>
              </a:ext>
            </a:extLst>
          </p:cNvPr>
          <p:cNvPicPr>
            <a:picLocks noChangeAspect="1"/>
          </p:cNvPicPr>
          <p:nvPr/>
        </p:nvPicPr>
        <p:blipFill>
          <a:blip r:embed="rId3"/>
          <a:stretch>
            <a:fillRect/>
          </a:stretch>
        </p:blipFill>
        <p:spPr>
          <a:xfrm>
            <a:off x="829012" y="1001578"/>
            <a:ext cx="5671217" cy="4557394"/>
          </a:xfrm>
          <a:prstGeom prst="rect">
            <a:avLst/>
          </a:prstGeom>
        </p:spPr>
      </p:pic>
      <p:sp>
        <p:nvSpPr>
          <p:cNvPr id="4" name="Tekstvak 3">
            <a:extLst>
              <a:ext uri="{FF2B5EF4-FFF2-40B4-BE49-F238E27FC236}">
                <a16:creationId xmlns:a16="http://schemas.microsoft.com/office/drawing/2014/main" id="{0198650E-8D88-4949-AED5-6136BFAA8901}"/>
              </a:ext>
            </a:extLst>
          </p:cNvPr>
          <p:cNvSpPr txBox="1"/>
          <p:nvPr/>
        </p:nvSpPr>
        <p:spPr>
          <a:xfrm>
            <a:off x="7518400" y="5350339"/>
            <a:ext cx="4223657" cy="954107"/>
          </a:xfrm>
          <a:prstGeom prst="rect">
            <a:avLst/>
          </a:prstGeom>
          <a:noFill/>
        </p:spPr>
        <p:txBody>
          <a:bodyPr wrap="square">
            <a:spAutoFit/>
          </a:bodyPr>
          <a:lstStyle/>
          <a:p>
            <a:r>
              <a:rPr lang="nl-NL" sz="2800" dirty="0"/>
              <a:t>Uit de congreskrant </a:t>
            </a:r>
          </a:p>
          <a:p>
            <a:r>
              <a:rPr lang="nl-NL" sz="2800" dirty="0"/>
              <a:t>fysiotherapie van 2010</a:t>
            </a:r>
          </a:p>
        </p:txBody>
      </p:sp>
      <p:sp>
        <p:nvSpPr>
          <p:cNvPr id="6" name="Tekstvak 5">
            <a:extLst>
              <a:ext uri="{FF2B5EF4-FFF2-40B4-BE49-F238E27FC236}">
                <a16:creationId xmlns:a16="http://schemas.microsoft.com/office/drawing/2014/main" id="{B0DDF561-0591-4E99-B0A6-CDF278A577AA}"/>
              </a:ext>
            </a:extLst>
          </p:cNvPr>
          <p:cNvSpPr txBox="1"/>
          <p:nvPr/>
        </p:nvSpPr>
        <p:spPr>
          <a:xfrm>
            <a:off x="7356773" y="1001578"/>
            <a:ext cx="4546909" cy="1754326"/>
          </a:xfrm>
          <a:prstGeom prst="rect">
            <a:avLst/>
          </a:prstGeom>
          <a:noFill/>
        </p:spPr>
        <p:txBody>
          <a:bodyPr wrap="square">
            <a:spAutoFit/>
          </a:bodyPr>
          <a:lstStyle/>
          <a:p>
            <a:r>
              <a:rPr lang="nl-NL" dirty="0"/>
              <a:t>Wij kennen geen kinderen met ‘motorische schrijfproblemen! We kunnen bij elk kind laten zien dat het motorisch volwaardig is en geschikt om te leren van de aangeboden kennis van de lettervormgeving. </a:t>
            </a:r>
          </a:p>
          <a:p>
            <a:endParaRPr lang="nl-NL" dirty="0"/>
          </a:p>
        </p:txBody>
      </p:sp>
      <p:sp>
        <p:nvSpPr>
          <p:cNvPr id="3" name="Tijdelijke aanduiding voor dianummer 2">
            <a:extLst>
              <a:ext uri="{FF2B5EF4-FFF2-40B4-BE49-F238E27FC236}">
                <a16:creationId xmlns:a16="http://schemas.microsoft.com/office/drawing/2014/main" id="{DE6DE019-1925-46D3-8977-97BD91D02CC2}"/>
              </a:ext>
            </a:extLst>
          </p:cNvPr>
          <p:cNvSpPr>
            <a:spLocks noGrp="1"/>
          </p:cNvSpPr>
          <p:nvPr>
            <p:ph type="sldNum" sz="quarter" idx="12"/>
          </p:nvPr>
        </p:nvSpPr>
        <p:spPr/>
        <p:txBody>
          <a:bodyPr/>
          <a:lstStyle/>
          <a:p>
            <a:fld id="{143F05E8-9302-4BFA-99BA-46C0C7953969}" type="slidenum">
              <a:rPr lang="nl-NL" smtClean="0"/>
              <a:t>29</a:t>
            </a:fld>
            <a:endParaRPr lang="nl-NL"/>
          </a:p>
        </p:txBody>
      </p:sp>
    </p:spTree>
    <p:extLst>
      <p:ext uri="{BB962C8B-B14F-4D97-AF65-F5344CB8AC3E}">
        <p14:creationId xmlns:p14="http://schemas.microsoft.com/office/powerpoint/2010/main" val="385707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D53E6E0C-9426-43AF-9F0E-261B94C73F8B}"/>
              </a:ext>
            </a:extLst>
          </p:cNvPr>
          <p:cNvSpPr/>
          <p:nvPr/>
        </p:nvSpPr>
        <p:spPr>
          <a:xfrm>
            <a:off x="1315720" y="773444"/>
            <a:ext cx="9560560" cy="703078"/>
          </a:xfrm>
          <a:prstGeom prst="rect">
            <a:avLst/>
          </a:prstGeom>
        </p:spPr>
        <p:txBody>
          <a:bodyPr wrap="square">
            <a:spAutoFit/>
          </a:bodyPr>
          <a:lstStyle/>
          <a:p>
            <a:pPr algn="ctr">
              <a:lnSpc>
                <a:spcPct val="107000"/>
              </a:lnSpc>
            </a:pPr>
            <a:r>
              <a:rPr lang="nl-NL" sz="4000" dirty="0">
                <a:solidFill>
                  <a:srgbClr val="0070C0"/>
                </a:solidFill>
                <a:latin typeface="Arial" panose="020B0604020202020204" pitchFamily="34" charset="0"/>
                <a:cs typeface="Arial" panose="020B0604020202020204" pitchFamily="34" charset="0"/>
              </a:rPr>
              <a:t>Mythes, aannames  en misverstanden…</a:t>
            </a:r>
          </a:p>
        </p:txBody>
      </p:sp>
      <p:pic>
        <p:nvPicPr>
          <p:cNvPr id="9" name="Afbeelding 8">
            <a:extLst>
              <a:ext uri="{FF2B5EF4-FFF2-40B4-BE49-F238E27FC236}">
                <a16:creationId xmlns:a16="http://schemas.microsoft.com/office/drawing/2014/main" id="{B5F2C4E1-5420-4092-9025-97864090AA0E}"/>
              </a:ext>
            </a:extLst>
          </p:cNvPr>
          <p:cNvPicPr>
            <a:picLocks noChangeAspect="1"/>
          </p:cNvPicPr>
          <p:nvPr/>
        </p:nvPicPr>
        <p:blipFill>
          <a:blip r:embed="rId3"/>
          <a:stretch>
            <a:fillRect/>
          </a:stretch>
        </p:blipFill>
        <p:spPr>
          <a:xfrm>
            <a:off x="8153149" y="2158376"/>
            <a:ext cx="3227938" cy="4565912"/>
          </a:xfrm>
          <a:prstGeom prst="rect">
            <a:avLst/>
          </a:prstGeom>
        </p:spPr>
      </p:pic>
      <p:pic>
        <p:nvPicPr>
          <p:cNvPr id="2" name="Afbeelding 1">
            <a:extLst>
              <a:ext uri="{FF2B5EF4-FFF2-40B4-BE49-F238E27FC236}">
                <a16:creationId xmlns:a16="http://schemas.microsoft.com/office/drawing/2014/main" id="{E2B86FBA-A761-4509-8A10-DE97D892DACA}"/>
              </a:ext>
            </a:extLst>
          </p:cNvPr>
          <p:cNvPicPr>
            <a:picLocks noChangeAspect="1"/>
          </p:cNvPicPr>
          <p:nvPr/>
        </p:nvPicPr>
        <p:blipFill>
          <a:blip r:embed="rId4"/>
          <a:stretch>
            <a:fillRect/>
          </a:stretch>
        </p:blipFill>
        <p:spPr>
          <a:xfrm>
            <a:off x="437279" y="1921772"/>
            <a:ext cx="5786438" cy="4479131"/>
          </a:xfrm>
          <a:prstGeom prst="rect">
            <a:avLst/>
          </a:prstGeom>
        </p:spPr>
      </p:pic>
    </p:spTree>
    <p:extLst>
      <p:ext uri="{BB962C8B-B14F-4D97-AF65-F5344CB8AC3E}">
        <p14:creationId xmlns:p14="http://schemas.microsoft.com/office/powerpoint/2010/main" val="555215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21C7D6EC-D1B5-429A-B51D-505D4A80F2F3}"/>
              </a:ext>
            </a:extLst>
          </p:cNvPr>
          <p:cNvSpPr txBox="1"/>
          <p:nvPr/>
        </p:nvSpPr>
        <p:spPr>
          <a:xfrm>
            <a:off x="6488935" y="572877"/>
            <a:ext cx="4585465" cy="2308324"/>
          </a:xfrm>
          <a:prstGeom prst="rect">
            <a:avLst/>
          </a:prstGeom>
          <a:noFill/>
        </p:spPr>
        <p:txBody>
          <a:bodyPr wrap="square" rtlCol="0">
            <a:spAutoFit/>
          </a:bodyPr>
          <a:lstStyle/>
          <a:p>
            <a:r>
              <a:rPr lang="nl-NL" dirty="0"/>
              <a:t>Vroeger was de inhoudelijke feedback echt nog wel voor verbetering vatbaar, maar men had in elk geval een duidelijk beeld van wat vereist was. Een ideaalbeeld dat nagestreefd werd. </a:t>
            </a:r>
          </a:p>
          <a:p>
            <a:endParaRPr lang="nl-NL" dirty="0"/>
          </a:p>
          <a:p>
            <a:r>
              <a:rPr lang="nl-NL" dirty="0"/>
              <a:t>Een leerling kon aan deze reactie van de leerkracht vaststellen of er nog aan gewerkt moest worden. </a:t>
            </a:r>
          </a:p>
        </p:txBody>
      </p:sp>
      <p:pic>
        <p:nvPicPr>
          <p:cNvPr id="6" name="Afbeelding 5">
            <a:extLst>
              <a:ext uri="{FF2B5EF4-FFF2-40B4-BE49-F238E27FC236}">
                <a16:creationId xmlns:a16="http://schemas.microsoft.com/office/drawing/2014/main" id="{4F622637-6233-4A7B-B880-81F0BCBB6304}"/>
              </a:ext>
            </a:extLst>
          </p:cNvPr>
          <p:cNvPicPr>
            <a:picLocks noChangeAspect="1"/>
          </p:cNvPicPr>
          <p:nvPr/>
        </p:nvPicPr>
        <p:blipFill rotWithShape="1">
          <a:blip r:embed="rId3"/>
          <a:srcRect t="2812" b="4055"/>
          <a:stretch/>
        </p:blipFill>
        <p:spPr>
          <a:xfrm>
            <a:off x="230088" y="-1"/>
            <a:ext cx="6258847" cy="6387029"/>
          </a:xfrm>
          <a:prstGeom prst="rect">
            <a:avLst/>
          </a:prstGeom>
        </p:spPr>
      </p:pic>
      <p:sp>
        <p:nvSpPr>
          <p:cNvPr id="7" name="Tekstvak 6">
            <a:extLst>
              <a:ext uri="{FF2B5EF4-FFF2-40B4-BE49-F238E27FC236}">
                <a16:creationId xmlns:a16="http://schemas.microsoft.com/office/drawing/2014/main" id="{A7CE1BE8-BF7D-421D-9BA6-075110B01C5F}"/>
              </a:ext>
            </a:extLst>
          </p:cNvPr>
          <p:cNvSpPr txBox="1"/>
          <p:nvPr/>
        </p:nvSpPr>
        <p:spPr>
          <a:xfrm>
            <a:off x="6488935" y="3247707"/>
            <a:ext cx="4856398" cy="3139321"/>
          </a:xfrm>
          <a:prstGeom prst="rect">
            <a:avLst/>
          </a:prstGeom>
          <a:noFill/>
        </p:spPr>
        <p:txBody>
          <a:bodyPr wrap="square" rtlCol="0">
            <a:spAutoFit/>
          </a:bodyPr>
          <a:lstStyle/>
          <a:p>
            <a:r>
              <a:rPr lang="nl-NL" dirty="0"/>
              <a:t>Tegenwoordig mag een kind vaak al blij zijn als er überhaupt een krul bij het werk staat. </a:t>
            </a:r>
          </a:p>
          <a:p>
            <a:r>
              <a:rPr lang="nl-NL" dirty="0"/>
              <a:t>Het onderwijs is in dezen geheel verkruld!</a:t>
            </a:r>
          </a:p>
          <a:p>
            <a:r>
              <a:rPr lang="nl-NL" dirty="0"/>
              <a:t>Als het om ‘gezien’ gaat kun je nog veel beter de datum van productie vermelden. </a:t>
            </a:r>
          </a:p>
          <a:p>
            <a:r>
              <a:rPr lang="nl-NL" dirty="0"/>
              <a:t>Zo is later nog te zien of en wanneer het resultaat is vastgesteld en of er nog iets verbeterd is. </a:t>
            </a:r>
          </a:p>
          <a:p>
            <a:r>
              <a:rPr lang="nl-NL" dirty="0"/>
              <a:t>En zo, zonder inhoudelijke feedback, modderen duizenden kinderen (en vele </a:t>
            </a:r>
            <a:r>
              <a:rPr lang="nl-NL" dirty="0" err="1"/>
              <a:t>leerkachten</a:t>
            </a:r>
            <a:r>
              <a:rPr lang="nl-NL" dirty="0"/>
              <a:t>) onnodig elke dag maar verder…</a:t>
            </a:r>
          </a:p>
          <a:p>
            <a:endParaRPr lang="nl-NL" dirty="0"/>
          </a:p>
        </p:txBody>
      </p:sp>
      <p:sp>
        <p:nvSpPr>
          <p:cNvPr id="3" name="Tijdelijke aanduiding voor dianummer 2">
            <a:extLst>
              <a:ext uri="{FF2B5EF4-FFF2-40B4-BE49-F238E27FC236}">
                <a16:creationId xmlns:a16="http://schemas.microsoft.com/office/drawing/2014/main" id="{08F8B25C-D4F7-456C-A17E-885D9EA28D21}"/>
              </a:ext>
            </a:extLst>
          </p:cNvPr>
          <p:cNvSpPr>
            <a:spLocks noGrp="1"/>
          </p:cNvSpPr>
          <p:nvPr>
            <p:ph type="sldNum" sz="quarter" idx="12"/>
          </p:nvPr>
        </p:nvSpPr>
        <p:spPr/>
        <p:txBody>
          <a:bodyPr/>
          <a:lstStyle/>
          <a:p>
            <a:fld id="{143F05E8-9302-4BFA-99BA-46C0C7953969}" type="slidenum">
              <a:rPr lang="nl-NL" smtClean="0"/>
              <a:t>30</a:t>
            </a:fld>
            <a:endParaRPr lang="nl-NL" dirty="0"/>
          </a:p>
        </p:txBody>
      </p:sp>
    </p:spTree>
    <p:extLst>
      <p:ext uri="{BB962C8B-B14F-4D97-AF65-F5344CB8AC3E}">
        <p14:creationId xmlns:p14="http://schemas.microsoft.com/office/powerpoint/2010/main" val="34794869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9C867632-4D57-447D-89F6-63EEA9FEF8BC}"/>
              </a:ext>
            </a:extLst>
          </p:cNvPr>
          <p:cNvSpPr txBox="1"/>
          <p:nvPr/>
        </p:nvSpPr>
        <p:spPr>
          <a:xfrm>
            <a:off x="1722120" y="1168400"/>
            <a:ext cx="8747760" cy="1200329"/>
          </a:xfrm>
          <a:prstGeom prst="rect">
            <a:avLst/>
          </a:prstGeom>
          <a:noFill/>
        </p:spPr>
        <p:txBody>
          <a:bodyPr wrap="square" rtlCol="0">
            <a:spAutoFit/>
          </a:bodyPr>
          <a:lstStyle/>
          <a:p>
            <a:r>
              <a:rPr lang="nl-NL" sz="3600" dirty="0">
                <a:solidFill>
                  <a:schemeClr val="accent5">
                    <a:lumMod val="75000"/>
                  </a:schemeClr>
                </a:solidFill>
              </a:rPr>
              <a:t>Vanaf hier nog een aantal voorbeelden die laten zien hoe het anders en vooral beter kan. </a:t>
            </a:r>
          </a:p>
        </p:txBody>
      </p:sp>
      <p:sp>
        <p:nvSpPr>
          <p:cNvPr id="3" name="Tijdelijke aanduiding voor dianummer 2">
            <a:extLst>
              <a:ext uri="{FF2B5EF4-FFF2-40B4-BE49-F238E27FC236}">
                <a16:creationId xmlns:a16="http://schemas.microsoft.com/office/drawing/2014/main" id="{79546BD5-7811-4C5B-B9D7-4F52809D2FF2}"/>
              </a:ext>
            </a:extLst>
          </p:cNvPr>
          <p:cNvSpPr>
            <a:spLocks noGrp="1"/>
          </p:cNvSpPr>
          <p:nvPr>
            <p:ph type="sldNum" sz="quarter" idx="12"/>
          </p:nvPr>
        </p:nvSpPr>
        <p:spPr/>
        <p:txBody>
          <a:bodyPr/>
          <a:lstStyle/>
          <a:p>
            <a:fld id="{143F05E8-9302-4BFA-99BA-46C0C7953969}" type="slidenum">
              <a:rPr lang="nl-NL" smtClean="0"/>
              <a:t>31</a:t>
            </a:fld>
            <a:endParaRPr lang="nl-NL"/>
          </a:p>
        </p:txBody>
      </p:sp>
    </p:spTree>
    <p:extLst>
      <p:ext uri="{BB962C8B-B14F-4D97-AF65-F5344CB8AC3E}">
        <p14:creationId xmlns:p14="http://schemas.microsoft.com/office/powerpoint/2010/main" val="42904507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3461296" y="-1"/>
            <a:ext cx="5402757" cy="6858000"/>
          </a:xfrm>
          <a:prstGeom prst="rect">
            <a:avLst/>
          </a:prstGeom>
        </p:spPr>
      </p:pic>
      <p:cxnSp>
        <p:nvCxnSpPr>
          <p:cNvPr id="5" name="Rechte verbindingslijn met pijl 4">
            <a:extLst>
              <a:ext uri="{FF2B5EF4-FFF2-40B4-BE49-F238E27FC236}">
                <a16:creationId xmlns:a16="http://schemas.microsoft.com/office/drawing/2014/main" id="{6A290276-630A-4F05-AED9-FD2E1D5D9E51}"/>
              </a:ext>
            </a:extLst>
          </p:cNvPr>
          <p:cNvCxnSpPr>
            <a:cxnSpLocks/>
          </p:cNvCxnSpPr>
          <p:nvPr/>
        </p:nvCxnSpPr>
        <p:spPr>
          <a:xfrm>
            <a:off x="638175" y="4476750"/>
            <a:ext cx="1775371"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 name="Tekstvak 2">
            <a:extLst>
              <a:ext uri="{FF2B5EF4-FFF2-40B4-BE49-F238E27FC236}">
                <a16:creationId xmlns:a16="http://schemas.microsoft.com/office/drawing/2014/main" id="{19AAD554-A0C0-4CF0-AFCB-F54C240F7B18}"/>
              </a:ext>
            </a:extLst>
          </p:cNvPr>
          <p:cNvSpPr txBox="1"/>
          <p:nvPr/>
        </p:nvSpPr>
        <p:spPr>
          <a:xfrm>
            <a:off x="111760" y="355600"/>
            <a:ext cx="2997200" cy="3416320"/>
          </a:xfrm>
          <a:prstGeom prst="rect">
            <a:avLst/>
          </a:prstGeom>
          <a:noFill/>
        </p:spPr>
        <p:txBody>
          <a:bodyPr wrap="square" rtlCol="0">
            <a:spAutoFit/>
          </a:bodyPr>
          <a:lstStyle/>
          <a:p>
            <a:r>
              <a:rPr lang="nl-NL" dirty="0">
                <a:solidFill>
                  <a:schemeClr val="accent5">
                    <a:lumMod val="75000"/>
                  </a:schemeClr>
                </a:solidFill>
              </a:rPr>
              <a:t>Hier zie je hoe de eigenschappen van de lijn duidelijk van elkaar worden onderscheiden. Klik de volgende 13 slides door met muis of pijltjestoets ‘naar beneden’. Zo zie je alle lijneigenschappen toegepast.</a:t>
            </a:r>
          </a:p>
          <a:p>
            <a:endParaRPr lang="nl-NL" dirty="0">
              <a:solidFill>
                <a:schemeClr val="accent5">
                  <a:lumMod val="75000"/>
                </a:schemeClr>
              </a:solidFill>
            </a:endParaRPr>
          </a:p>
          <a:p>
            <a:r>
              <a:rPr lang="nl-NL" dirty="0">
                <a:solidFill>
                  <a:schemeClr val="accent5">
                    <a:lumMod val="75000"/>
                  </a:schemeClr>
                </a:solidFill>
              </a:rPr>
              <a:t>Blauw = recht 	</a:t>
            </a:r>
          </a:p>
          <a:p>
            <a:r>
              <a:rPr lang="nl-NL" dirty="0">
                <a:solidFill>
                  <a:schemeClr val="accent5">
                    <a:lumMod val="75000"/>
                  </a:schemeClr>
                </a:solidFill>
              </a:rPr>
              <a:t>Geel = gebogen.</a:t>
            </a:r>
          </a:p>
          <a:p>
            <a:endParaRPr lang="nl-NL" dirty="0"/>
          </a:p>
        </p:txBody>
      </p:sp>
      <p:sp>
        <p:nvSpPr>
          <p:cNvPr id="6" name="Tekstvak 5">
            <a:extLst>
              <a:ext uri="{FF2B5EF4-FFF2-40B4-BE49-F238E27FC236}">
                <a16:creationId xmlns:a16="http://schemas.microsoft.com/office/drawing/2014/main" id="{052F8FEC-F7AB-4C22-9E51-9BB4CCBE9D36}"/>
              </a:ext>
            </a:extLst>
          </p:cNvPr>
          <p:cNvSpPr txBox="1"/>
          <p:nvPr/>
        </p:nvSpPr>
        <p:spPr>
          <a:xfrm>
            <a:off x="8864054" y="355600"/>
            <a:ext cx="3216186" cy="1200329"/>
          </a:xfrm>
          <a:prstGeom prst="rect">
            <a:avLst/>
          </a:prstGeom>
          <a:noFill/>
        </p:spPr>
        <p:txBody>
          <a:bodyPr wrap="square" rtlCol="0">
            <a:spAutoFit/>
          </a:bodyPr>
          <a:lstStyle/>
          <a:p>
            <a:r>
              <a:rPr lang="nl-NL" dirty="0">
                <a:solidFill>
                  <a:schemeClr val="accent5">
                    <a:lumMod val="75000"/>
                  </a:schemeClr>
                </a:solidFill>
              </a:rPr>
              <a:t>Op halve romphoogte (dunne stippellijn) wordt uitgevoegd om de kleine lus van de letter k te kunnen maken. </a:t>
            </a:r>
            <a:endParaRPr lang="nl-NL" dirty="0"/>
          </a:p>
        </p:txBody>
      </p:sp>
    </p:spTree>
    <p:extLst>
      <p:ext uri="{BB962C8B-B14F-4D97-AF65-F5344CB8AC3E}">
        <p14:creationId xmlns:p14="http://schemas.microsoft.com/office/powerpoint/2010/main" val="374051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3359 2.22222E-6 L 0.18685 2.22222E-6 " pathEditMode="relative" rAng="0" ptsTypes="AA">
                                      <p:cBhvr>
                                        <p:cTn id="6" dur="2000" fill="hold"/>
                                        <p:tgtEl>
                                          <p:spTgt spid="5"/>
                                        </p:tgtEl>
                                        <p:attrNameLst>
                                          <p:attrName>ppt_x</p:attrName>
                                          <p:attrName>ppt_y</p:attrName>
                                        </p:attrNameLst>
                                      </p:cBhvr>
                                      <p:rCtr x="765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3394621" y="0"/>
            <a:ext cx="5402757" cy="6858000"/>
          </a:xfrm>
          <a:prstGeom prst="rect">
            <a:avLst/>
          </a:prstGeom>
        </p:spPr>
      </p:pic>
    </p:spTree>
    <p:extLst>
      <p:ext uri="{BB962C8B-B14F-4D97-AF65-F5344CB8AC3E}">
        <p14:creationId xmlns:p14="http://schemas.microsoft.com/office/powerpoint/2010/main" val="35261619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3394621" y="0"/>
            <a:ext cx="5402757" cy="6858000"/>
          </a:xfrm>
          <a:prstGeom prst="rect">
            <a:avLst/>
          </a:prstGeom>
        </p:spPr>
      </p:pic>
      <p:sp>
        <p:nvSpPr>
          <p:cNvPr id="4" name="Tekstvak 3">
            <a:extLst>
              <a:ext uri="{FF2B5EF4-FFF2-40B4-BE49-F238E27FC236}">
                <a16:creationId xmlns:a16="http://schemas.microsoft.com/office/drawing/2014/main" id="{176A333F-C0D3-4DBD-9AB5-6E959BE3A827}"/>
              </a:ext>
            </a:extLst>
          </p:cNvPr>
          <p:cNvSpPr txBox="1"/>
          <p:nvPr/>
        </p:nvSpPr>
        <p:spPr>
          <a:xfrm>
            <a:off x="523875" y="844034"/>
            <a:ext cx="4067175" cy="830997"/>
          </a:xfrm>
          <a:prstGeom prst="rect">
            <a:avLst/>
          </a:prstGeom>
          <a:noFill/>
        </p:spPr>
        <p:txBody>
          <a:bodyPr wrap="square">
            <a:spAutoFit/>
          </a:bodyPr>
          <a:lstStyle/>
          <a:p>
            <a:r>
              <a:rPr lang="nl-NL" sz="2400" dirty="0">
                <a:solidFill>
                  <a:schemeClr val="accent5">
                    <a:lumMod val="75000"/>
                  </a:schemeClr>
                </a:solidFill>
              </a:rPr>
              <a:t>Wat wordt het eerstvolgende</a:t>
            </a:r>
          </a:p>
          <a:p>
            <a:r>
              <a:rPr lang="nl-NL" sz="2400" dirty="0">
                <a:solidFill>
                  <a:schemeClr val="accent5">
                    <a:lumMod val="75000"/>
                  </a:schemeClr>
                </a:solidFill>
              </a:rPr>
              <a:t>lijnstuk? Recht of gebogen?</a:t>
            </a:r>
          </a:p>
        </p:txBody>
      </p:sp>
    </p:spTree>
    <p:extLst>
      <p:ext uri="{BB962C8B-B14F-4D97-AF65-F5344CB8AC3E}">
        <p14:creationId xmlns:p14="http://schemas.microsoft.com/office/powerpoint/2010/main" val="39958690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3394621" y="0"/>
            <a:ext cx="5402757" cy="6858000"/>
          </a:xfrm>
          <a:prstGeom prst="rect">
            <a:avLst/>
          </a:prstGeom>
        </p:spPr>
      </p:pic>
      <p:sp>
        <p:nvSpPr>
          <p:cNvPr id="3" name="Rechthoek 2"/>
          <p:cNvSpPr/>
          <p:nvPr/>
        </p:nvSpPr>
        <p:spPr>
          <a:xfrm>
            <a:off x="690229" y="1207304"/>
            <a:ext cx="1155316" cy="646331"/>
          </a:xfrm>
          <a:prstGeom prst="rect">
            <a:avLst/>
          </a:prstGeom>
        </p:spPr>
        <p:txBody>
          <a:bodyPr wrap="none">
            <a:spAutoFit/>
          </a:bodyPr>
          <a:lstStyle/>
          <a:p>
            <a:r>
              <a:rPr lang="nl-NL" sz="3600" dirty="0">
                <a:solidFill>
                  <a:srgbClr val="7030A0"/>
                </a:solidFill>
              </a:rPr>
              <a:t>recht</a:t>
            </a:r>
          </a:p>
        </p:txBody>
      </p:sp>
    </p:spTree>
    <p:extLst>
      <p:ext uri="{BB962C8B-B14F-4D97-AF65-F5344CB8AC3E}">
        <p14:creationId xmlns:p14="http://schemas.microsoft.com/office/powerpoint/2010/main" val="6748196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3394621" y="0"/>
            <a:ext cx="5402757" cy="6858000"/>
          </a:xfrm>
          <a:prstGeom prst="rect">
            <a:avLst/>
          </a:prstGeom>
        </p:spPr>
      </p:pic>
      <p:sp>
        <p:nvSpPr>
          <p:cNvPr id="3" name="Rechthoek 2"/>
          <p:cNvSpPr/>
          <p:nvPr/>
        </p:nvSpPr>
        <p:spPr>
          <a:xfrm>
            <a:off x="690229" y="1207304"/>
            <a:ext cx="1799210" cy="646331"/>
          </a:xfrm>
          <a:prstGeom prst="rect">
            <a:avLst/>
          </a:prstGeom>
        </p:spPr>
        <p:txBody>
          <a:bodyPr wrap="none">
            <a:spAutoFit/>
          </a:bodyPr>
          <a:lstStyle/>
          <a:p>
            <a:r>
              <a:rPr lang="nl-NL" sz="3600" dirty="0">
                <a:solidFill>
                  <a:srgbClr val="7030A0"/>
                </a:solidFill>
              </a:rPr>
              <a:t>gebogen</a:t>
            </a:r>
          </a:p>
        </p:txBody>
      </p:sp>
    </p:spTree>
    <p:extLst>
      <p:ext uri="{BB962C8B-B14F-4D97-AF65-F5344CB8AC3E}">
        <p14:creationId xmlns:p14="http://schemas.microsoft.com/office/powerpoint/2010/main" val="36070293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3394621" y="0"/>
            <a:ext cx="5402757" cy="6858000"/>
          </a:xfrm>
          <a:prstGeom prst="rect">
            <a:avLst/>
          </a:prstGeom>
        </p:spPr>
      </p:pic>
      <p:sp>
        <p:nvSpPr>
          <p:cNvPr id="3" name="Rechthoek 2">
            <a:extLst>
              <a:ext uri="{FF2B5EF4-FFF2-40B4-BE49-F238E27FC236}">
                <a16:creationId xmlns:a16="http://schemas.microsoft.com/office/drawing/2014/main" id="{C05B8A3B-8447-408B-BB67-CC61CEBDD6CA}"/>
              </a:ext>
            </a:extLst>
          </p:cNvPr>
          <p:cNvSpPr/>
          <p:nvPr/>
        </p:nvSpPr>
        <p:spPr>
          <a:xfrm>
            <a:off x="690229" y="1207304"/>
            <a:ext cx="1799210" cy="646331"/>
          </a:xfrm>
          <a:prstGeom prst="rect">
            <a:avLst/>
          </a:prstGeom>
        </p:spPr>
        <p:txBody>
          <a:bodyPr wrap="none">
            <a:spAutoFit/>
          </a:bodyPr>
          <a:lstStyle/>
          <a:p>
            <a:r>
              <a:rPr lang="nl-NL" sz="3600" dirty="0">
                <a:solidFill>
                  <a:srgbClr val="7030A0"/>
                </a:solidFill>
              </a:rPr>
              <a:t>gebogen</a:t>
            </a:r>
          </a:p>
        </p:txBody>
      </p:sp>
    </p:spTree>
    <p:extLst>
      <p:ext uri="{BB962C8B-B14F-4D97-AF65-F5344CB8AC3E}">
        <p14:creationId xmlns:p14="http://schemas.microsoft.com/office/powerpoint/2010/main" val="21266758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3394621" y="0"/>
            <a:ext cx="5402757" cy="6858000"/>
          </a:xfrm>
          <a:prstGeom prst="rect">
            <a:avLst/>
          </a:prstGeom>
        </p:spPr>
      </p:pic>
      <p:sp>
        <p:nvSpPr>
          <p:cNvPr id="3" name="Rechthoek 2"/>
          <p:cNvSpPr/>
          <p:nvPr/>
        </p:nvSpPr>
        <p:spPr>
          <a:xfrm>
            <a:off x="690229" y="1207304"/>
            <a:ext cx="1155316" cy="646331"/>
          </a:xfrm>
          <a:prstGeom prst="rect">
            <a:avLst/>
          </a:prstGeom>
        </p:spPr>
        <p:txBody>
          <a:bodyPr wrap="none">
            <a:spAutoFit/>
          </a:bodyPr>
          <a:lstStyle/>
          <a:p>
            <a:r>
              <a:rPr lang="nl-NL" sz="3600" dirty="0">
                <a:solidFill>
                  <a:srgbClr val="7030A0"/>
                </a:solidFill>
              </a:rPr>
              <a:t>recht</a:t>
            </a:r>
          </a:p>
        </p:txBody>
      </p:sp>
      <p:cxnSp>
        <p:nvCxnSpPr>
          <p:cNvPr id="7" name="Rechte verbindingslijn met pijl 6">
            <a:extLst>
              <a:ext uri="{FF2B5EF4-FFF2-40B4-BE49-F238E27FC236}">
                <a16:creationId xmlns:a16="http://schemas.microsoft.com/office/drawing/2014/main" id="{E47E3EE9-6F57-4477-8D6A-0EA5F1E65EF5}"/>
              </a:ext>
            </a:extLst>
          </p:cNvPr>
          <p:cNvCxnSpPr>
            <a:cxnSpLocks/>
          </p:cNvCxnSpPr>
          <p:nvPr/>
        </p:nvCxnSpPr>
        <p:spPr>
          <a:xfrm>
            <a:off x="4533900" y="1133475"/>
            <a:ext cx="1314450" cy="118110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42062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3394621" y="0"/>
            <a:ext cx="5402757" cy="6858000"/>
          </a:xfrm>
          <a:prstGeom prst="rect">
            <a:avLst/>
          </a:prstGeom>
        </p:spPr>
      </p:pic>
      <p:sp>
        <p:nvSpPr>
          <p:cNvPr id="3" name="Rechthoek 2"/>
          <p:cNvSpPr/>
          <p:nvPr/>
        </p:nvSpPr>
        <p:spPr>
          <a:xfrm>
            <a:off x="690229" y="1207304"/>
            <a:ext cx="1155316" cy="646331"/>
          </a:xfrm>
          <a:prstGeom prst="rect">
            <a:avLst/>
          </a:prstGeom>
        </p:spPr>
        <p:txBody>
          <a:bodyPr wrap="none">
            <a:spAutoFit/>
          </a:bodyPr>
          <a:lstStyle/>
          <a:p>
            <a:r>
              <a:rPr lang="nl-NL" sz="3600" dirty="0">
                <a:solidFill>
                  <a:srgbClr val="7030A0"/>
                </a:solidFill>
              </a:rPr>
              <a:t>recht</a:t>
            </a:r>
          </a:p>
        </p:txBody>
      </p:sp>
      <p:cxnSp>
        <p:nvCxnSpPr>
          <p:cNvPr id="4" name="Rechte verbindingslijn met pijl 3">
            <a:extLst>
              <a:ext uri="{FF2B5EF4-FFF2-40B4-BE49-F238E27FC236}">
                <a16:creationId xmlns:a16="http://schemas.microsoft.com/office/drawing/2014/main" id="{E72583F1-3549-458C-899D-D37D685B2D8B}"/>
              </a:ext>
            </a:extLst>
          </p:cNvPr>
          <p:cNvCxnSpPr>
            <a:cxnSpLocks/>
          </p:cNvCxnSpPr>
          <p:nvPr/>
        </p:nvCxnSpPr>
        <p:spPr>
          <a:xfrm flipH="1">
            <a:off x="9067801" y="3333751"/>
            <a:ext cx="2362199"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 name="Tekstvak 4">
            <a:extLst>
              <a:ext uri="{FF2B5EF4-FFF2-40B4-BE49-F238E27FC236}">
                <a16:creationId xmlns:a16="http://schemas.microsoft.com/office/drawing/2014/main" id="{70703C0C-CA88-4738-80F6-8557A66F7615}"/>
              </a:ext>
            </a:extLst>
          </p:cNvPr>
          <p:cNvSpPr txBox="1"/>
          <p:nvPr/>
        </p:nvSpPr>
        <p:spPr>
          <a:xfrm>
            <a:off x="9125639" y="2181339"/>
            <a:ext cx="2246522" cy="646331"/>
          </a:xfrm>
          <a:prstGeom prst="rect">
            <a:avLst/>
          </a:prstGeom>
          <a:noFill/>
        </p:spPr>
        <p:txBody>
          <a:bodyPr wrap="square" rtlCol="0">
            <a:spAutoFit/>
          </a:bodyPr>
          <a:lstStyle/>
          <a:p>
            <a:r>
              <a:rPr lang="nl-NL" dirty="0"/>
              <a:t>Op halve romphoogte uitvoegen…</a:t>
            </a:r>
          </a:p>
        </p:txBody>
      </p:sp>
    </p:spTree>
    <p:extLst>
      <p:ext uri="{BB962C8B-B14F-4D97-AF65-F5344CB8AC3E}">
        <p14:creationId xmlns:p14="http://schemas.microsoft.com/office/powerpoint/2010/main" val="213456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E-6 -1.11111E-6 L -0.19375 -1.11111E-6 " pathEditMode="relative" rAng="0" ptsTypes="AA">
                                      <p:cBhvr>
                                        <p:cTn id="6" dur="2000" fill="hold"/>
                                        <p:tgtEl>
                                          <p:spTgt spid="4"/>
                                        </p:tgtEl>
                                        <p:attrNameLst>
                                          <p:attrName>ppt_x</p:attrName>
                                          <p:attrName>ppt_y</p:attrName>
                                        </p:attrNameLst>
                                      </p:cBhvr>
                                      <p:rCtr x="-968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31165" y="889843"/>
            <a:ext cx="6637291" cy="4893647"/>
          </a:xfrm>
          <a:prstGeom prst="rect">
            <a:avLst/>
          </a:prstGeom>
        </p:spPr>
        <p:txBody>
          <a:bodyPr wrap="square">
            <a:spAutoFit/>
          </a:bodyPr>
          <a:lstStyle/>
          <a:p>
            <a:r>
              <a:rPr lang="nl-NL" sz="2800" dirty="0">
                <a:solidFill>
                  <a:srgbClr val="0070C0"/>
                </a:solidFill>
              </a:rPr>
              <a:t>taal…communicatie…spellen…stellen…</a:t>
            </a:r>
          </a:p>
          <a:p>
            <a:r>
              <a:rPr lang="nl-NL" sz="3200" dirty="0">
                <a:solidFill>
                  <a:srgbClr val="C00000"/>
                </a:solidFill>
                <a:latin typeface="Arial" panose="020B0604020202020204" pitchFamily="34" charset="0"/>
                <a:cs typeface="Arial" panose="020B0604020202020204" pitchFamily="34" charset="0"/>
              </a:rPr>
              <a:t>bewegen (?)</a:t>
            </a:r>
            <a:r>
              <a:rPr lang="nl-NL" sz="2800" dirty="0">
                <a:solidFill>
                  <a:srgbClr val="0070C0"/>
                </a:solidFill>
              </a:rPr>
              <a:t>…</a:t>
            </a:r>
          </a:p>
          <a:p>
            <a:endParaRPr lang="nl-NL" sz="2800" dirty="0">
              <a:solidFill>
                <a:srgbClr val="0070C0"/>
              </a:solidFill>
            </a:endParaRPr>
          </a:p>
          <a:p>
            <a:r>
              <a:rPr lang="nl-NL" sz="2800" dirty="0">
                <a:solidFill>
                  <a:srgbClr val="0070C0"/>
                </a:solidFill>
              </a:rPr>
              <a:t>… iets </a:t>
            </a:r>
            <a:r>
              <a:rPr lang="nl-NL" sz="2800" i="1" dirty="0">
                <a:solidFill>
                  <a:srgbClr val="0070C0"/>
                </a:solidFill>
              </a:rPr>
              <a:t>natuurlijks?</a:t>
            </a:r>
          </a:p>
          <a:p>
            <a:endParaRPr lang="nl-NL" sz="2800" dirty="0">
              <a:solidFill>
                <a:srgbClr val="0070C0"/>
              </a:solidFill>
            </a:endParaRPr>
          </a:p>
          <a:p>
            <a:endParaRPr lang="nl-NL" sz="2800" dirty="0">
              <a:solidFill>
                <a:srgbClr val="0070C0"/>
              </a:solidFill>
            </a:endParaRPr>
          </a:p>
          <a:p>
            <a:r>
              <a:rPr lang="nl-NL" sz="2800" dirty="0">
                <a:solidFill>
                  <a:srgbClr val="0070C0"/>
                </a:solidFill>
              </a:rPr>
              <a:t>Nee… het is niet meer dan…</a:t>
            </a:r>
          </a:p>
          <a:p>
            <a:endParaRPr lang="nl-NL" sz="2800" dirty="0">
              <a:solidFill>
                <a:srgbClr val="0070C0"/>
              </a:solidFill>
            </a:endParaRPr>
          </a:p>
          <a:p>
            <a:r>
              <a:rPr lang="nl-NL" sz="2800" dirty="0">
                <a:solidFill>
                  <a:srgbClr val="0070C0"/>
                </a:solidFill>
              </a:rPr>
              <a:t>…lettervormgeving en letterconstructie.</a:t>
            </a:r>
          </a:p>
          <a:p>
            <a:endParaRPr lang="nl-NL" sz="2800" dirty="0">
              <a:solidFill>
                <a:srgbClr val="0070C0"/>
              </a:solidFill>
            </a:endParaRPr>
          </a:p>
          <a:p>
            <a:endParaRPr lang="nl-NL" sz="2800" dirty="0">
              <a:solidFill>
                <a:srgbClr val="0070C0"/>
              </a:solidFill>
            </a:endParaRPr>
          </a:p>
        </p:txBody>
      </p:sp>
      <p:sp>
        <p:nvSpPr>
          <p:cNvPr id="6" name="Tekstvak 5">
            <a:extLst>
              <a:ext uri="{FF2B5EF4-FFF2-40B4-BE49-F238E27FC236}">
                <a16:creationId xmlns:a16="http://schemas.microsoft.com/office/drawing/2014/main" id="{60EA8923-F2EB-4D4E-9368-9A691D9D5B76}"/>
              </a:ext>
            </a:extLst>
          </p:cNvPr>
          <p:cNvSpPr txBox="1"/>
          <p:nvPr/>
        </p:nvSpPr>
        <p:spPr>
          <a:xfrm>
            <a:off x="431166" y="388648"/>
            <a:ext cx="6096000" cy="584775"/>
          </a:xfrm>
          <a:prstGeom prst="rect">
            <a:avLst/>
          </a:prstGeom>
          <a:noFill/>
        </p:spPr>
        <p:txBody>
          <a:bodyPr wrap="square">
            <a:spAutoFit/>
          </a:bodyPr>
          <a:lstStyle/>
          <a:p>
            <a:r>
              <a:rPr lang="nl-NL" sz="3200" dirty="0">
                <a:solidFill>
                  <a:srgbClr val="0070C0"/>
                </a:solidFill>
              </a:rPr>
              <a:t>Schrijven is…</a:t>
            </a:r>
          </a:p>
        </p:txBody>
      </p:sp>
      <p:grpSp>
        <p:nvGrpSpPr>
          <p:cNvPr id="4" name="Groep 3">
            <a:extLst>
              <a:ext uri="{FF2B5EF4-FFF2-40B4-BE49-F238E27FC236}">
                <a16:creationId xmlns:a16="http://schemas.microsoft.com/office/drawing/2014/main" id="{4BC08A89-C8D7-40B5-BEF7-759401193E67}"/>
              </a:ext>
            </a:extLst>
          </p:cNvPr>
          <p:cNvGrpSpPr/>
          <p:nvPr/>
        </p:nvGrpSpPr>
        <p:grpSpPr>
          <a:xfrm>
            <a:off x="7377461" y="1373370"/>
            <a:ext cx="4814539" cy="5040940"/>
            <a:chOff x="7282151" y="1451429"/>
            <a:chExt cx="4814539" cy="5040940"/>
          </a:xfrm>
        </p:grpSpPr>
        <p:pic>
          <p:nvPicPr>
            <p:cNvPr id="5" name="Afbeelding 4">
              <a:extLst>
                <a:ext uri="{FF2B5EF4-FFF2-40B4-BE49-F238E27FC236}">
                  <a16:creationId xmlns:a16="http://schemas.microsoft.com/office/drawing/2014/main" id="{5C6AF84C-F44C-4D01-8A15-5134F52DEC4A}"/>
                </a:ext>
              </a:extLst>
            </p:cNvPr>
            <p:cNvPicPr>
              <a:picLocks noChangeAspect="1"/>
            </p:cNvPicPr>
            <p:nvPr/>
          </p:nvPicPr>
          <p:blipFill>
            <a:blip r:embed="rId3"/>
            <a:stretch>
              <a:fillRect/>
            </a:stretch>
          </p:blipFill>
          <p:spPr>
            <a:xfrm>
              <a:off x="7371359" y="1451429"/>
              <a:ext cx="4549131" cy="4339300"/>
            </a:xfrm>
            <a:prstGeom prst="rect">
              <a:avLst/>
            </a:prstGeom>
          </p:spPr>
        </p:pic>
        <p:sp>
          <p:nvSpPr>
            <p:cNvPr id="7" name="Tekstvak 6">
              <a:extLst>
                <a:ext uri="{FF2B5EF4-FFF2-40B4-BE49-F238E27FC236}">
                  <a16:creationId xmlns:a16="http://schemas.microsoft.com/office/drawing/2014/main" id="{9ADE551D-E08F-4208-83D6-96A95B1FAB52}"/>
                </a:ext>
              </a:extLst>
            </p:cNvPr>
            <p:cNvSpPr txBox="1"/>
            <p:nvPr/>
          </p:nvSpPr>
          <p:spPr>
            <a:xfrm>
              <a:off x="7282151" y="5846038"/>
              <a:ext cx="4814539" cy="646331"/>
            </a:xfrm>
            <a:prstGeom prst="rect">
              <a:avLst/>
            </a:prstGeom>
            <a:noFill/>
          </p:spPr>
          <p:txBody>
            <a:bodyPr wrap="square">
              <a:spAutoFit/>
            </a:bodyPr>
            <a:lstStyle/>
            <a:p>
              <a:pPr algn="ctr"/>
              <a:r>
                <a:rPr lang="nl-NL" sz="1800" dirty="0">
                  <a:effectLst/>
                  <a:latin typeface="Calibri" panose="020F0502020204030204" pitchFamily="34" charset="0"/>
                  <a:ea typeface="Calibri" panose="020F0502020204030204" pitchFamily="34" charset="0"/>
                  <a:cs typeface="Times New Roman" panose="02020603050405020304" pitchFamily="18" charset="0"/>
                </a:rPr>
                <a:t>Dit kind communiceert niet en gebruikt geen taal. </a:t>
              </a:r>
              <a:br>
                <a:rPr lang="nl-NL" sz="1800" dirty="0">
                  <a:effectLst/>
                  <a:latin typeface="Calibri" panose="020F0502020204030204" pitchFamily="34" charset="0"/>
                  <a:ea typeface="Calibri" panose="020F0502020204030204" pitchFamily="34" charset="0"/>
                  <a:cs typeface="Times New Roman" panose="02020603050405020304" pitchFamily="18" charset="0"/>
                </a:rPr>
              </a:br>
              <a:r>
                <a:rPr lang="nl-NL" sz="1800" dirty="0">
                  <a:effectLst/>
                  <a:latin typeface="Calibri" panose="020F0502020204030204" pitchFamily="34" charset="0"/>
                  <a:ea typeface="Calibri" panose="020F0502020204030204" pitchFamily="34" charset="0"/>
                  <a:cs typeface="Times New Roman" panose="02020603050405020304" pitchFamily="18" charset="0"/>
                </a:rPr>
                <a:t>Het construeert lijnen en vormen.</a:t>
              </a:r>
              <a:endParaRPr lang="nl-NL" dirty="0"/>
            </a:p>
          </p:txBody>
        </p:sp>
      </p:grpSp>
    </p:spTree>
    <p:extLst>
      <p:ext uri="{BB962C8B-B14F-4D97-AF65-F5344CB8AC3E}">
        <p14:creationId xmlns:p14="http://schemas.microsoft.com/office/powerpoint/2010/main" val="396360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3394621" y="0"/>
            <a:ext cx="5402757" cy="6858000"/>
          </a:xfrm>
          <a:prstGeom prst="rect">
            <a:avLst/>
          </a:prstGeom>
        </p:spPr>
      </p:pic>
      <p:sp>
        <p:nvSpPr>
          <p:cNvPr id="3" name="Rechthoek 2"/>
          <p:cNvSpPr/>
          <p:nvPr/>
        </p:nvSpPr>
        <p:spPr>
          <a:xfrm>
            <a:off x="690229" y="1207304"/>
            <a:ext cx="1799210" cy="646331"/>
          </a:xfrm>
          <a:prstGeom prst="rect">
            <a:avLst/>
          </a:prstGeom>
        </p:spPr>
        <p:txBody>
          <a:bodyPr wrap="none">
            <a:spAutoFit/>
          </a:bodyPr>
          <a:lstStyle/>
          <a:p>
            <a:r>
              <a:rPr lang="nl-NL" sz="3600" dirty="0">
                <a:solidFill>
                  <a:srgbClr val="7030A0"/>
                </a:solidFill>
              </a:rPr>
              <a:t>gebogen</a:t>
            </a:r>
          </a:p>
        </p:txBody>
      </p:sp>
    </p:spTree>
    <p:extLst>
      <p:ext uri="{BB962C8B-B14F-4D97-AF65-F5344CB8AC3E}">
        <p14:creationId xmlns:p14="http://schemas.microsoft.com/office/powerpoint/2010/main" val="25251597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stretch>
            <a:fillRect/>
          </a:stretch>
        </p:blipFill>
        <p:spPr>
          <a:xfrm>
            <a:off x="3394621" y="0"/>
            <a:ext cx="5402757" cy="6858000"/>
          </a:xfrm>
          <a:prstGeom prst="rect">
            <a:avLst/>
          </a:prstGeom>
        </p:spPr>
      </p:pic>
      <p:sp>
        <p:nvSpPr>
          <p:cNvPr id="3" name="Rechthoek 2">
            <a:extLst>
              <a:ext uri="{FF2B5EF4-FFF2-40B4-BE49-F238E27FC236}">
                <a16:creationId xmlns:a16="http://schemas.microsoft.com/office/drawing/2014/main" id="{7D13E2BE-5EF0-45DF-8243-BEC1B477765A}"/>
              </a:ext>
            </a:extLst>
          </p:cNvPr>
          <p:cNvSpPr/>
          <p:nvPr/>
        </p:nvSpPr>
        <p:spPr>
          <a:xfrm>
            <a:off x="690229" y="1207304"/>
            <a:ext cx="1799210" cy="646331"/>
          </a:xfrm>
          <a:prstGeom prst="rect">
            <a:avLst/>
          </a:prstGeom>
        </p:spPr>
        <p:txBody>
          <a:bodyPr wrap="none">
            <a:spAutoFit/>
          </a:bodyPr>
          <a:lstStyle/>
          <a:p>
            <a:r>
              <a:rPr lang="nl-NL" sz="3600" dirty="0">
                <a:solidFill>
                  <a:srgbClr val="7030A0"/>
                </a:solidFill>
              </a:rPr>
              <a:t>gebogen</a:t>
            </a:r>
          </a:p>
        </p:txBody>
      </p:sp>
      <p:sp>
        <p:nvSpPr>
          <p:cNvPr id="5" name="Tijdelijke aanduiding voor dianummer 4">
            <a:extLst>
              <a:ext uri="{FF2B5EF4-FFF2-40B4-BE49-F238E27FC236}">
                <a16:creationId xmlns:a16="http://schemas.microsoft.com/office/drawing/2014/main" id="{4CF9B970-0207-4EB0-98EF-9F0927B9E379}"/>
              </a:ext>
            </a:extLst>
          </p:cNvPr>
          <p:cNvSpPr>
            <a:spLocks noGrp="1"/>
          </p:cNvSpPr>
          <p:nvPr>
            <p:ph type="sldNum" sz="quarter" idx="12"/>
          </p:nvPr>
        </p:nvSpPr>
        <p:spPr/>
        <p:txBody>
          <a:bodyPr/>
          <a:lstStyle/>
          <a:p>
            <a:fld id="{143F05E8-9302-4BFA-99BA-46C0C7953969}" type="slidenum">
              <a:rPr lang="nl-NL" smtClean="0"/>
              <a:t>41</a:t>
            </a:fld>
            <a:endParaRPr lang="nl-NL"/>
          </a:p>
        </p:txBody>
      </p:sp>
    </p:spTree>
    <p:extLst>
      <p:ext uri="{BB962C8B-B14F-4D97-AF65-F5344CB8AC3E}">
        <p14:creationId xmlns:p14="http://schemas.microsoft.com/office/powerpoint/2010/main" val="41264764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3394621" y="0"/>
            <a:ext cx="5402757" cy="6858000"/>
          </a:xfrm>
          <a:prstGeom prst="rect">
            <a:avLst/>
          </a:prstGeom>
        </p:spPr>
      </p:pic>
      <p:sp>
        <p:nvSpPr>
          <p:cNvPr id="3" name="Rechthoek 2"/>
          <p:cNvSpPr/>
          <p:nvPr/>
        </p:nvSpPr>
        <p:spPr>
          <a:xfrm>
            <a:off x="690229" y="1207304"/>
            <a:ext cx="1155316" cy="646331"/>
          </a:xfrm>
          <a:prstGeom prst="rect">
            <a:avLst/>
          </a:prstGeom>
        </p:spPr>
        <p:txBody>
          <a:bodyPr wrap="none">
            <a:spAutoFit/>
          </a:bodyPr>
          <a:lstStyle/>
          <a:p>
            <a:r>
              <a:rPr lang="nl-NL" sz="3600" dirty="0">
                <a:solidFill>
                  <a:srgbClr val="7030A0"/>
                </a:solidFill>
              </a:rPr>
              <a:t>recht</a:t>
            </a:r>
          </a:p>
        </p:txBody>
      </p:sp>
    </p:spTree>
    <p:extLst>
      <p:ext uri="{BB962C8B-B14F-4D97-AF65-F5344CB8AC3E}">
        <p14:creationId xmlns:p14="http://schemas.microsoft.com/office/powerpoint/2010/main" val="5891077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3394621" y="0"/>
            <a:ext cx="5402757" cy="6858000"/>
          </a:xfrm>
          <a:prstGeom prst="rect">
            <a:avLst/>
          </a:prstGeom>
        </p:spPr>
      </p:pic>
      <p:sp>
        <p:nvSpPr>
          <p:cNvPr id="3" name="Rechthoek 2"/>
          <p:cNvSpPr/>
          <p:nvPr/>
        </p:nvSpPr>
        <p:spPr>
          <a:xfrm>
            <a:off x="690229" y="1207304"/>
            <a:ext cx="1799210" cy="646331"/>
          </a:xfrm>
          <a:prstGeom prst="rect">
            <a:avLst/>
          </a:prstGeom>
        </p:spPr>
        <p:txBody>
          <a:bodyPr wrap="none">
            <a:spAutoFit/>
          </a:bodyPr>
          <a:lstStyle/>
          <a:p>
            <a:r>
              <a:rPr lang="nl-NL" sz="3600" dirty="0">
                <a:solidFill>
                  <a:srgbClr val="7030A0"/>
                </a:solidFill>
              </a:rPr>
              <a:t>gebogen</a:t>
            </a:r>
          </a:p>
        </p:txBody>
      </p:sp>
    </p:spTree>
    <p:extLst>
      <p:ext uri="{BB962C8B-B14F-4D97-AF65-F5344CB8AC3E}">
        <p14:creationId xmlns:p14="http://schemas.microsoft.com/office/powerpoint/2010/main" val="16236164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3394621" y="0"/>
            <a:ext cx="5402757" cy="6858000"/>
          </a:xfrm>
          <a:prstGeom prst="rect">
            <a:avLst/>
          </a:prstGeom>
        </p:spPr>
      </p:pic>
      <p:sp>
        <p:nvSpPr>
          <p:cNvPr id="3" name="Rechthoek 2"/>
          <p:cNvSpPr/>
          <p:nvPr/>
        </p:nvSpPr>
        <p:spPr>
          <a:xfrm>
            <a:off x="690229" y="1207304"/>
            <a:ext cx="1155316" cy="646331"/>
          </a:xfrm>
          <a:prstGeom prst="rect">
            <a:avLst/>
          </a:prstGeom>
        </p:spPr>
        <p:txBody>
          <a:bodyPr wrap="none">
            <a:spAutoFit/>
          </a:bodyPr>
          <a:lstStyle/>
          <a:p>
            <a:r>
              <a:rPr lang="nl-NL" sz="3600" dirty="0">
                <a:solidFill>
                  <a:srgbClr val="7030A0"/>
                </a:solidFill>
              </a:rPr>
              <a:t>recht</a:t>
            </a:r>
          </a:p>
        </p:txBody>
      </p:sp>
    </p:spTree>
    <p:extLst>
      <p:ext uri="{BB962C8B-B14F-4D97-AF65-F5344CB8AC3E}">
        <p14:creationId xmlns:p14="http://schemas.microsoft.com/office/powerpoint/2010/main" val="23026868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3394621" y="0"/>
            <a:ext cx="5402757" cy="6858000"/>
          </a:xfrm>
          <a:prstGeom prst="rect">
            <a:avLst/>
          </a:prstGeom>
        </p:spPr>
      </p:pic>
    </p:spTree>
    <p:extLst>
      <p:ext uri="{BB962C8B-B14F-4D97-AF65-F5344CB8AC3E}">
        <p14:creationId xmlns:p14="http://schemas.microsoft.com/office/powerpoint/2010/main" val="7745602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CA8C255F-B32C-4544-B2BD-FBA32EA9D534}"/>
              </a:ext>
            </a:extLst>
          </p:cNvPr>
          <p:cNvPicPr>
            <a:picLocks noChangeAspect="1"/>
          </p:cNvPicPr>
          <p:nvPr/>
        </p:nvPicPr>
        <p:blipFill rotWithShape="1">
          <a:blip r:embed="rId3">
            <a:extLst>
              <a:ext uri="{28A0092B-C50C-407E-A947-70E740481C1C}">
                <a14:useLocalDpi xmlns:a14="http://schemas.microsoft.com/office/drawing/2010/main" val="0"/>
              </a:ext>
            </a:extLst>
          </a:blip>
          <a:srcRect r="7275"/>
          <a:stretch/>
        </p:blipFill>
        <p:spPr>
          <a:xfrm>
            <a:off x="5016161" y="0"/>
            <a:ext cx="5438479" cy="6858000"/>
          </a:xfrm>
          <a:prstGeom prst="rect">
            <a:avLst/>
          </a:prstGeom>
        </p:spPr>
      </p:pic>
      <p:sp>
        <p:nvSpPr>
          <p:cNvPr id="9" name="Tekstvak 8">
            <a:extLst>
              <a:ext uri="{FF2B5EF4-FFF2-40B4-BE49-F238E27FC236}">
                <a16:creationId xmlns:a16="http://schemas.microsoft.com/office/drawing/2014/main" id="{282A8254-75D4-4D66-BB7D-39E60AD64B51}"/>
              </a:ext>
            </a:extLst>
          </p:cNvPr>
          <p:cNvSpPr txBox="1"/>
          <p:nvPr/>
        </p:nvSpPr>
        <p:spPr>
          <a:xfrm>
            <a:off x="339795" y="569285"/>
            <a:ext cx="4289778" cy="5008230"/>
          </a:xfrm>
          <a:prstGeom prst="rect">
            <a:avLst/>
          </a:prstGeom>
          <a:noFill/>
        </p:spPr>
        <p:txBody>
          <a:bodyPr wrap="square">
            <a:spAutoFit/>
          </a:bodyPr>
          <a:lstStyle/>
          <a:p>
            <a:pPr>
              <a:lnSpc>
                <a:spcPct val="107000"/>
              </a:lnSpc>
            </a:pPr>
            <a:r>
              <a:rPr lang="nl-NL" sz="2000" dirty="0">
                <a:solidFill>
                  <a:schemeClr val="accent5">
                    <a:lumMod val="75000"/>
                  </a:schemeClr>
                </a:solidFill>
                <a:latin typeface="Arial" panose="020B0604020202020204" pitchFamily="34" charset="0"/>
                <a:cs typeface="Arial" panose="020B0604020202020204" pitchFamily="34" charset="0"/>
              </a:rPr>
              <a:t>In plaats van luchtschrijven kun je beter een concrete letter analyseren op recht en gebogen. </a:t>
            </a:r>
          </a:p>
          <a:p>
            <a:pPr>
              <a:lnSpc>
                <a:spcPct val="107000"/>
              </a:lnSpc>
            </a:pPr>
            <a:endParaRPr lang="nl-NL" sz="2000" dirty="0">
              <a:solidFill>
                <a:schemeClr val="accent5">
                  <a:lumMod val="75000"/>
                </a:schemeClr>
              </a:solidFill>
              <a:latin typeface="Arial" panose="020B0604020202020204" pitchFamily="34" charset="0"/>
              <a:cs typeface="Arial" panose="020B0604020202020204" pitchFamily="34" charset="0"/>
            </a:endParaRPr>
          </a:p>
          <a:p>
            <a:pPr>
              <a:lnSpc>
                <a:spcPct val="107000"/>
              </a:lnSpc>
            </a:pPr>
            <a:r>
              <a:rPr lang="nl-NL" sz="2000" dirty="0">
                <a:solidFill>
                  <a:schemeClr val="accent5">
                    <a:lumMod val="75000"/>
                  </a:schemeClr>
                </a:solidFill>
                <a:latin typeface="Arial" panose="020B0604020202020204" pitchFamily="34" charset="0"/>
                <a:cs typeface="Arial" panose="020B0604020202020204" pitchFamily="34" charset="0"/>
              </a:rPr>
              <a:t>Een jongen wijst de rechte en gebogen lijndelen van de letter ‘h’ aan. </a:t>
            </a:r>
          </a:p>
          <a:p>
            <a:pPr>
              <a:lnSpc>
                <a:spcPct val="107000"/>
              </a:lnSpc>
            </a:pPr>
            <a:r>
              <a:rPr lang="nl-NL" sz="2000" dirty="0">
                <a:solidFill>
                  <a:schemeClr val="accent5">
                    <a:lumMod val="75000"/>
                  </a:schemeClr>
                </a:solidFill>
                <a:latin typeface="Arial" panose="020B0604020202020204" pitchFamily="34" charset="0"/>
                <a:cs typeface="Arial" panose="020B0604020202020204" pitchFamily="34" charset="0"/>
              </a:rPr>
              <a:t>Hij stopt op het moment dat de lijn van eigenschap verandert. Hij is nu precies toe aan het een na laatste rechte lijndeel van de letter ‘h’. Als de leerkracht heeft gekeken of ieder op dezelfde plaats is gestopt, kunnen de kinderen het volgende lijndeel aanwijzen en benoemen.</a:t>
            </a:r>
          </a:p>
        </p:txBody>
      </p:sp>
      <p:pic>
        <p:nvPicPr>
          <p:cNvPr id="2" name="Afbeelding 1">
            <a:extLst>
              <a:ext uri="{FF2B5EF4-FFF2-40B4-BE49-F238E27FC236}">
                <a16:creationId xmlns:a16="http://schemas.microsoft.com/office/drawing/2014/main" id="{A4CE6AE5-7566-4DF8-B33F-E39A20F539A3}"/>
              </a:ext>
            </a:extLst>
          </p:cNvPr>
          <p:cNvPicPr>
            <a:picLocks noChangeAspect="1"/>
          </p:cNvPicPr>
          <p:nvPr/>
        </p:nvPicPr>
        <p:blipFill>
          <a:blip r:embed="rId4"/>
          <a:stretch>
            <a:fillRect/>
          </a:stretch>
        </p:blipFill>
        <p:spPr>
          <a:xfrm>
            <a:off x="10497720" y="1150183"/>
            <a:ext cx="1694280" cy="3114913"/>
          </a:xfrm>
          <a:prstGeom prst="rect">
            <a:avLst/>
          </a:prstGeom>
        </p:spPr>
      </p:pic>
      <p:sp>
        <p:nvSpPr>
          <p:cNvPr id="4" name="Tijdelijke aanduiding voor dianummer 3">
            <a:extLst>
              <a:ext uri="{FF2B5EF4-FFF2-40B4-BE49-F238E27FC236}">
                <a16:creationId xmlns:a16="http://schemas.microsoft.com/office/drawing/2014/main" id="{6B421EE1-1713-450C-B5E8-2D29D3814D9F}"/>
              </a:ext>
            </a:extLst>
          </p:cNvPr>
          <p:cNvSpPr>
            <a:spLocks noGrp="1"/>
          </p:cNvSpPr>
          <p:nvPr>
            <p:ph type="sldNum" sz="quarter" idx="12"/>
          </p:nvPr>
        </p:nvSpPr>
        <p:spPr/>
        <p:txBody>
          <a:bodyPr/>
          <a:lstStyle/>
          <a:p>
            <a:fld id="{143F05E8-9302-4BFA-99BA-46C0C7953969}" type="slidenum">
              <a:rPr lang="nl-NL" smtClean="0"/>
              <a:t>46</a:t>
            </a:fld>
            <a:endParaRPr lang="nl-NL"/>
          </a:p>
        </p:txBody>
      </p:sp>
    </p:spTree>
    <p:extLst>
      <p:ext uri="{BB962C8B-B14F-4D97-AF65-F5344CB8AC3E}">
        <p14:creationId xmlns:p14="http://schemas.microsoft.com/office/powerpoint/2010/main" val="37734654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7FECB8C0-7B08-4EBA-A5C7-B2CAF14A2250}"/>
              </a:ext>
            </a:extLst>
          </p:cNvPr>
          <p:cNvPicPr>
            <a:picLocks noChangeAspect="1"/>
          </p:cNvPicPr>
          <p:nvPr/>
        </p:nvPicPr>
        <p:blipFill>
          <a:blip r:embed="rId3"/>
          <a:stretch>
            <a:fillRect/>
          </a:stretch>
        </p:blipFill>
        <p:spPr>
          <a:xfrm>
            <a:off x="857278" y="1491533"/>
            <a:ext cx="10722769" cy="1100138"/>
          </a:xfrm>
          <a:prstGeom prst="rect">
            <a:avLst/>
          </a:prstGeom>
        </p:spPr>
      </p:pic>
      <p:pic>
        <p:nvPicPr>
          <p:cNvPr id="7" name="Afbeelding 6">
            <a:extLst>
              <a:ext uri="{FF2B5EF4-FFF2-40B4-BE49-F238E27FC236}">
                <a16:creationId xmlns:a16="http://schemas.microsoft.com/office/drawing/2014/main" id="{FBB2B64A-B2A5-4642-9CAE-190D2151CAD4}"/>
              </a:ext>
            </a:extLst>
          </p:cNvPr>
          <p:cNvPicPr>
            <a:picLocks noChangeAspect="1"/>
          </p:cNvPicPr>
          <p:nvPr/>
        </p:nvPicPr>
        <p:blipFill>
          <a:blip r:embed="rId4"/>
          <a:stretch>
            <a:fillRect/>
          </a:stretch>
        </p:blipFill>
        <p:spPr>
          <a:xfrm>
            <a:off x="857277" y="4564933"/>
            <a:ext cx="10722769" cy="1100138"/>
          </a:xfrm>
          <a:prstGeom prst="rect">
            <a:avLst/>
          </a:prstGeom>
        </p:spPr>
      </p:pic>
      <p:sp>
        <p:nvSpPr>
          <p:cNvPr id="5" name="Tekstvak 4">
            <a:extLst>
              <a:ext uri="{FF2B5EF4-FFF2-40B4-BE49-F238E27FC236}">
                <a16:creationId xmlns:a16="http://schemas.microsoft.com/office/drawing/2014/main" id="{20C9B398-059F-4F3C-B86A-40681147C800}"/>
              </a:ext>
            </a:extLst>
          </p:cNvPr>
          <p:cNvSpPr txBox="1"/>
          <p:nvPr/>
        </p:nvSpPr>
        <p:spPr>
          <a:xfrm>
            <a:off x="794398" y="361932"/>
            <a:ext cx="10990766" cy="830997"/>
          </a:xfrm>
          <a:prstGeom prst="rect">
            <a:avLst/>
          </a:prstGeom>
          <a:noFill/>
        </p:spPr>
        <p:txBody>
          <a:bodyPr wrap="square">
            <a:spAutoFit/>
          </a:bodyPr>
          <a:lstStyle/>
          <a:p>
            <a:r>
              <a:rPr lang="nl-NL" sz="2400"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rPr>
              <a:t>Leesbaa</a:t>
            </a:r>
            <a:r>
              <a:rPr lang="nl-NL" sz="2400"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r heeft ook te maken met de juiste afstand tussen letters en de afstand waarmee ze zich weer onderscheiden van  de woordspatie.</a:t>
            </a:r>
            <a:endParaRPr lang="nl-NL" sz="2400" dirty="0">
              <a:solidFill>
                <a:schemeClr val="accent5">
                  <a:lumMod val="75000"/>
                </a:schemeClr>
              </a:solidFill>
            </a:endParaRPr>
          </a:p>
        </p:txBody>
      </p:sp>
      <p:sp>
        <p:nvSpPr>
          <p:cNvPr id="2" name="Tekstvak 1">
            <a:extLst>
              <a:ext uri="{FF2B5EF4-FFF2-40B4-BE49-F238E27FC236}">
                <a16:creationId xmlns:a16="http://schemas.microsoft.com/office/drawing/2014/main" id="{4A833393-807F-42A1-A8DE-E00613069CC7}"/>
              </a:ext>
            </a:extLst>
          </p:cNvPr>
          <p:cNvSpPr txBox="1"/>
          <p:nvPr/>
        </p:nvSpPr>
        <p:spPr>
          <a:xfrm>
            <a:off x="2908452" y="2812139"/>
            <a:ext cx="5585552" cy="646331"/>
          </a:xfrm>
          <a:prstGeom prst="rect">
            <a:avLst/>
          </a:prstGeom>
          <a:noFill/>
        </p:spPr>
        <p:txBody>
          <a:bodyPr wrap="square" rtlCol="0">
            <a:spAutoFit/>
          </a:bodyPr>
          <a:lstStyle/>
          <a:p>
            <a:pPr algn="ctr"/>
            <a:r>
              <a:rPr lang="nl-NL" dirty="0"/>
              <a:t>Geen duidelijk onderscheid tussen letter- en woordspatie geeft veel lees-ergernis.</a:t>
            </a:r>
          </a:p>
        </p:txBody>
      </p:sp>
      <p:sp>
        <p:nvSpPr>
          <p:cNvPr id="4" name="Tijdelijke aanduiding voor dianummer 3">
            <a:extLst>
              <a:ext uri="{FF2B5EF4-FFF2-40B4-BE49-F238E27FC236}">
                <a16:creationId xmlns:a16="http://schemas.microsoft.com/office/drawing/2014/main" id="{7D4C85BC-35CE-49BC-88BC-91E52BD8F319}"/>
              </a:ext>
            </a:extLst>
          </p:cNvPr>
          <p:cNvSpPr>
            <a:spLocks noGrp="1"/>
          </p:cNvSpPr>
          <p:nvPr>
            <p:ph type="sldNum" sz="quarter" idx="12"/>
          </p:nvPr>
        </p:nvSpPr>
        <p:spPr/>
        <p:txBody>
          <a:bodyPr/>
          <a:lstStyle/>
          <a:p>
            <a:fld id="{143F05E8-9302-4BFA-99BA-46C0C7953969}" type="slidenum">
              <a:rPr lang="nl-NL" smtClean="0"/>
              <a:t>47</a:t>
            </a:fld>
            <a:endParaRPr lang="nl-NL"/>
          </a:p>
        </p:txBody>
      </p:sp>
    </p:spTree>
    <p:extLst>
      <p:ext uri="{BB962C8B-B14F-4D97-AF65-F5344CB8AC3E}">
        <p14:creationId xmlns:p14="http://schemas.microsoft.com/office/powerpoint/2010/main" val="139128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4D3D7F3C-9662-4E2A-89D0-8177C17CCF8F}"/>
              </a:ext>
            </a:extLst>
          </p:cNvPr>
          <p:cNvSpPr txBox="1"/>
          <p:nvPr/>
        </p:nvSpPr>
        <p:spPr>
          <a:xfrm>
            <a:off x="365466" y="701945"/>
            <a:ext cx="6096000" cy="5200847"/>
          </a:xfrm>
          <a:prstGeom prst="rect">
            <a:avLst/>
          </a:prstGeom>
          <a:noFill/>
        </p:spPr>
        <p:txBody>
          <a:bodyPr wrap="square">
            <a:spAutoFit/>
          </a:bodyPr>
          <a:lstStyle/>
          <a:p>
            <a:pPr>
              <a:lnSpc>
                <a:spcPct val="107000"/>
              </a:lnSpc>
            </a:pPr>
            <a:r>
              <a:rPr lang="nl-NL" sz="2400" dirty="0">
                <a:solidFill>
                  <a:schemeClr val="accent5">
                    <a:lumMod val="75000"/>
                  </a:schemeClr>
                </a:solidFill>
                <a:latin typeface="Arial" panose="020B0604020202020204" pitchFamily="34" charset="0"/>
                <a:cs typeface="Arial" panose="020B0604020202020204" pitchFamily="34" charset="0"/>
              </a:rPr>
              <a:t>Nog wat vormgevingskennis uit de geschiedenis van het schrift. </a:t>
            </a:r>
          </a:p>
          <a:p>
            <a:pPr>
              <a:lnSpc>
                <a:spcPct val="107000"/>
              </a:lnSpc>
            </a:pPr>
            <a:endParaRPr lang="nl-NL" sz="2400" dirty="0">
              <a:solidFill>
                <a:schemeClr val="accent5">
                  <a:lumMod val="75000"/>
                </a:schemeClr>
              </a:solidFill>
              <a:latin typeface="Arial" panose="020B0604020202020204" pitchFamily="34" charset="0"/>
              <a:cs typeface="Arial" panose="020B0604020202020204" pitchFamily="34" charset="0"/>
            </a:endParaRPr>
          </a:p>
          <a:p>
            <a:pPr>
              <a:lnSpc>
                <a:spcPct val="107000"/>
              </a:lnSpc>
            </a:pPr>
            <a:r>
              <a:rPr lang="nl-NL" sz="2400" dirty="0">
                <a:solidFill>
                  <a:schemeClr val="accent5">
                    <a:lumMod val="75000"/>
                  </a:schemeClr>
                </a:solidFill>
                <a:latin typeface="Arial" panose="020B0604020202020204" pitchFamily="34" charset="0"/>
                <a:cs typeface="Arial" panose="020B0604020202020204" pitchFamily="34" charset="0"/>
              </a:rPr>
              <a:t>In de schrifthistorie werden de rompen van een aantal schriftsoorten op een breedte-/hoogteverhouding van 1:2 gesteld. Wij hebben die verhouding weer toegepast. Zo kun je leerlingen leren deze verhoudingen te herkennen en in hun handschrift toe te passen. </a:t>
            </a:r>
          </a:p>
          <a:p>
            <a:pPr>
              <a:lnSpc>
                <a:spcPct val="107000"/>
              </a:lnSpc>
            </a:pPr>
            <a:endParaRPr lang="nl-NL" sz="2400" dirty="0">
              <a:solidFill>
                <a:schemeClr val="accent5">
                  <a:lumMod val="75000"/>
                </a:schemeClr>
              </a:solidFill>
              <a:latin typeface="Arial" panose="020B0604020202020204" pitchFamily="34" charset="0"/>
              <a:cs typeface="Arial" panose="020B0604020202020204" pitchFamily="34" charset="0"/>
            </a:endParaRPr>
          </a:p>
          <a:p>
            <a:pPr>
              <a:lnSpc>
                <a:spcPct val="107000"/>
              </a:lnSpc>
            </a:pPr>
            <a:r>
              <a:rPr lang="nl-NL" sz="2400" dirty="0">
                <a:solidFill>
                  <a:schemeClr val="accent5">
                    <a:lumMod val="75000"/>
                  </a:schemeClr>
                </a:solidFill>
                <a:latin typeface="Arial" panose="020B0604020202020204" pitchFamily="34" charset="0"/>
                <a:cs typeface="Arial" panose="020B0604020202020204" pitchFamily="34" charset="0"/>
              </a:rPr>
              <a:t>Dan vertonen hun letters allemaal grote overeenkomst. </a:t>
            </a:r>
          </a:p>
        </p:txBody>
      </p:sp>
      <p:pic>
        <p:nvPicPr>
          <p:cNvPr id="8" name="Afbeelding 7">
            <a:extLst>
              <a:ext uri="{FF2B5EF4-FFF2-40B4-BE49-F238E27FC236}">
                <a16:creationId xmlns:a16="http://schemas.microsoft.com/office/drawing/2014/main" id="{80B25D94-9A8F-438F-822B-211645E82444}"/>
              </a:ext>
            </a:extLst>
          </p:cNvPr>
          <p:cNvPicPr>
            <a:picLocks noChangeAspect="1"/>
          </p:cNvPicPr>
          <p:nvPr/>
        </p:nvPicPr>
        <p:blipFill>
          <a:blip r:embed="rId3"/>
          <a:stretch>
            <a:fillRect/>
          </a:stretch>
        </p:blipFill>
        <p:spPr>
          <a:xfrm>
            <a:off x="6925921" y="536631"/>
            <a:ext cx="4900613" cy="5436394"/>
          </a:xfrm>
          <a:prstGeom prst="rect">
            <a:avLst/>
          </a:prstGeom>
        </p:spPr>
      </p:pic>
      <p:sp>
        <p:nvSpPr>
          <p:cNvPr id="6" name="Tekstvak 5">
            <a:extLst>
              <a:ext uri="{FF2B5EF4-FFF2-40B4-BE49-F238E27FC236}">
                <a16:creationId xmlns:a16="http://schemas.microsoft.com/office/drawing/2014/main" id="{5A7EBD38-A2F4-4FBB-A69B-0D0B9C58AE93}"/>
              </a:ext>
            </a:extLst>
          </p:cNvPr>
          <p:cNvSpPr txBox="1"/>
          <p:nvPr/>
        </p:nvSpPr>
        <p:spPr>
          <a:xfrm>
            <a:off x="4914888" y="5579626"/>
            <a:ext cx="3093156" cy="646331"/>
          </a:xfrm>
          <a:prstGeom prst="rect">
            <a:avLst/>
          </a:prstGeom>
          <a:noFill/>
        </p:spPr>
        <p:txBody>
          <a:bodyPr wrap="square">
            <a:spAutoFit/>
          </a:bodyPr>
          <a:lstStyle/>
          <a:p>
            <a:pPr algn="ctr"/>
            <a:r>
              <a:rPr lang="nl-NL" dirty="0">
                <a:solidFill>
                  <a:schemeClr val="accent2">
                    <a:lumMod val="75000"/>
                  </a:schemeClr>
                </a:solidFill>
              </a:rPr>
              <a:t>In de volgende slide worden de verhoudingen toegelicht. </a:t>
            </a:r>
          </a:p>
        </p:txBody>
      </p:sp>
    </p:spTree>
    <p:extLst>
      <p:ext uri="{BB962C8B-B14F-4D97-AF65-F5344CB8AC3E}">
        <p14:creationId xmlns:p14="http://schemas.microsoft.com/office/powerpoint/2010/main" val="4444438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cstate="print"/>
          <a:srcRect/>
          <a:stretch>
            <a:fillRect/>
          </a:stretch>
        </p:blipFill>
        <p:spPr bwMode="auto">
          <a:xfrm>
            <a:off x="3457575" y="71439"/>
            <a:ext cx="5276850" cy="6715125"/>
          </a:xfrm>
          <a:prstGeom prst="rect">
            <a:avLst/>
          </a:prstGeom>
          <a:noFill/>
          <a:ln w="9525">
            <a:noFill/>
            <a:miter lim="800000"/>
            <a:headEnd/>
            <a:tailEnd/>
          </a:ln>
        </p:spPr>
      </p:pic>
      <p:sp>
        <p:nvSpPr>
          <p:cNvPr id="4" name="Tekstvak 3">
            <a:extLst>
              <a:ext uri="{FF2B5EF4-FFF2-40B4-BE49-F238E27FC236}">
                <a16:creationId xmlns:a16="http://schemas.microsoft.com/office/drawing/2014/main" id="{BD3F9E01-87E0-43C0-8D5F-ACC4BF42DD81}"/>
              </a:ext>
            </a:extLst>
          </p:cNvPr>
          <p:cNvSpPr txBox="1"/>
          <p:nvPr/>
        </p:nvSpPr>
        <p:spPr>
          <a:xfrm>
            <a:off x="381930" y="289261"/>
            <a:ext cx="2662353" cy="1754326"/>
          </a:xfrm>
          <a:prstGeom prst="rect">
            <a:avLst/>
          </a:prstGeom>
          <a:noFill/>
        </p:spPr>
        <p:txBody>
          <a:bodyPr wrap="square">
            <a:spAutoFit/>
          </a:bodyPr>
          <a:lstStyle/>
          <a:p>
            <a:r>
              <a:rPr lang="nl-NL" dirty="0"/>
              <a:t>Klik hier door de groene borden. </a:t>
            </a:r>
          </a:p>
          <a:p>
            <a:endParaRPr lang="nl-NL" dirty="0"/>
          </a:p>
          <a:p>
            <a:r>
              <a:rPr lang="nl-NL" dirty="0"/>
              <a:t>We zien hier de verhoudingen van de letters uitgebeeld.</a:t>
            </a:r>
          </a:p>
        </p:txBody>
      </p:sp>
      <p:sp>
        <p:nvSpPr>
          <p:cNvPr id="5" name="Tekstvak 4">
            <a:extLst>
              <a:ext uri="{FF2B5EF4-FFF2-40B4-BE49-F238E27FC236}">
                <a16:creationId xmlns:a16="http://schemas.microsoft.com/office/drawing/2014/main" id="{38B7A9F2-956B-4E1D-9AEB-F098413A23B6}"/>
              </a:ext>
            </a:extLst>
          </p:cNvPr>
          <p:cNvSpPr txBox="1"/>
          <p:nvPr/>
        </p:nvSpPr>
        <p:spPr>
          <a:xfrm>
            <a:off x="8876371" y="289261"/>
            <a:ext cx="3166946" cy="3416320"/>
          </a:xfrm>
          <a:prstGeom prst="rect">
            <a:avLst/>
          </a:prstGeom>
          <a:noFill/>
        </p:spPr>
        <p:txBody>
          <a:bodyPr wrap="square">
            <a:spAutoFit/>
          </a:bodyPr>
          <a:lstStyle/>
          <a:p>
            <a:r>
              <a:rPr lang="nl-NL" dirty="0"/>
              <a:t>Niet alleen de route van de letter is van belang, maar ook moeten de vormeigenschappen duidelijk zijn. Zoals hiernaast te zien is zijn de verhoudingen van alle letterdelen 1:2 zoals dat in de Renaissance voor dit lettertype is ontwikkeld. </a:t>
            </a:r>
          </a:p>
          <a:p>
            <a:r>
              <a:rPr lang="nl-NL" dirty="0"/>
              <a:t>Het maakt deze lettervorm ook makkelijker instrueerbaar. </a:t>
            </a:r>
          </a:p>
          <a:p>
            <a:r>
              <a:rPr lang="nl-NL" dirty="0"/>
              <a:t>Een goed uit te leggen letter is ook beter te begrijpen. </a:t>
            </a:r>
          </a:p>
        </p:txBody>
      </p:sp>
      <p:sp>
        <p:nvSpPr>
          <p:cNvPr id="3" name="Tijdelijke aanduiding voor dianummer 2">
            <a:extLst>
              <a:ext uri="{FF2B5EF4-FFF2-40B4-BE49-F238E27FC236}">
                <a16:creationId xmlns:a16="http://schemas.microsoft.com/office/drawing/2014/main" id="{65016CF8-2E26-4160-ABC9-9388AC252492}"/>
              </a:ext>
            </a:extLst>
          </p:cNvPr>
          <p:cNvSpPr>
            <a:spLocks noGrp="1"/>
          </p:cNvSpPr>
          <p:nvPr>
            <p:ph type="sldNum" sz="quarter" idx="12"/>
          </p:nvPr>
        </p:nvSpPr>
        <p:spPr/>
        <p:txBody>
          <a:bodyPr/>
          <a:lstStyle/>
          <a:p>
            <a:fld id="{143F05E8-9302-4BFA-99BA-46C0C7953969}" type="slidenum">
              <a:rPr lang="nl-NL" smtClean="0"/>
              <a:t>49</a:t>
            </a:fld>
            <a:endParaRPr lang="nl-NL"/>
          </a:p>
        </p:txBody>
      </p:sp>
    </p:spTree>
    <p:extLst>
      <p:ext uri="{BB962C8B-B14F-4D97-AF65-F5344CB8AC3E}">
        <p14:creationId xmlns:p14="http://schemas.microsoft.com/office/powerpoint/2010/main" val="621159782"/>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9FBA5989-8EC5-4D02-9D17-1DDA543CE25F}"/>
              </a:ext>
            </a:extLst>
          </p:cNvPr>
          <p:cNvSpPr txBox="1"/>
          <p:nvPr/>
        </p:nvSpPr>
        <p:spPr>
          <a:xfrm>
            <a:off x="3466793" y="393114"/>
            <a:ext cx="4732774" cy="580993"/>
          </a:xfrm>
          <a:prstGeom prst="rect">
            <a:avLst/>
          </a:prstGeom>
          <a:noFill/>
        </p:spPr>
        <p:txBody>
          <a:bodyPr wrap="square" rtlCol="0">
            <a:spAutoFit/>
          </a:bodyPr>
          <a:lstStyle/>
          <a:p>
            <a:pPr algn="ctr">
              <a:lnSpc>
                <a:spcPct val="107000"/>
              </a:lnSpc>
            </a:pPr>
            <a:r>
              <a:rPr lang="nl-NL" sz="3200" dirty="0">
                <a:solidFill>
                  <a:srgbClr val="0070C0"/>
                </a:solidFill>
                <a:latin typeface="Arial" panose="020B0604020202020204" pitchFamily="34" charset="0"/>
                <a:cs typeface="Arial" panose="020B0604020202020204" pitchFamily="34" charset="0"/>
              </a:rPr>
              <a:t>Positie van het vak</a:t>
            </a:r>
          </a:p>
        </p:txBody>
      </p:sp>
      <p:grpSp>
        <p:nvGrpSpPr>
          <p:cNvPr id="3" name="Groep 2">
            <a:extLst>
              <a:ext uri="{FF2B5EF4-FFF2-40B4-BE49-F238E27FC236}">
                <a16:creationId xmlns:a16="http://schemas.microsoft.com/office/drawing/2014/main" id="{AFD4521E-11E7-45D9-8A2C-62EB60DF434C}"/>
              </a:ext>
            </a:extLst>
          </p:cNvPr>
          <p:cNvGrpSpPr/>
          <p:nvPr/>
        </p:nvGrpSpPr>
        <p:grpSpPr>
          <a:xfrm>
            <a:off x="1326494" y="1358978"/>
            <a:ext cx="9013371" cy="4793064"/>
            <a:chOff x="1455499" y="2998208"/>
            <a:chExt cx="9013371" cy="4793064"/>
          </a:xfrm>
        </p:grpSpPr>
        <p:sp>
          <p:nvSpPr>
            <p:cNvPr id="4" name="Rechthoek 3">
              <a:extLst>
                <a:ext uri="{FF2B5EF4-FFF2-40B4-BE49-F238E27FC236}">
                  <a16:creationId xmlns:a16="http://schemas.microsoft.com/office/drawing/2014/main" id="{8637650A-D376-4838-8394-0B7070B45DC3}"/>
                </a:ext>
              </a:extLst>
            </p:cNvPr>
            <p:cNvSpPr/>
            <p:nvPr/>
          </p:nvSpPr>
          <p:spPr>
            <a:xfrm>
              <a:off x="1455499" y="2998208"/>
              <a:ext cx="9013371" cy="4793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6419E9B8-E2F4-4A6F-8D1C-D9097CD6D836}"/>
                </a:ext>
              </a:extLst>
            </p:cNvPr>
            <p:cNvPicPr>
              <a:picLocks noChangeAspect="1"/>
            </p:cNvPicPr>
            <p:nvPr/>
          </p:nvPicPr>
          <p:blipFill>
            <a:blip r:embed="rId3"/>
            <a:stretch>
              <a:fillRect/>
            </a:stretch>
          </p:blipFill>
          <p:spPr>
            <a:xfrm>
              <a:off x="4480840" y="4289686"/>
              <a:ext cx="2962688" cy="1105054"/>
            </a:xfrm>
            <a:prstGeom prst="rect">
              <a:avLst/>
            </a:prstGeom>
          </p:spPr>
        </p:pic>
      </p:grpSp>
      <p:sp>
        <p:nvSpPr>
          <p:cNvPr id="7" name="Tijdelijke aanduiding voor dianummer 6">
            <a:extLst>
              <a:ext uri="{FF2B5EF4-FFF2-40B4-BE49-F238E27FC236}">
                <a16:creationId xmlns:a16="http://schemas.microsoft.com/office/drawing/2014/main" id="{EACD4C8D-1E20-4BDB-AE04-81DE14C28507}"/>
              </a:ext>
            </a:extLst>
          </p:cNvPr>
          <p:cNvSpPr>
            <a:spLocks noGrp="1"/>
          </p:cNvSpPr>
          <p:nvPr>
            <p:ph type="sldNum" sz="quarter" idx="12"/>
          </p:nvPr>
        </p:nvSpPr>
        <p:spPr/>
        <p:txBody>
          <a:bodyPr/>
          <a:lstStyle/>
          <a:p>
            <a:fld id="{143F05E8-9302-4BFA-99BA-46C0C7953969}" type="slidenum">
              <a:rPr lang="nl-NL" smtClean="0"/>
              <a:t>5</a:t>
            </a:fld>
            <a:endParaRPr lang="nl-NL"/>
          </a:p>
        </p:txBody>
      </p:sp>
    </p:spTree>
    <p:extLst>
      <p:ext uri="{BB962C8B-B14F-4D97-AF65-F5344CB8AC3E}">
        <p14:creationId xmlns:p14="http://schemas.microsoft.com/office/powerpoint/2010/main" val="19671729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cstate="print"/>
          <a:srcRect/>
          <a:stretch>
            <a:fillRect/>
          </a:stretch>
        </p:blipFill>
        <p:spPr bwMode="auto">
          <a:xfrm>
            <a:off x="3457575" y="71439"/>
            <a:ext cx="5276850" cy="6715125"/>
          </a:xfrm>
          <a:prstGeom prst="rect">
            <a:avLst/>
          </a:prstGeom>
          <a:noFill/>
          <a:ln w="9525">
            <a:noFill/>
            <a:miter lim="800000"/>
            <a:headEnd/>
            <a:tailEnd/>
          </a:ln>
        </p:spPr>
      </p:pic>
      <p:sp>
        <p:nvSpPr>
          <p:cNvPr id="4" name="Tekstvak 3">
            <a:extLst>
              <a:ext uri="{FF2B5EF4-FFF2-40B4-BE49-F238E27FC236}">
                <a16:creationId xmlns:a16="http://schemas.microsoft.com/office/drawing/2014/main" id="{9CC7C443-34DB-4A57-8DB0-C822C5CB2736}"/>
              </a:ext>
            </a:extLst>
          </p:cNvPr>
          <p:cNvSpPr txBox="1"/>
          <p:nvPr/>
        </p:nvSpPr>
        <p:spPr>
          <a:xfrm>
            <a:off x="8865529" y="2228671"/>
            <a:ext cx="2539690" cy="923330"/>
          </a:xfrm>
          <a:prstGeom prst="rect">
            <a:avLst/>
          </a:prstGeom>
          <a:noFill/>
        </p:spPr>
        <p:txBody>
          <a:bodyPr wrap="square">
            <a:spAutoFit/>
          </a:bodyPr>
          <a:lstStyle/>
          <a:p>
            <a:r>
              <a:rPr lang="nl-NL" dirty="0"/>
              <a:t>Hier zien we de breedte-/hoogteverhouding van de letterromp (1:2). </a:t>
            </a:r>
          </a:p>
        </p:txBody>
      </p:sp>
      <p:sp>
        <p:nvSpPr>
          <p:cNvPr id="3" name="Tijdelijke aanduiding voor dianummer 2">
            <a:extLst>
              <a:ext uri="{FF2B5EF4-FFF2-40B4-BE49-F238E27FC236}">
                <a16:creationId xmlns:a16="http://schemas.microsoft.com/office/drawing/2014/main" id="{C23A810E-FE2F-42A2-80A6-A6F7ED573C74}"/>
              </a:ext>
            </a:extLst>
          </p:cNvPr>
          <p:cNvSpPr>
            <a:spLocks noGrp="1"/>
          </p:cNvSpPr>
          <p:nvPr>
            <p:ph type="sldNum" sz="quarter" idx="12"/>
          </p:nvPr>
        </p:nvSpPr>
        <p:spPr/>
        <p:txBody>
          <a:bodyPr/>
          <a:lstStyle/>
          <a:p>
            <a:fld id="{143F05E8-9302-4BFA-99BA-46C0C7953969}" type="slidenum">
              <a:rPr lang="nl-NL" smtClean="0"/>
              <a:t>50</a:t>
            </a:fld>
            <a:endParaRPr lang="nl-NL"/>
          </a:p>
        </p:txBody>
      </p:sp>
    </p:spTree>
    <p:extLst>
      <p:ext uri="{BB962C8B-B14F-4D97-AF65-F5344CB8AC3E}">
        <p14:creationId xmlns:p14="http://schemas.microsoft.com/office/powerpoint/2010/main" val="2472329110"/>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p:cNvPicPr>
            <a:picLocks noChangeAspect="1" noChangeArrowheads="1"/>
          </p:cNvPicPr>
          <p:nvPr/>
        </p:nvPicPr>
        <p:blipFill>
          <a:blip r:embed="rId3" cstate="print"/>
          <a:srcRect/>
          <a:stretch>
            <a:fillRect/>
          </a:stretch>
        </p:blipFill>
        <p:spPr bwMode="auto">
          <a:xfrm>
            <a:off x="3457575" y="71439"/>
            <a:ext cx="5276850" cy="6715125"/>
          </a:xfrm>
          <a:prstGeom prst="rect">
            <a:avLst/>
          </a:prstGeom>
          <a:noFill/>
          <a:ln w="9525">
            <a:noFill/>
            <a:miter lim="800000"/>
            <a:headEnd/>
            <a:tailEnd/>
          </a:ln>
        </p:spPr>
      </p:pic>
      <p:sp>
        <p:nvSpPr>
          <p:cNvPr id="4" name="Tekstvak 3">
            <a:extLst>
              <a:ext uri="{FF2B5EF4-FFF2-40B4-BE49-F238E27FC236}">
                <a16:creationId xmlns:a16="http://schemas.microsoft.com/office/drawing/2014/main" id="{8A76CCE9-D200-4199-B94D-FAA08899E2D0}"/>
              </a:ext>
            </a:extLst>
          </p:cNvPr>
          <p:cNvSpPr txBox="1"/>
          <p:nvPr/>
        </p:nvSpPr>
        <p:spPr>
          <a:xfrm>
            <a:off x="8901695" y="2224889"/>
            <a:ext cx="3085868" cy="923330"/>
          </a:xfrm>
          <a:prstGeom prst="rect">
            <a:avLst/>
          </a:prstGeom>
          <a:noFill/>
        </p:spPr>
        <p:txBody>
          <a:bodyPr wrap="square">
            <a:spAutoFit/>
          </a:bodyPr>
          <a:lstStyle/>
          <a:p>
            <a:r>
              <a:rPr lang="nl-NL" dirty="0"/>
              <a:t>Alle letterrompen hebben deze zelfde verhouding: een dubbel vierkant. </a:t>
            </a:r>
          </a:p>
        </p:txBody>
      </p:sp>
      <p:sp>
        <p:nvSpPr>
          <p:cNvPr id="3" name="Tijdelijke aanduiding voor dianummer 2">
            <a:extLst>
              <a:ext uri="{FF2B5EF4-FFF2-40B4-BE49-F238E27FC236}">
                <a16:creationId xmlns:a16="http://schemas.microsoft.com/office/drawing/2014/main" id="{2D5DC468-4366-4519-AE78-F3E2A70E5F12}"/>
              </a:ext>
            </a:extLst>
          </p:cNvPr>
          <p:cNvSpPr>
            <a:spLocks noGrp="1"/>
          </p:cNvSpPr>
          <p:nvPr>
            <p:ph type="sldNum" sz="quarter" idx="12"/>
          </p:nvPr>
        </p:nvSpPr>
        <p:spPr/>
        <p:txBody>
          <a:bodyPr/>
          <a:lstStyle/>
          <a:p>
            <a:fld id="{143F05E8-9302-4BFA-99BA-46C0C7953969}" type="slidenum">
              <a:rPr lang="nl-NL" smtClean="0"/>
              <a:t>51</a:t>
            </a:fld>
            <a:endParaRPr lang="nl-NL"/>
          </a:p>
        </p:txBody>
      </p:sp>
    </p:spTree>
    <p:extLst>
      <p:ext uri="{BB962C8B-B14F-4D97-AF65-F5344CB8AC3E}">
        <p14:creationId xmlns:p14="http://schemas.microsoft.com/office/powerpoint/2010/main" val="1969299283"/>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p:cNvPicPr>
            <a:picLocks noChangeAspect="1" noChangeArrowheads="1"/>
          </p:cNvPicPr>
          <p:nvPr/>
        </p:nvPicPr>
        <p:blipFill>
          <a:blip r:embed="rId3" cstate="print"/>
          <a:srcRect/>
          <a:stretch>
            <a:fillRect/>
          </a:stretch>
        </p:blipFill>
        <p:spPr bwMode="auto">
          <a:xfrm>
            <a:off x="3457575" y="71439"/>
            <a:ext cx="5276850" cy="6715125"/>
          </a:xfrm>
          <a:prstGeom prst="rect">
            <a:avLst/>
          </a:prstGeom>
          <a:noFill/>
          <a:ln w="9525">
            <a:noFill/>
            <a:miter lim="800000"/>
            <a:headEnd/>
            <a:tailEnd/>
          </a:ln>
        </p:spPr>
      </p:pic>
      <p:sp>
        <p:nvSpPr>
          <p:cNvPr id="3" name="Tijdelijke aanduiding voor dianummer 2">
            <a:extLst>
              <a:ext uri="{FF2B5EF4-FFF2-40B4-BE49-F238E27FC236}">
                <a16:creationId xmlns:a16="http://schemas.microsoft.com/office/drawing/2014/main" id="{EBE2FABA-CB1B-4F8B-9F15-21D783ED812B}"/>
              </a:ext>
            </a:extLst>
          </p:cNvPr>
          <p:cNvSpPr>
            <a:spLocks noGrp="1"/>
          </p:cNvSpPr>
          <p:nvPr>
            <p:ph type="sldNum" sz="quarter" idx="12"/>
          </p:nvPr>
        </p:nvSpPr>
        <p:spPr/>
        <p:txBody>
          <a:bodyPr/>
          <a:lstStyle/>
          <a:p>
            <a:fld id="{143F05E8-9302-4BFA-99BA-46C0C7953969}" type="slidenum">
              <a:rPr lang="nl-NL" smtClean="0"/>
              <a:t>52</a:t>
            </a:fld>
            <a:endParaRPr lang="nl-NL"/>
          </a:p>
        </p:txBody>
      </p:sp>
    </p:spTree>
    <p:extLst>
      <p:ext uri="{BB962C8B-B14F-4D97-AF65-F5344CB8AC3E}">
        <p14:creationId xmlns:p14="http://schemas.microsoft.com/office/powerpoint/2010/main" val="2416991977"/>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cstate="print"/>
          <a:srcRect/>
          <a:stretch>
            <a:fillRect/>
          </a:stretch>
        </p:blipFill>
        <p:spPr bwMode="auto">
          <a:xfrm>
            <a:off x="3457575" y="71439"/>
            <a:ext cx="5276850" cy="6715125"/>
          </a:xfrm>
          <a:prstGeom prst="rect">
            <a:avLst/>
          </a:prstGeom>
          <a:noFill/>
          <a:ln w="9525">
            <a:noFill/>
            <a:miter lim="800000"/>
            <a:headEnd/>
            <a:tailEnd/>
          </a:ln>
        </p:spPr>
      </p:pic>
      <p:cxnSp>
        <p:nvCxnSpPr>
          <p:cNvPr id="3" name="Rechte verbindingslijn met pijl 2">
            <a:extLst>
              <a:ext uri="{FF2B5EF4-FFF2-40B4-BE49-F238E27FC236}">
                <a16:creationId xmlns:a16="http://schemas.microsoft.com/office/drawing/2014/main" id="{527F532B-4C3D-4B8A-B703-259878BAD3BB}"/>
              </a:ext>
            </a:extLst>
          </p:cNvPr>
          <p:cNvCxnSpPr>
            <a:cxnSpLocks/>
          </p:cNvCxnSpPr>
          <p:nvPr/>
        </p:nvCxnSpPr>
        <p:spPr>
          <a:xfrm>
            <a:off x="4981575" y="2847976"/>
            <a:ext cx="752477" cy="0"/>
          </a:xfrm>
          <a:prstGeom prst="straightConnector1">
            <a:avLst/>
          </a:prstGeom>
          <a:ln w="381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ekstvak 1">
            <a:extLst>
              <a:ext uri="{FF2B5EF4-FFF2-40B4-BE49-F238E27FC236}">
                <a16:creationId xmlns:a16="http://schemas.microsoft.com/office/drawing/2014/main" id="{033C727B-DF41-4CDB-9617-AB0141590A16}"/>
              </a:ext>
            </a:extLst>
          </p:cNvPr>
          <p:cNvSpPr txBox="1"/>
          <p:nvPr/>
        </p:nvSpPr>
        <p:spPr>
          <a:xfrm>
            <a:off x="8831764" y="2389402"/>
            <a:ext cx="3189251" cy="1754326"/>
          </a:xfrm>
          <a:prstGeom prst="rect">
            <a:avLst/>
          </a:prstGeom>
          <a:noFill/>
        </p:spPr>
        <p:txBody>
          <a:bodyPr wrap="square">
            <a:spAutoFit/>
          </a:bodyPr>
          <a:lstStyle/>
          <a:p>
            <a:r>
              <a:rPr lang="nl-NL" baseline="0" dirty="0"/>
              <a:t>Halve romphoogte levert het startpunt van de uitvoegende gebogen lijn.</a:t>
            </a:r>
          </a:p>
          <a:p>
            <a:endParaRPr lang="nl-NL" dirty="0"/>
          </a:p>
          <a:p>
            <a:r>
              <a:rPr lang="nl-NL" dirty="0"/>
              <a:t>Zo’n dubbel vierkant noemen we ook wel een ‘rompvakje’. </a:t>
            </a:r>
          </a:p>
        </p:txBody>
      </p:sp>
      <p:sp>
        <p:nvSpPr>
          <p:cNvPr id="5" name="Tijdelijke aanduiding voor dianummer 4">
            <a:extLst>
              <a:ext uri="{FF2B5EF4-FFF2-40B4-BE49-F238E27FC236}">
                <a16:creationId xmlns:a16="http://schemas.microsoft.com/office/drawing/2014/main" id="{408FD3B3-1744-49A8-ABFD-0ED65CE16EC7}"/>
              </a:ext>
            </a:extLst>
          </p:cNvPr>
          <p:cNvSpPr>
            <a:spLocks noGrp="1"/>
          </p:cNvSpPr>
          <p:nvPr>
            <p:ph type="sldNum" sz="quarter" idx="12"/>
          </p:nvPr>
        </p:nvSpPr>
        <p:spPr/>
        <p:txBody>
          <a:bodyPr/>
          <a:lstStyle/>
          <a:p>
            <a:fld id="{143F05E8-9302-4BFA-99BA-46C0C7953969}" type="slidenum">
              <a:rPr lang="nl-NL" smtClean="0"/>
              <a:t>53</a:t>
            </a:fld>
            <a:endParaRPr lang="nl-NL"/>
          </a:p>
        </p:txBody>
      </p:sp>
    </p:spTree>
    <p:extLst>
      <p:ext uri="{BB962C8B-B14F-4D97-AF65-F5344CB8AC3E}">
        <p14:creationId xmlns:p14="http://schemas.microsoft.com/office/powerpoint/2010/main" val="2146759845"/>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cstate="print"/>
          <a:srcRect/>
          <a:stretch>
            <a:fillRect/>
          </a:stretch>
        </p:blipFill>
        <p:spPr bwMode="auto">
          <a:xfrm>
            <a:off x="3457575" y="71439"/>
            <a:ext cx="5276850" cy="6715125"/>
          </a:xfrm>
          <a:prstGeom prst="rect">
            <a:avLst/>
          </a:prstGeom>
          <a:noFill/>
          <a:ln w="9525">
            <a:noFill/>
            <a:miter lim="800000"/>
            <a:headEnd/>
            <a:tailEnd/>
          </a:ln>
        </p:spPr>
      </p:pic>
      <p:sp>
        <p:nvSpPr>
          <p:cNvPr id="4" name="Tekstvak 3">
            <a:extLst>
              <a:ext uri="{FF2B5EF4-FFF2-40B4-BE49-F238E27FC236}">
                <a16:creationId xmlns:a16="http://schemas.microsoft.com/office/drawing/2014/main" id="{560E0DA1-C7BC-473F-96BA-0D33C23BACA0}"/>
              </a:ext>
            </a:extLst>
          </p:cNvPr>
          <p:cNvSpPr txBox="1"/>
          <p:nvPr/>
        </p:nvSpPr>
        <p:spPr>
          <a:xfrm>
            <a:off x="8831764" y="4443981"/>
            <a:ext cx="3189251" cy="923330"/>
          </a:xfrm>
          <a:prstGeom prst="rect">
            <a:avLst/>
          </a:prstGeom>
          <a:noFill/>
        </p:spPr>
        <p:txBody>
          <a:bodyPr wrap="square">
            <a:spAutoFit/>
          </a:bodyPr>
          <a:lstStyle/>
          <a:p>
            <a:r>
              <a:rPr lang="nl-NL" baseline="0" dirty="0"/>
              <a:t>We plaatsen nu zo’n rompvakje op alle letterrompen van het woord “Schrijven”.</a:t>
            </a:r>
            <a:endParaRPr lang="nl-NL" dirty="0"/>
          </a:p>
        </p:txBody>
      </p:sp>
      <p:sp>
        <p:nvSpPr>
          <p:cNvPr id="3" name="Tijdelijke aanduiding voor dianummer 2">
            <a:extLst>
              <a:ext uri="{FF2B5EF4-FFF2-40B4-BE49-F238E27FC236}">
                <a16:creationId xmlns:a16="http://schemas.microsoft.com/office/drawing/2014/main" id="{EE4A87B6-B7CC-468E-BD2C-1178D8E5250E}"/>
              </a:ext>
            </a:extLst>
          </p:cNvPr>
          <p:cNvSpPr>
            <a:spLocks noGrp="1"/>
          </p:cNvSpPr>
          <p:nvPr>
            <p:ph type="sldNum" sz="quarter" idx="12"/>
          </p:nvPr>
        </p:nvSpPr>
        <p:spPr/>
        <p:txBody>
          <a:bodyPr/>
          <a:lstStyle/>
          <a:p>
            <a:fld id="{143F05E8-9302-4BFA-99BA-46C0C7953969}" type="slidenum">
              <a:rPr lang="nl-NL" smtClean="0"/>
              <a:t>54</a:t>
            </a:fld>
            <a:endParaRPr lang="nl-NL"/>
          </a:p>
        </p:txBody>
      </p:sp>
    </p:spTree>
    <p:extLst>
      <p:ext uri="{BB962C8B-B14F-4D97-AF65-F5344CB8AC3E}">
        <p14:creationId xmlns:p14="http://schemas.microsoft.com/office/powerpoint/2010/main" val="518051761"/>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cstate="print"/>
          <a:srcRect/>
          <a:stretch>
            <a:fillRect/>
          </a:stretch>
        </p:blipFill>
        <p:spPr bwMode="auto">
          <a:xfrm>
            <a:off x="3457575" y="71439"/>
            <a:ext cx="5276850" cy="6715125"/>
          </a:xfrm>
          <a:prstGeom prst="rect">
            <a:avLst/>
          </a:prstGeom>
          <a:noFill/>
          <a:ln w="9525">
            <a:noFill/>
            <a:miter lim="800000"/>
            <a:headEnd/>
            <a:tailEnd/>
          </a:ln>
        </p:spPr>
      </p:pic>
      <p:sp>
        <p:nvSpPr>
          <p:cNvPr id="3" name="Tijdelijke aanduiding voor dianummer 2">
            <a:extLst>
              <a:ext uri="{FF2B5EF4-FFF2-40B4-BE49-F238E27FC236}">
                <a16:creationId xmlns:a16="http://schemas.microsoft.com/office/drawing/2014/main" id="{22C5AEFF-E809-459F-9F9C-E8EA80A8BEDE}"/>
              </a:ext>
            </a:extLst>
          </p:cNvPr>
          <p:cNvSpPr>
            <a:spLocks noGrp="1"/>
          </p:cNvSpPr>
          <p:nvPr>
            <p:ph type="sldNum" sz="quarter" idx="12"/>
          </p:nvPr>
        </p:nvSpPr>
        <p:spPr/>
        <p:txBody>
          <a:bodyPr/>
          <a:lstStyle/>
          <a:p>
            <a:fld id="{143F05E8-9302-4BFA-99BA-46C0C7953969}" type="slidenum">
              <a:rPr lang="nl-NL" smtClean="0"/>
              <a:t>55</a:t>
            </a:fld>
            <a:endParaRPr lang="nl-NL"/>
          </a:p>
        </p:txBody>
      </p:sp>
    </p:spTree>
    <p:extLst>
      <p:ext uri="{BB962C8B-B14F-4D97-AF65-F5344CB8AC3E}">
        <p14:creationId xmlns:p14="http://schemas.microsoft.com/office/powerpoint/2010/main" val="2493173844"/>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cstate="print"/>
          <a:srcRect/>
          <a:stretch>
            <a:fillRect/>
          </a:stretch>
        </p:blipFill>
        <p:spPr bwMode="auto">
          <a:xfrm>
            <a:off x="3457575" y="71439"/>
            <a:ext cx="5276850" cy="6715125"/>
          </a:xfrm>
          <a:prstGeom prst="rect">
            <a:avLst/>
          </a:prstGeom>
          <a:noFill/>
          <a:ln w="9525">
            <a:noFill/>
            <a:miter lim="800000"/>
            <a:headEnd/>
            <a:tailEnd/>
          </a:ln>
        </p:spPr>
      </p:pic>
      <p:sp>
        <p:nvSpPr>
          <p:cNvPr id="3" name="Tijdelijke aanduiding voor dianummer 2">
            <a:extLst>
              <a:ext uri="{FF2B5EF4-FFF2-40B4-BE49-F238E27FC236}">
                <a16:creationId xmlns:a16="http://schemas.microsoft.com/office/drawing/2014/main" id="{60BB52A6-5CA9-4B84-9D8B-BDBE4458D878}"/>
              </a:ext>
            </a:extLst>
          </p:cNvPr>
          <p:cNvSpPr>
            <a:spLocks noGrp="1"/>
          </p:cNvSpPr>
          <p:nvPr>
            <p:ph type="sldNum" sz="quarter" idx="12"/>
          </p:nvPr>
        </p:nvSpPr>
        <p:spPr/>
        <p:txBody>
          <a:bodyPr/>
          <a:lstStyle/>
          <a:p>
            <a:fld id="{143F05E8-9302-4BFA-99BA-46C0C7953969}" type="slidenum">
              <a:rPr lang="nl-NL" smtClean="0"/>
              <a:t>56</a:t>
            </a:fld>
            <a:endParaRPr lang="nl-NL"/>
          </a:p>
        </p:txBody>
      </p:sp>
    </p:spTree>
    <p:extLst>
      <p:ext uri="{BB962C8B-B14F-4D97-AF65-F5344CB8AC3E}">
        <p14:creationId xmlns:p14="http://schemas.microsoft.com/office/powerpoint/2010/main" val="2648588906"/>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cstate="print"/>
          <a:srcRect/>
          <a:stretch>
            <a:fillRect/>
          </a:stretch>
        </p:blipFill>
        <p:spPr bwMode="auto">
          <a:xfrm>
            <a:off x="3457575" y="71439"/>
            <a:ext cx="5276850" cy="6715125"/>
          </a:xfrm>
          <a:prstGeom prst="rect">
            <a:avLst/>
          </a:prstGeom>
          <a:noFill/>
          <a:ln w="9525">
            <a:noFill/>
            <a:miter lim="800000"/>
            <a:headEnd/>
            <a:tailEnd/>
          </a:ln>
        </p:spPr>
      </p:pic>
      <p:sp>
        <p:nvSpPr>
          <p:cNvPr id="3" name="Tijdelijke aanduiding voor dianummer 2">
            <a:extLst>
              <a:ext uri="{FF2B5EF4-FFF2-40B4-BE49-F238E27FC236}">
                <a16:creationId xmlns:a16="http://schemas.microsoft.com/office/drawing/2014/main" id="{31691D31-33C8-42D3-8A89-F250648C7043}"/>
              </a:ext>
            </a:extLst>
          </p:cNvPr>
          <p:cNvSpPr>
            <a:spLocks noGrp="1"/>
          </p:cNvSpPr>
          <p:nvPr>
            <p:ph type="sldNum" sz="quarter" idx="12"/>
          </p:nvPr>
        </p:nvSpPr>
        <p:spPr/>
        <p:txBody>
          <a:bodyPr/>
          <a:lstStyle/>
          <a:p>
            <a:fld id="{143F05E8-9302-4BFA-99BA-46C0C7953969}" type="slidenum">
              <a:rPr lang="nl-NL" smtClean="0"/>
              <a:t>57</a:t>
            </a:fld>
            <a:endParaRPr lang="nl-NL"/>
          </a:p>
        </p:txBody>
      </p:sp>
    </p:spTree>
    <p:extLst>
      <p:ext uri="{BB962C8B-B14F-4D97-AF65-F5344CB8AC3E}">
        <p14:creationId xmlns:p14="http://schemas.microsoft.com/office/powerpoint/2010/main" val="1861190427"/>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cstate="print"/>
          <a:srcRect/>
          <a:stretch>
            <a:fillRect/>
          </a:stretch>
        </p:blipFill>
        <p:spPr bwMode="auto">
          <a:xfrm>
            <a:off x="3457575" y="71439"/>
            <a:ext cx="5276850" cy="6715125"/>
          </a:xfrm>
          <a:prstGeom prst="rect">
            <a:avLst/>
          </a:prstGeom>
          <a:noFill/>
          <a:ln w="9525">
            <a:noFill/>
            <a:miter lim="800000"/>
            <a:headEnd/>
            <a:tailEnd/>
          </a:ln>
        </p:spPr>
      </p:pic>
      <p:sp>
        <p:nvSpPr>
          <p:cNvPr id="3" name="Tijdelijke aanduiding voor dianummer 2">
            <a:extLst>
              <a:ext uri="{FF2B5EF4-FFF2-40B4-BE49-F238E27FC236}">
                <a16:creationId xmlns:a16="http://schemas.microsoft.com/office/drawing/2014/main" id="{62783974-CE6F-4D7F-B84E-73987B4EE7D9}"/>
              </a:ext>
            </a:extLst>
          </p:cNvPr>
          <p:cNvSpPr>
            <a:spLocks noGrp="1"/>
          </p:cNvSpPr>
          <p:nvPr>
            <p:ph type="sldNum" sz="quarter" idx="12"/>
          </p:nvPr>
        </p:nvSpPr>
        <p:spPr/>
        <p:txBody>
          <a:bodyPr/>
          <a:lstStyle/>
          <a:p>
            <a:fld id="{143F05E8-9302-4BFA-99BA-46C0C7953969}" type="slidenum">
              <a:rPr lang="nl-NL" smtClean="0"/>
              <a:t>58</a:t>
            </a:fld>
            <a:endParaRPr lang="nl-NL"/>
          </a:p>
        </p:txBody>
      </p:sp>
    </p:spTree>
    <p:extLst>
      <p:ext uri="{BB962C8B-B14F-4D97-AF65-F5344CB8AC3E}">
        <p14:creationId xmlns:p14="http://schemas.microsoft.com/office/powerpoint/2010/main" val="2099752977"/>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cstate="print"/>
          <a:srcRect/>
          <a:stretch>
            <a:fillRect/>
          </a:stretch>
        </p:blipFill>
        <p:spPr bwMode="auto">
          <a:xfrm>
            <a:off x="3457575" y="71439"/>
            <a:ext cx="5276850" cy="6715125"/>
          </a:xfrm>
          <a:prstGeom prst="rect">
            <a:avLst/>
          </a:prstGeom>
          <a:noFill/>
          <a:ln w="9525">
            <a:noFill/>
            <a:miter lim="800000"/>
            <a:headEnd/>
            <a:tailEnd/>
          </a:ln>
        </p:spPr>
      </p:pic>
      <p:sp>
        <p:nvSpPr>
          <p:cNvPr id="3" name="Tijdelijke aanduiding voor dianummer 2">
            <a:extLst>
              <a:ext uri="{FF2B5EF4-FFF2-40B4-BE49-F238E27FC236}">
                <a16:creationId xmlns:a16="http://schemas.microsoft.com/office/drawing/2014/main" id="{9463BF41-B73D-4F78-A649-FF1E2B992BF9}"/>
              </a:ext>
            </a:extLst>
          </p:cNvPr>
          <p:cNvSpPr>
            <a:spLocks noGrp="1"/>
          </p:cNvSpPr>
          <p:nvPr>
            <p:ph type="sldNum" sz="quarter" idx="12"/>
          </p:nvPr>
        </p:nvSpPr>
        <p:spPr/>
        <p:txBody>
          <a:bodyPr/>
          <a:lstStyle/>
          <a:p>
            <a:fld id="{143F05E8-9302-4BFA-99BA-46C0C7953969}" type="slidenum">
              <a:rPr lang="nl-NL" smtClean="0"/>
              <a:t>59</a:t>
            </a:fld>
            <a:endParaRPr lang="nl-NL"/>
          </a:p>
        </p:txBody>
      </p:sp>
    </p:spTree>
    <p:extLst>
      <p:ext uri="{BB962C8B-B14F-4D97-AF65-F5344CB8AC3E}">
        <p14:creationId xmlns:p14="http://schemas.microsoft.com/office/powerpoint/2010/main" val="1926521151"/>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DD2E7F5F-02F3-4BF8-9AD9-5CB78DFFFFB3}"/>
              </a:ext>
            </a:extLst>
          </p:cNvPr>
          <p:cNvPicPr>
            <a:picLocks noChangeAspect="1"/>
          </p:cNvPicPr>
          <p:nvPr/>
        </p:nvPicPr>
        <p:blipFill>
          <a:blip r:embed="rId3"/>
          <a:stretch>
            <a:fillRect/>
          </a:stretch>
        </p:blipFill>
        <p:spPr>
          <a:xfrm>
            <a:off x="3901966" y="628650"/>
            <a:ext cx="7965281" cy="5600700"/>
          </a:xfrm>
          <a:prstGeom prst="rect">
            <a:avLst/>
          </a:prstGeom>
        </p:spPr>
      </p:pic>
      <p:sp>
        <p:nvSpPr>
          <p:cNvPr id="6" name="Tekstvak 5">
            <a:extLst>
              <a:ext uri="{FF2B5EF4-FFF2-40B4-BE49-F238E27FC236}">
                <a16:creationId xmlns:a16="http://schemas.microsoft.com/office/drawing/2014/main" id="{7087647F-982F-41F7-B6ED-FD09FC389D41}"/>
              </a:ext>
            </a:extLst>
          </p:cNvPr>
          <p:cNvSpPr txBox="1"/>
          <p:nvPr/>
        </p:nvSpPr>
        <p:spPr>
          <a:xfrm>
            <a:off x="324753" y="628650"/>
            <a:ext cx="3172073" cy="1077218"/>
          </a:xfrm>
          <a:prstGeom prst="rect">
            <a:avLst/>
          </a:prstGeom>
          <a:noFill/>
        </p:spPr>
        <p:txBody>
          <a:bodyPr wrap="square">
            <a:spAutoFit/>
          </a:bodyPr>
          <a:lstStyle/>
          <a:p>
            <a:r>
              <a:rPr lang="nl-NL" sz="3200" dirty="0">
                <a:solidFill>
                  <a:srgbClr val="0070C0"/>
                </a:solidFill>
              </a:rPr>
              <a:t>Wat is een leervoorwaarde?</a:t>
            </a:r>
          </a:p>
        </p:txBody>
      </p:sp>
      <p:sp>
        <p:nvSpPr>
          <p:cNvPr id="8" name="Tekstvak 7">
            <a:extLst>
              <a:ext uri="{FF2B5EF4-FFF2-40B4-BE49-F238E27FC236}">
                <a16:creationId xmlns:a16="http://schemas.microsoft.com/office/drawing/2014/main" id="{0B109146-593E-4114-9D66-7177C760E3D3}"/>
              </a:ext>
            </a:extLst>
          </p:cNvPr>
          <p:cNvSpPr txBox="1"/>
          <p:nvPr/>
        </p:nvSpPr>
        <p:spPr>
          <a:xfrm>
            <a:off x="324753" y="2402784"/>
            <a:ext cx="3172073" cy="1938992"/>
          </a:xfrm>
          <a:prstGeom prst="rect">
            <a:avLst/>
          </a:prstGeom>
          <a:noFill/>
        </p:spPr>
        <p:txBody>
          <a:bodyPr wrap="square">
            <a:spAutoFit/>
          </a:bodyPr>
          <a:lstStyle/>
          <a:p>
            <a:r>
              <a:rPr lang="nl-NL" sz="2400" dirty="0">
                <a:solidFill>
                  <a:srgbClr val="0070C0"/>
                </a:solidFill>
              </a:rPr>
              <a:t>Een 'conditio sine qua non’, een voorwaarde zonder welke het onmogelijk is om alle andere vakken te leren.</a:t>
            </a:r>
          </a:p>
        </p:txBody>
      </p:sp>
      <p:pic>
        <p:nvPicPr>
          <p:cNvPr id="2" name="Afbeelding 1">
            <a:extLst>
              <a:ext uri="{FF2B5EF4-FFF2-40B4-BE49-F238E27FC236}">
                <a16:creationId xmlns:a16="http://schemas.microsoft.com/office/drawing/2014/main" id="{C31A4E08-3995-46E2-B545-D09C88E15D8D}"/>
              </a:ext>
            </a:extLst>
          </p:cNvPr>
          <p:cNvPicPr>
            <a:picLocks noChangeAspect="1"/>
          </p:cNvPicPr>
          <p:nvPr/>
        </p:nvPicPr>
        <p:blipFill>
          <a:blip r:embed="rId4"/>
          <a:stretch>
            <a:fillRect/>
          </a:stretch>
        </p:blipFill>
        <p:spPr>
          <a:xfrm>
            <a:off x="474160" y="4879819"/>
            <a:ext cx="2873258" cy="1140560"/>
          </a:xfrm>
          <a:prstGeom prst="rect">
            <a:avLst/>
          </a:prstGeom>
        </p:spPr>
      </p:pic>
      <p:sp>
        <p:nvSpPr>
          <p:cNvPr id="5" name="Tijdelijke aanduiding voor dianummer 4">
            <a:extLst>
              <a:ext uri="{FF2B5EF4-FFF2-40B4-BE49-F238E27FC236}">
                <a16:creationId xmlns:a16="http://schemas.microsoft.com/office/drawing/2014/main" id="{0F0134CF-307B-4687-B90D-2498F148A581}"/>
              </a:ext>
            </a:extLst>
          </p:cNvPr>
          <p:cNvSpPr>
            <a:spLocks noGrp="1"/>
          </p:cNvSpPr>
          <p:nvPr>
            <p:ph type="sldNum" sz="quarter" idx="12"/>
          </p:nvPr>
        </p:nvSpPr>
        <p:spPr/>
        <p:txBody>
          <a:bodyPr/>
          <a:lstStyle/>
          <a:p>
            <a:fld id="{143F05E8-9302-4BFA-99BA-46C0C7953969}" type="slidenum">
              <a:rPr lang="nl-NL" smtClean="0"/>
              <a:t>6</a:t>
            </a:fld>
            <a:endParaRPr lang="nl-NL"/>
          </a:p>
        </p:txBody>
      </p:sp>
    </p:spTree>
    <p:extLst>
      <p:ext uri="{BB962C8B-B14F-4D97-AF65-F5344CB8AC3E}">
        <p14:creationId xmlns:p14="http://schemas.microsoft.com/office/powerpoint/2010/main" val="312142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cstate="print"/>
          <a:srcRect/>
          <a:stretch>
            <a:fillRect/>
          </a:stretch>
        </p:blipFill>
        <p:spPr bwMode="auto">
          <a:xfrm>
            <a:off x="3457575" y="71439"/>
            <a:ext cx="5276850" cy="6715125"/>
          </a:xfrm>
          <a:prstGeom prst="rect">
            <a:avLst/>
          </a:prstGeom>
          <a:noFill/>
          <a:ln w="9525">
            <a:noFill/>
            <a:miter lim="800000"/>
            <a:headEnd/>
            <a:tailEnd/>
          </a:ln>
        </p:spPr>
      </p:pic>
      <p:sp>
        <p:nvSpPr>
          <p:cNvPr id="3" name="Tijdelijke aanduiding voor dianummer 2">
            <a:extLst>
              <a:ext uri="{FF2B5EF4-FFF2-40B4-BE49-F238E27FC236}">
                <a16:creationId xmlns:a16="http://schemas.microsoft.com/office/drawing/2014/main" id="{1EF3713F-C3C5-4BA7-9FC2-2CB7859E82BF}"/>
              </a:ext>
            </a:extLst>
          </p:cNvPr>
          <p:cNvSpPr>
            <a:spLocks noGrp="1"/>
          </p:cNvSpPr>
          <p:nvPr>
            <p:ph type="sldNum" sz="quarter" idx="12"/>
          </p:nvPr>
        </p:nvSpPr>
        <p:spPr/>
        <p:txBody>
          <a:bodyPr/>
          <a:lstStyle/>
          <a:p>
            <a:fld id="{143F05E8-9302-4BFA-99BA-46C0C7953969}" type="slidenum">
              <a:rPr lang="nl-NL" smtClean="0"/>
              <a:t>60</a:t>
            </a:fld>
            <a:endParaRPr lang="nl-NL"/>
          </a:p>
        </p:txBody>
      </p:sp>
    </p:spTree>
    <p:extLst>
      <p:ext uri="{BB962C8B-B14F-4D97-AF65-F5344CB8AC3E}">
        <p14:creationId xmlns:p14="http://schemas.microsoft.com/office/powerpoint/2010/main" val="1984124309"/>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CB7386E-92DB-4524-9820-3D056C61FDDA}"/>
              </a:ext>
            </a:extLst>
          </p:cNvPr>
          <p:cNvPicPr>
            <a:picLocks noChangeAspect="1"/>
          </p:cNvPicPr>
          <p:nvPr/>
        </p:nvPicPr>
        <p:blipFill>
          <a:blip r:embed="rId3"/>
          <a:stretch>
            <a:fillRect/>
          </a:stretch>
        </p:blipFill>
        <p:spPr>
          <a:xfrm>
            <a:off x="721722" y="4549798"/>
            <a:ext cx="1985410" cy="1002506"/>
          </a:xfrm>
          <a:prstGeom prst="rect">
            <a:avLst/>
          </a:prstGeom>
        </p:spPr>
      </p:pic>
      <p:sp>
        <p:nvSpPr>
          <p:cNvPr id="7" name="Tekstvak 6">
            <a:extLst>
              <a:ext uri="{FF2B5EF4-FFF2-40B4-BE49-F238E27FC236}">
                <a16:creationId xmlns:a16="http://schemas.microsoft.com/office/drawing/2014/main" id="{7A42A77C-D89F-49F2-B8FA-DCEDC90C6EBC}"/>
              </a:ext>
            </a:extLst>
          </p:cNvPr>
          <p:cNvSpPr txBox="1"/>
          <p:nvPr/>
        </p:nvSpPr>
        <p:spPr>
          <a:xfrm>
            <a:off x="8831766" y="4432610"/>
            <a:ext cx="3264518" cy="923330"/>
          </a:xfrm>
          <a:prstGeom prst="rect">
            <a:avLst/>
          </a:prstGeom>
          <a:noFill/>
        </p:spPr>
        <p:txBody>
          <a:bodyPr wrap="square">
            <a:spAutoFit/>
          </a:bodyPr>
          <a:lstStyle/>
          <a:p>
            <a:r>
              <a:rPr lang="nl-NL" dirty="0"/>
              <a:t>Lussen hebben dubbele lengte en stokletters en hoofdletters zijn 1,5 x de romphoogte. </a:t>
            </a:r>
          </a:p>
        </p:txBody>
      </p:sp>
      <p:grpSp>
        <p:nvGrpSpPr>
          <p:cNvPr id="13" name="Groep 12">
            <a:extLst>
              <a:ext uri="{FF2B5EF4-FFF2-40B4-BE49-F238E27FC236}">
                <a16:creationId xmlns:a16="http://schemas.microsoft.com/office/drawing/2014/main" id="{E37921B6-9967-4FD3-A09D-6C169FAF6765}"/>
              </a:ext>
            </a:extLst>
          </p:cNvPr>
          <p:cNvGrpSpPr/>
          <p:nvPr/>
        </p:nvGrpSpPr>
        <p:grpSpPr>
          <a:xfrm>
            <a:off x="3457575" y="71439"/>
            <a:ext cx="5276850" cy="6715125"/>
            <a:chOff x="3457575" y="71439"/>
            <a:chExt cx="5276850" cy="6715125"/>
          </a:xfrm>
        </p:grpSpPr>
        <p:pic>
          <p:nvPicPr>
            <p:cNvPr id="51202" name="Picture 2"/>
            <p:cNvPicPr>
              <a:picLocks noChangeAspect="1" noChangeArrowheads="1"/>
            </p:cNvPicPr>
            <p:nvPr/>
          </p:nvPicPr>
          <p:blipFill>
            <a:blip r:embed="rId4" cstate="print"/>
            <a:srcRect/>
            <a:stretch>
              <a:fillRect/>
            </a:stretch>
          </p:blipFill>
          <p:spPr bwMode="auto">
            <a:xfrm>
              <a:off x="3457575" y="71439"/>
              <a:ext cx="5276850" cy="6715125"/>
            </a:xfrm>
            <a:prstGeom prst="rect">
              <a:avLst/>
            </a:prstGeom>
            <a:noFill/>
            <a:ln w="9525">
              <a:noFill/>
              <a:miter lim="800000"/>
              <a:headEnd/>
              <a:tailEnd/>
            </a:ln>
          </p:spPr>
        </p:pic>
        <p:cxnSp>
          <p:nvCxnSpPr>
            <p:cNvPr id="4" name="Rechte verbindingslijn met pijl 3">
              <a:extLst>
                <a:ext uri="{FF2B5EF4-FFF2-40B4-BE49-F238E27FC236}">
                  <a16:creationId xmlns:a16="http://schemas.microsoft.com/office/drawing/2014/main" id="{90DB3BDE-771B-41E8-921E-5030F903408B}"/>
                </a:ext>
              </a:extLst>
            </p:cNvPr>
            <p:cNvCxnSpPr>
              <a:cxnSpLocks/>
            </p:cNvCxnSpPr>
            <p:nvPr/>
          </p:nvCxnSpPr>
          <p:spPr>
            <a:xfrm>
              <a:off x="5317067" y="880533"/>
              <a:ext cx="0" cy="2661356"/>
            </a:xfrm>
            <a:prstGeom prst="straightConnector1">
              <a:avLst/>
            </a:prstGeom>
            <a:ln w="47625">
              <a:solidFill>
                <a:srgbClr val="FF006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Rechte verbindingslijn met pijl 8">
              <a:extLst>
                <a:ext uri="{FF2B5EF4-FFF2-40B4-BE49-F238E27FC236}">
                  <a16:creationId xmlns:a16="http://schemas.microsoft.com/office/drawing/2014/main" id="{94A2A93F-8337-4FB9-8663-D36AB1060986}"/>
                </a:ext>
              </a:extLst>
            </p:cNvPr>
            <p:cNvCxnSpPr>
              <a:cxnSpLocks/>
            </p:cNvCxnSpPr>
            <p:nvPr/>
          </p:nvCxnSpPr>
          <p:spPr>
            <a:xfrm>
              <a:off x="5503334" y="2190044"/>
              <a:ext cx="0" cy="1351845"/>
            </a:xfrm>
            <a:prstGeom prst="straightConnector1">
              <a:avLst/>
            </a:prstGeom>
            <a:ln w="47625">
              <a:solidFill>
                <a:srgbClr val="FF0066"/>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5" name="Tijdelijke aanduiding voor dianummer 4">
            <a:extLst>
              <a:ext uri="{FF2B5EF4-FFF2-40B4-BE49-F238E27FC236}">
                <a16:creationId xmlns:a16="http://schemas.microsoft.com/office/drawing/2014/main" id="{4C8561C9-1521-485B-8956-04EDD4C784E7}"/>
              </a:ext>
            </a:extLst>
          </p:cNvPr>
          <p:cNvSpPr>
            <a:spLocks noGrp="1"/>
          </p:cNvSpPr>
          <p:nvPr>
            <p:ph type="sldNum" sz="quarter" idx="12"/>
          </p:nvPr>
        </p:nvSpPr>
        <p:spPr/>
        <p:txBody>
          <a:bodyPr/>
          <a:lstStyle/>
          <a:p>
            <a:fld id="{143F05E8-9302-4BFA-99BA-46C0C7953969}" type="slidenum">
              <a:rPr lang="nl-NL" smtClean="0"/>
              <a:t>61</a:t>
            </a:fld>
            <a:endParaRPr lang="nl-NL"/>
          </a:p>
        </p:txBody>
      </p:sp>
    </p:spTree>
    <p:extLst>
      <p:ext uri="{BB962C8B-B14F-4D97-AF65-F5344CB8AC3E}">
        <p14:creationId xmlns:p14="http://schemas.microsoft.com/office/powerpoint/2010/main" val="2779343260"/>
      </p:ext>
    </p:extLst>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25653BC9-ABE8-410F-A920-E92B47FE0A26}"/>
              </a:ext>
            </a:extLst>
          </p:cNvPr>
          <p:cNvSpPr txBox="1"/>
          <p:nvPr/>
        </p:nvSpPr>
        <p:spPr>
          <a:xfrm>
            <a:off x="2743200" y="415575"/>
            <a:ext cx="5610578" cy="2062103"/>
          </a:xfrm>
          <a:prstGeom prst="rect">
            <a:avLst/>
          </a:prstGeom>
          <a:noFill/>
        </p:spPr>
        <p:txBody>
          <a:bodyPr wrap="square" rtlCol="0">
            <a:spAutoFit/>
          </a:bodyPr>
          <a:lstStyle/>
          <a:p>
            <a:pPr algn="ctr"/>
            <a:r>
              <a:rPr lang="nl-NL" sz="3200" dirty="0">
                <a:solidFill>
                  <a:srgbClr val="0070C0"/>
                </a:solidFill>
              </a:rPr>
              <a:t>Toch nog een mythe </a:t>
            </a:r>
          </a:p>
          <a:p>
            <a:pPr algn="ctr"/>
            <a:r>
              <a:rPr lang="nl-NL" sz="3200" dirty="0">
                <a:solidFill>
                  <a:srgbClr val="0070C0"/>
                </a:solidFill>
              </a:rPr>
              <a:t>of aanname…</a:t>
            </a:r>
          </a:p>
          <a:p>
            <a:endParaRPr lang="nl-NL" sz="3200" dirty="0">
              <a:solidFill>
                <a:srgbClr val="0070C0"/>
              </a:solidFill>
            </a:endParaRPr>
          </a:p>
          <a:p>
            <a:endParaRPr lang="nl-NL" sz="3200" dirty="0">
              <a:solidFill>
                <a:srgbClr val="0070C0"/>
              </a:solidFill>
            </a:endParaRPr>
          </a:p>
        </p:txBody>
      </p:sp>
      <p:sp>
        <p:nvSpPr>
          <p:cNvPr id="3" name="Tijdelijke aanduiding voor dianummer 2">
            <a:extLst>
              <a:ext uri="{FF2B5EF4-FFF2-40B4-BE49-F238E27FC236}">
                <a16:creationId xmlns:a16="http://schemas.microsoft.com/office/drawing/2014/main" id="{33E7D35E-C9C1-4824-A098-9C55FC517B62}"/>
              </a:ext>
            </a:extLst>
          </p:cNvPr>
          <p:cNvSpPr>
            <a:spLocks noGrp="1"/>
          </p:cNvSpPr>
          <p:nvPr>
            <p:ph type="sldNum" sz="quarter" idx="12"/>
          </p:nvPr>
        </p:nvSpPr>
        <p:spPr/>
        <p:txBody>
          <a:bodyPr/>
          <a:lstStyle/>
          <a:p>
            <a:fld id="{143F05E8-9302-4BFA-99BA-46C0C7953969}" type="slidenum">
              <a:rPr lang="nl-NL" smtClean="0"/>
              <a:t>62</a:t>
            </a:fld>
            <a:endParaRPr lang="nl-NL"/>
          </a:p>
        </p:txBody>
      </p:sp>
    </p:spTree>
    <p:extLst>
      <p:ext uri="{BB962C8B-B14F-4D97-AF65-F5344CB8AC3E}">
        <p14:creationId xmlns:p14="http://schemas.microsoft.com/office/powerpoint/2010/main" val="7790214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9FBA5989-8EC5-4D02-9D17-1DDA543CE25F}"/>
              </a:ext>
            </a:extLst>
          </p:cNvPr>
          <p:cNvSpPr txBox="1"/>
          <p:nvPr/>
        </p:nvSpPr>
        <p:spPr>
          <a:xfrm>
            <a:off x="1765298" y="995412"/>
            <a:ext cx="8242300" cy="1077218"/>
          </a:xfrm>
          <a:prstGeom prst="rect">
            <a:avLst/>
          </a:prstGeom>
          <a:noFill/>
        </p:spPr>
        <p:txBody>
          <a:bodyPr wrap="square" rtlCol="0">
            <a:spAutoFit/>
          </a:bodyPr>
          <a:lstStyle/>
          <a:p>
            <a:pPr algn="ctr"/>
            <a:r>
              <a:rPr lang="nl-NL" sz="3200" dirty="0">
                <a:solidFill>
                  <a:srgbClr val="0070C0"/>
                </a:solidFill>
              </a:rPr>
              <a:t>Kinderen moeten in de bovenbouw een persoonlijk handschrift ontwikkelen…</a:t>
            </a:r>
          </a:p>
        </p:txBody>
      </p:sp>
      <p:sp>
        <p:nvSpPr>
          <p:cNvPr id="6" name="Tekstvak 5">
            <a:extLst>
              <a:ext uri="{FF2B5EF4-FFF2-40B4-BE49-F238E27FC236}">
                <a16:creationId xmlns:a16="http://schemas.microsoft.com/office/drawing/2014/main" id="{2B140BD4-89FE-4BDC-94D9-C7C6CCA92861}"/>
              </a:ext>
            </a:extLst>
          </p:cNvPr>
          <p:cNvSpPr txBox="1"/>
          <p:nvPr/>
        </p:nvSpPr>
        <p:spPr>
          <a:xfrm>
            <a:off x="5003800" y="5612229"/>
            <a:ext cx="2184400" cy="523220"/>
          </a:xfrm>
          <a:prstGeom prst="rect">
            <a:avLst/>
          </a:prstGeom>
          <a:noFill/>
        </p:spPr>
        <p:txBody>
          <a:bodyPr wrap="square">
            <a:spAutoFit/>
          </a:bodyPr>
          <a:lstStyle/>
          <a:p>
            <a:pPr algn="ctr"/>
            <a:r>
              <a:rPr lang="nl-NL" sz="2800" dirty="0"/>
              <a:t>Waarom?</a:t>
            </a:r>
          </a:p>
        </p:txBody>
      </p:sp>
      <p:pic>
        <p:nvPicPr>
          <p:cNvPr id="3" name="Afbeelding 2">
            <a:extLst>
              <a:ext uri="{FF2B5EF4-FFF2-40B4-BE49-F238E27FC236}">
                <a16:creationId xmlns:a16="http://schemas.microsoft.com/office/drawing/2014/main" id="{34EACABF-58C8-49D4-82D1-860C9C048840}"/>
              </a:ext>
            </a:extLst>
          </p:cNvPr>
          <p:cNvPicPr>
            <a:picLocks noChangeAspect="1"/>
          </p:cNvPicPr>
          <p:nvPr/>
        </p:nvPicPr>
        <p:blipFill>
          <a:blip r:embed="rId3"/>
          <a:stretch>
            <a:fillRect/>
          </a:stretch>
        </p:blipFill>
        <p:spPr>
          <a:xfrm>
            <a:off x="192470" y="2293874"/>
            <a:ext cx="11387957" cy="3349399"/>
          </a:xfrm>
          <a:prstGeom prst="rect">
            <a:avLst/>
          </a:prstGeom>
        </p:spPr>
      </p:pic>
      <p:sp>
        <p:nvSpPr>
          <p:cNvPr id="4" name="Tijdelijke aanduiding voor dianummer 3">
            <a:extLst>
              <a:ext uri="{FF2B5EF4-FFF2-40B4-BE49-F238E27FC236}">
                <a16:creationId xmlns:a16="http://schemas.microsoft.com/office/drawing/2014/main" id="{F39480B5-AF72-45FC-A7B2-187CDD52AFF6}"/>
              </a:ext>
            </a:extLst>
          </p:cNvPr>
          <p:cNvSpPr>
            <a:spLocks noGrp="1"/>
          </p:cNvSpPr>
          <p:nvPr>
            <p:ph type="sldNum" sz="quarter" idx="12"/>
          </p:nvPr>
        </p:nvSpPr>
        <p:spPr/>
        <p:txBody>
          <a:bodyPr/>
          <a:lstStyle/>
          <a:p>
            <a:fld id="{143F05E8-9302-4BFA-99BA-46C0C7953969}" type="slidenum">
              <a:rPr lang="nl-NL" smtClean="0"/>
              <a:t>63</a:t>
            </a:fld>
            <a:endParaRPr lang="nl-NL"/>
          </a:p>
        </p:txBody>
      </p:sp>
    </p:spTree>
    <p:extLst>
      <p:ext uri="{BB962C8B-B14F-4D97-AF65-F5344CB8AC3E}">
        <p14:creationId xmlns:p14="http://schemas.microsoft.com/office/powerpoint/2010/main" val="30368513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51B5CDDA-7ADE-441E-8CAF-7E628BD62AF1}"/>
              </a:ext>
            </a:extLst>
          </p:cNvPr>
          <p:cNvSpPr txBox="1"/>
          <p:nvPr/>
        </p:nvSpPr>
        <p:spPr>
          <a:xfrm>
            <a:off x="1196621" y="970846"/>
            <a:ext cx="8139289" cy="4401205"/>
          </a:xfrm>
          <a:prstGeom prst="rect">
            <a:avLst/>
          </a:prstGeom>
          <a:noFill/>
        </p:spPr>
        <p:txBody>
          <a:bodyPr wrap="square" rtlCol="0">
            <a:spAutoFit/>
          </a:bodyPr>
          <a:lstStyle/>
          <a:p>
            <a:r>
              <a:rPr lang="nl-NL" sz="2000" dirty="0"/>
              <a:t>De meeste schrijfmethodes zijn </a:t>
            </a:r>
            <a:r>
              <a:rPr lang="nl-NL" sz="2000" b="1" dirty="0"/>
              <a:t>perceptuo-motorisch</a:t>
            </a:r>
            <a:r>
              <a:rPr lang="nl-NL" sz="2000" dirty="0"/>
              <a:t> opgezet: </a:t>
            </a:r>
          </a:p>
          <a:p>
            <a:r>
              <a:rPr lang="nl-NL" sz="2000" dirty="0"/>
              <a:t>beginnen met bewegingsoefening en schrijfpatronen, dan de schrijfletters aanleren volgens de route of het traject, gevolgd door het aanleren van de hoofdletters in groep 4. </a:t>
            </a:r>
          </a:p>
          <a:p>
            <a:r>
              <a:rPr lang="nl-NL" sz="2000" dirty="0"/>
              <a:t>Voor de volgende leerjaren is het doorgaans afgelopen met alle fantasie. Er volgen nog slechts naschrijf- of invuloefeningen, uitlopend op ‘tempo-oefeningen van het soort ‘Schrijf zo vlug mogelijk deze tekst binnen drie minuten’. Met deze laatste oefening worden alle vorige inspanningen volkomen teniet gedaan. Leerkrachten in de bovenbouw rest dan niet veel meer dan alle handschriften als ‘persoonlijk handschrift’ nog een begeerde status te geven, iets wat in feite een brevet van onvermogen inhoudt.</a:t>
            </a:r>
          </a:p>
          <a:p>
            <a:endParaRPr lang="nl-NL" sz="2000" dirty="0"/>
          </a:p>
          <a:p>
            <a:r>
              <a:rPr lang="nl-NL" sz="2000" dirty="0"/>
              <a:t>We zien in de bovenbouw doorgaans allemaal verschillende handschriften. (zie volgende slide)</a:t>
            </a:r>
          </a:p>
        </p:txBody>
      </p:sp>
      <p:sp>
        <p:nvSpPr>
          <p:cNvPr id="3" name="Tijdelijke aanduiding voor dianummer 2">
            <a:extLst>
              <a:ext uri="{FF2B5EF4-FFF2-40B4-BE49-F238E27FC236}">
                <a16:creationId xmlns:a16="http://schemas.microsoft.com/office/drawing/2014/main" id="{4DFAA51B-3C56-43C5-BABA-2308156DD782}"/>
              </a:ext>
            </a:extLst>
          </p:cNvPr>
          <p:cNvSpPr>
            <a:spLocks noGrp="1"/>
          </p:cNvSpPr>
          <p:nvPr>
            <p:ph type="sldNum" sz="quarter" idx="12"/>
          </p:nvPr>
        </p:nvSpPr>
        <p:spPr/>
        <p:txBody>
          <a:bodyPr/>
          <a:lstStyle/>
          <a:p>
            <a:fld id="{143F05E8-9302-4BFA-99BA-46C0C7953969}" type="slidenum">
              <a:rPr lang="nl-NL" smtClean="0"/>
              <a:t>64</a:t>
            </a:fld>
            <a:endParaRPr lang="nl-NL"/>
          </a:p>
        </p:txBody>
      </p:sp>
    </p:spTree>
    <p:extLst>
      <p:ext uri="{BB962C8B-B14F-4D97-AF65-F5344CB8AC3E}">
        <p14:creationId xmlns:p14="http://schemas.microsoft.com/office/powerpoint/2010/main" val="25129785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7EA739AF-F456-469E-8BE1-22CB59434DDB}"/>
              </a:ext>
            </a:extLst>
          </p:cNvPr>
          <p:cNvSpPr txBox="1"/>
          <p:nvPr/>
        </p:nvSpPr>
        <p:spPr>
          <a:xfrm>
            <a:off x="3706989" y="261609"/>
            <a:ext cx="4105275" cy="400110"/>
          </a:xfrm>
          <a:prstGeom prst="rect">
            <a:avLst/>
          </a:prstGeom>
          <a:noFill/>
        </p:spPr>
        <p:txBody>
          <a:bodyPr wrap="square">
            <a:spAutoFit/>
          </a:bodyPr>
          <a:lstStyle/>
          <a:p>
            <a:pPr algn="ctr"/>
            <a:r>
              <a:rPr lang="nl-NL" sz="2000" dirty="0">
                <a:solidFill>
                  <a:srgbClr val="0070C0"/>
                </a:solidFill>
              </a:rPr>
              <a:t>Groep 7 – </a:t>
            </a:r>
            <a:r>
              <a:rPr lang="nl-NL" sz="2000" dirty="0" err="1">
                <a:solidFill>
                  <a:srgbClr val="0070C0"/>
                </a:solidFill>
              </a:rPr>
              <a:t>perceptuo</a:t>
            </a:r>
            <a:r>
              <a:rPr lang="nl-NL" sz="2000" dirty="0">
                <a:solidFill>
                  <a:srgbClr val="0070C0"/>
                </a:solidFill>
              </a:rPr>
              <a:t>-motorisch</a:t>
            </a:r>
          </a:p>
        </p:txBody>
      </p:sp>
      <p:pic>
        <p:nvPicPr>
          <p:cNvPr id="8" name="Afbeelding 7">
            <a:extLst>
              <a:ext uri="{FF2B5EF4-FFF2-40B4-BE49-F238E27FC236}">
                <a16:creationId xmlns:a16="http://schemas.microsoft.com/office/drawing/2014/main" id="{32679098-7A8A-4069-91CB-22D976C77862}"/>
              </a:ext>
            </a:extLst>
          </p:cNvPr>
          <p:cNvPicPr>
            <a:picLocks noChangeAspect="1"/>
          </p:cNvPicPr>
          <p:nvPr/>
        </p:nvPicPr>
        <p:blipFill>
          <a:blip r:embed="rId3"/>
          <a:stretch>
            <a:fillRect/>
          </a:stretch>
        </p:blipFill>
        <p:spPr>
          <a:xfrm>
            <a:off x="196924" y="890233"/>
            <a:ext cx="11574490" cy="5077534"/>
          </a:xfrm>
          <a:prstGeom prst="rect">
            <a:avLst/>
          </a:prstGeom>
        </p:spPr>
      </p:pic>
      <p:sp>
        <p:nvSpPr>
          <p:cNvPr id="6" name="Tekstvak 5">
            <a:extLst>
              <a:ext uri="{FF2B5EF4-FFF2-40B4-BE49-F238E27FC236}">
                <a16:creationId xmlns:a16="http://schemas.microsoft.com/office/drawing/2014/main" id="{6C4A2B64-3F74-40E9-B81D-816982A90426}"/>
              </a:ext>
            </a:extLst>
          </p:cNvPr>
          <p:cNvSpPr txBox="1"/>
          <p:nvPr/>
        </p:nvSpPr>
        <p:spPr>
          <a:xfrm>
            <a:off x="332392" y="6172997"/>
            <a:ext cx="5235148" cy="646331"/>
          </a:xfrm>
          <a:prstGeom prst="rect">
            <a:avLst/>
          </a:prstGeom>
          <a:noFill/>
        </p:spPr>
        <p:txBody>
          <a:bodyPr wrap="square">
            <a:spAutoFit/>
          </a:bodyPr>
          <a:lstStyle/>
          <a:p>
            <a:r>
              <a:rPr lang="nl-NL" dirty="0">
                <a:solidFill>
                  <a:schemeClr val="accent2">
                    <a:lumMod val="75000"/>
                  </a:schemeClr>
                </a:solidFill>
              </a:rPr>
              <a:t>Zie Notities voor het bijbehorende verhaal over persoonlijke handschriften. </a:t>
            </a:r>
          </a:p>
        </p:txBody>
      </p:sp>
      <p:sp>
        <p:nvSpPr>
          <p:cNvPr id="3" name="Tijdelijke aanduiding voor dianummer 2">
            <a:extLst>
              <a:ext uri="{FF2B5EF4-FFF2-40B4-BE49-F238E27FC236}">
                <a16:creationId xmlns:a16="http://schemas.microsoft.com/office/drawing/2014/main" id="{3AD1810D-6D70-4D57-80FC-CBBC117E068A}"/>
              </a:ext>
            </a:extLst>
          </p:cNvPr>
          <p:cNvSpPr>
            <a:spLocks noGrp="1"/>
          </p:cNvSpPr>
          <p:nvPr>
            <p:ph type="sldNum" sz="quarter" idx="12"/>
          </p:nvPr>
        </p:nvSpPr>
        <p:spPr/>
        <p:txBody>
          <a:bodyPr/>
          <a:lstStyle/>
          <a:p>
            <a:fld id="{143F05E8-9302-4BFA-99BA-46C0C7953969}" type="slidenum">
              <a:rPr lang="nl-NL" smtClean="0"/>
              <a:t>65</a:t>
            </a:fld>
            <a:endParaRPr lang="nl-NL"/>
          </a:p>
        </p:txBody>
      </p:sp>
    </p:spTree>
    <p:extLst>
      <p:ext uri="{BB962C8B-B14F-4D97-AF65-F5344CB8AC3E}">
        <p14:creationId xmlns:p14="http://schemas.microsoft.com/office/powerpoint/2010/main" val="42839597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51B5CDDA-7ADE-441E-8CAF-7E628BD62AF1}"/>
              </a:ext>
            </a:extLst>
          </p:cNvPr>
          <p:cNvSpPr txBox="1"/>
          <p:nvPr/>
        </p:nvSpPr>
        <p:spPr>
          <a:xfrm>
            <a:off x="993421" y="688624"/>
            <a:ext cx="8139289" cy="5940088"/>
          </a:xfrm>
          <a:prstGeom prst="rect">
            <a:avLst/>
          </a:prstGeom>
          <a:noFill/>
        </p:spPr>
        <p:txBody>
          <a:bodyPr wrap="square" rtlCol="0">
            <a:spAutoFit/>
          </a:bodyPr>
          <a:lstStyle/>
          <a:p>
            <a:r>
              <a:rPr lang="nl-NL" sz="2000" dirty="0"/>
              <a:t>De werkwijze die wij hebben ontwikkeld  is ‘</a:t>
            </a:r>
            <a:r>
              <a:rPr lang="nl-NL" sz="2000" b="1" dirty="0" err="1"/>
              <a:t>grafo</a:t>
            </a:r>
            <a:r>
              <a:rPr lang="nl-NL" sz="2000" b="1" dirty="0"/>
              <a:t>-cognitief</a:t>
            </a:r>
            <a:r>
              <a:rPr lang="nl-NL" sz="2000" dirty="0"/>
              <a:t>’. Dit houdt in dat er gewerkt wordt aan de relatie ‘lettervormgeving’ en de ‘kennis of cognitie’ die dit betreft. </a:t>
            </a:r>
          </a:p>
          <a:p>
            <a:r>
              <a:rPr lang="nl-NL" sz="2000" dirty="0"/>
              <a:t>Dat begint met het ontwikkelen van </a:t>
            </a:r>
            <a:r>
              <a:rPr lang="nl-NL" sz="2000" b="1" dirty="0"/>
              <a:t>nauwkeurig</a:t>
            </a:r>
            <a:r>
              <a:rPr lang="nl-NL" sz="2000" dirty="0"/>
              <a:t> </a:t>
            </a:r>
            <a:r>
              <a:rPr lang="nl-NL" sz="2000" b="1" dirty="0"/>
              <a:t>waarnemen</a:t>
            </a:r>
            <a:r>
              <a:rPr lang="nl-NL" sz="2000" dirty="0"/>
              <a:t> en </a:t>
            </a:r>
            <a:r>
              <a:rPr lang="nl-NL" sz="2000" b="1" dirty="0"/>
              <a:t>uitvoeren</a:t>
            </a:r>
            <a:r>
              <a:rPr lang="nl-NL" sz="2000" dirty="0"/>
              <a:t> vanuit een </a:t>
            </a:r>
            <a:r>
              <a:rPr lang="nl-NL" sz="2000" b="1" dirty="0"/>
              <a:t>goede greep </a:t>
            </a:r>
            <a:r>
              <a:rPr lang="nl-NL" sz="2000" dirty="0"/>
              <a:t>en </a:t>
            </a:r>
            <a:r>
              <a:rPr lang="nl-NL" sz="2000" b="1" dirty="0"/>
              <a:t>houding</a:t>
            </a:r>
            <a:r>
              <a:rPr lang="nl-NL" sz="2000" dirty="0"/>
              <a:t>. Daarop volgen analyse-oefeningen van lijnen en lettervormen. Vanaf de middenbouw is geen bladzijde meer hetzelfde. Variatie in opdrachten wordt steeds sterker, waarbij het begrip ‘uitdaging’ een noodzakelijk ingrediënt is van alle oefeningen.</a:t>
            </a:r>
          </a:p>
          <a:p>
            <a:endParaRPr lang="nl-NL" sz="2000" dirty="0"/>
          </a:p>
          <a:p>
            <a:r>
              <a:rPr lang="nl-NL" sz="2000" dirty="0" err="1"/>
              <a:t>Vakintegrerende</a:t>
            </a:r>
            <a:r>
              <a:rPr lang="nl-NL" sz="2000" dirty="0"/>
              <a:t> opdrachten worden zo gegeven dat zowel voor het handschrift als het geïntegreerde vakgebied iets te leren valt.</a:t>
            </a:r>
          </a:p>
          <a:p>
            <a:r>
              <a:rPr lang="nl-NL" sz="2000" dirty="0"/>
              <a:t>Voor het handschrift geldt dat de leerling na een les altijd een antwoord moet kunnen geven op de vraag wat hij/zij nu meer weet of kan dan vóór de les. </a:t>
            </a:r>
          </a:p>
          <a:p>
            <a:r>
              <a:rPr lang="nl-NL" sz="2000" dirty="0"/>
              <a:t>Dat levert vervolgens handschriften op die allemaal op elkaar lijken. Zoals een directeur van een basisschool eens zei: </a:t>
            </a:r>
            <a:r>
              <a:rPr lang="nl-NL" sz="2000" i="1" dirty="0">
                <a:solidFill>
                  <a:schemeClr val="accent5">
                    <a:lumMod val="75000"/>
                  </a:schemeClr>
                </a:solidFill>
              </a:rPr>
              <a:t>“Vroeger herkende ik een leerling aan zijn handschrift, maar dat kan ik nu niet meer.” </a:t>
            </a:r>
          </a:p>
          <a:p>
            <a:endParaRPr lang="nl-NL" sz="2000" dirty="0"/>
          </a:p>
          <a:p>
            <a:r>
              <a:rPr lang="nl-NL" sz="2000" dirty="0"/>
              <a:t>(zie dit resultaat in de volgende slide)</a:t>
            </a:r>
          </a:p>
        </p:txBody>
      </p:sp>
      <p:sp>
        <p:nvSpPr>
          <p:cNvPr id="3" name="Tijdelijke aanduiding voor dianummer 2">
            <a:extLst>
              <a:ext uri="{FF2B5EF4-FFF2-40B4-BE49-F238E27FC236}">
                <a16:creationId xmlns:a16="http://schemas.microsoft.com/office/drawing/2014/main" id="{AF679679-762D-4D11-8047-AF5E77D93C9E}"/>
              </a:ext>
            </a:extLst>
          </p:cNvPr>
          <p:cNvSpPr>
            <a:spLocks noGrp="1"/>
          </p:cNvSpPr>
          <p:nvPr>
            <p:ph type="sldNum" sz="quarter" idx="12"/>
          </p:nvPr>
        </p:nvSpPr>
        <p:spPr/>
        <p:txBody>
          <a:bodyPr/>
          <a:lstStyle/>
          <a:p>
            <a:fld id="{143F05E8-9302-4BFA-99BA-46C0C7953969}" type="slidenum">
              <a:rPr lang="nl-NL" smtClean="0"/>
              <a:t>66</a:t>
            </a:fld>
            <a:endParaRPr lang="nl-NL"/>
          </a:p>
        </p:txBody>
      </p:sp>
    </p:spTree>
    <p:extLst>
      <p:ext uri="{BB962C8B-B14F-4D97-AF65-F5344CB8AC3E}">
        <p14:creationId xmlns:p14="http://schemas.microsoft.com/office/powerpoint/2010/main" val="36287341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7EA739AF-F456-469E-8BE1-22CB59434DDB}"/>
              </a:ext>
            </a:extLst>
          </p:cNvPr>
          <p:cNvSpPr txBox="1"/>
          <p:nvPr/>
        </p:nvSpPr>
        <p:spPr>
          <a:xfrm>
            <a:off x="4267199" y="198477"/>
            <a:ext cx="2676525" cy="369332"/>
          </a:xfrm>
          <a:prstGeom prst="rect">
            <a:avLst/>
          </a:prstGeom>
          <a:noFill/>
        </p:spPr>
        <p:txBody>
          <a:bodyPr wrap="square">
            <a:spAutoFit/>
          </a:bodyPr>
          <a:lstStyle/>
          <a:p>
            <a:pPr algn="ctr"/>
            <a:r>
              <a:rPr lang="nl-NL" dirty="0"/>
              <a:t>Groep 7 </a:t>
            </a:r>
            <a:r>
              <a:rPr lang="nl-NL" dirty="0" err="1"/>
              <a:t>grafo</a:t>
            </a:r>
            <a:r>
              <a:rPr lang="nl-NL" dirty="0"/>
              <a:t>-cognitief</a:t>
            </a:r>
          </a:p>
        </p:txBody>
      </p:sp>
      <p:pic>
        <p:nvPicPr>
          <p:cNvPr id="7" name="Afbeelding 6">
            <a:extLst>
              <a:ext uri="{FF2B5EF4-FFF2-40B4-BE49-F238E27FC236}">
                <a16:creationId xmlns:a16="http://schemas.microsoft.com/office/drawing/2014/main" id="{4BF64021-9926-4404-AFEC-F8DB8F2E343A}"/>
              </a:ext>
            </a:extLst>
          </p:cNvPr>
          <p:cNvPicPr>
            <a:picLocks noChangeAspect="1"/>
          </p:cNvPicPr>
          <p:nvPr/>
        </p:nvPicPr>
        <p:blipFill>
          <a:blip r:embed="rId3">
            <a:lum contrast="20000"/>
          </a:blip>
          <a:stretch>
            <a:fillRect/>
          </a:stretch>
        </p:blipFill>
        <p:spPr>
          <a:xfrm>
            <a:off x="339328" y="671585"/>
            <a:ext cx="11151394" cy="5307806"/>
          </a:xfrm>
          <a:prstGeom prst="rect">
            <a:avLst/>
          </a:prstGeom>
        </p:spPr>
      </p:pic>
      <p:sp>
        <p:nvSpPr>
          <p:cNvPr id="2" name="Tekstvak 1">
            <a:extLst>
              <a:ext uri="{FF2B5EF4-FFF2-40B4-BE49-F238E27FC236}">
                <a16:creationId xmlns:a16="http://schemas.microsoft.com/office/drawing/2014/main" id="{19921BA7-3FA1-4AC3-8E44-EFC5B0657372}"/>
              </a:ext>
            </a:extLst>
          </p:cNvPr>
          <p:cNvSpPr txBox="1"/>
          <p:nvPr/>
        </p:nvSpPr>
        <p:spPr>
          <a:xfrm>
            <a:off x="1286933" y="6083167"/>
            <a:ext cx="9087556" cy="369332"/>
          </a:xfrm>
          <a:prstGeom prst="rect">
            <a:avLst/>
          </a:prstGeom>
          <a:noFill/>
        </p:spPr>
        <p:txBody>
          <a:bodyPr wrap="square" rtlCol="0">
            <a:spAutoFit/>
          </a:bodyPr>
          <a:lstStyle/>
          <a:p>
            <a:pPr algn="ctr"/>
            <a:r>
              <a:rPr lang="nl-NL" dirty="0"/>
              <a:t>Als je goed kijkt zie je dat de woorden bij alle kinderen op dezelfde plek op de regel staan. </a:t>
            </a:r>
          </a:p>
        </p:txBody>
      </p:sp>
      <p:sp>
        <p:nvSpPr>
          <p:cNvPr id="4" name="Tijdelijke aanduiding voor dianummer 3">
            <a:extLst>
              <a:ext uri="{FF2B5EF4-FFF2-40B4-BE49-F238E27FC236}">
                <a16:creationId xmlns:a16="http://schemas.microsoft.com/office/drawing/2014/main" id="{1BA19136-4AFB-4679-8743-880D7CB6A925}"/>
              </a:ext>
            </a:extLst>
          </p:cNvPr>
          <p:cNvSpPr>
            <a:spLocks noGrp="1"/>
          </p:cNvSpPr>
          <p:nvPr>
            <p:ph type="sldNum" sz="quarter" idx="12"/>
          </p:nvPr>
        </p:nvSpPr>
        <p:spPr/>
        <p:txBody>
          <a:bodyPr/>
          <a:lstStyle/>
          <a:p>
            <a:fld id="{143F05E8-9302-4BFA-99BA-46C0C7953969}" type="slidenum">
              <a:rPr lang="nl-NL" smtClean="0"/>
              <a:t>67</a:t>
            </a:fld>
            <a:endParaRPr lang="nl-NL"/>
          </a:p>
        </p:txBody>
      </p:sp>
    </p:spTree>
    <p:extLst>
      <p:ext uri="{BB962C8B-B14F-4D97-AF65-F5344CB8AC3E}">
        <p14:creationId xmlns:p14="http://schemas.microsoft.com/office/powerpoint/2010/main" val="422354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1FF8E39-0DD1-41D1-ABAF-A04FE360073D}"/>
              </a:ext>
            </a:extLst>
          </p:cNvPr>
          <p:cNvPicPr>
            <a:picLocks noChangeAspect="1"/>
          </p:cNvPicPr>
          <p:nvPr/>
        </p:nvPicPr>
        <p:blipFill>
          <a:blip r:embed="rId3"/>
          <a:stretch>
            <a:fillRect/>
          </a:stretch>
        </p:blipFill>
        <p:spPr>
          <a:xfrm>
            <a:off x="2731912" y="0"/>
            <a:ext cx="5732253" cy="6858000"/>
          </a:xfrm>
          <a:prstGeom prst="rect">
            <a:avLst/>
          </a:prstGeom>
        </p:spPr>
      </p:pic>
      <p:sp>
        <p:nvSpPr>
          <p:cNvPr id="2" name="Tekstvak 1">
            <a:extLst>
              <a:ext uri="{FF2B5EF4-FFF2-40B4-BE49-F238E27FC236}">
                <a16:creationId xmlns:a16="http://schemas.microsoft.com/office/drawing/2014/main" id="{2BFF3F59-E975-42B4-BBAB-DF0E03A17555}"/>
              </a:ext>
            </a:extLst>
          </p:cNvPr>
          <p:cNvSpPr txBox="1"/>
          <p:nvPr/>
        </p:nvSpPr>
        <p:spPr>
          <a:xfrm>
            <a:off x="8669867" y="564444"/>
            <a:ext cx="2980266" cy="4247317"/>
          </a:xfrm>
          <a:prstGeom prst="rect">
            <a:avLst/>
          </a:prstGeom>
          <a:noFill/>
        </p:spPr>
        <p:txBody>
          <a:bodyPr wrap="square" rtlCol="0">
            <a:spAutoFit/>
          </a:bodyPr>
          <a:lstStyle/>
          <a:p>
            <a:r>
              <a:rPr lang="nl-NL" dirty="0"/>
              <a:t>Een handschrift van een kind uit België waar ook met “Schrift” werd gewerkt.</a:t>
            </a:r>
          </a:p>
          <a:p>
            <a:r>
              <a:rPr lang="nl-NL" dirty="0"/>
              <a:t>Je herkent de lettervormgeving ervan meteen. </a:t>
            </a:r>
          </a:p>
          <a:p>
            <a:r>
              <a:rPr lang="nl-NL" dirty="0"/>
              <a:t>Voor kinderen is deze manier van leren schrijven heel erg logisch. </a:t>
            </a:r>
          </a:p>
          <a:p>
            <a:endParaRPr lang="nl-NL" dirty="0"/>
          </a:p>
          <a:p>
            <a:r>
              <a:rPr lang="nl-NL" dirty="0"/>
              <a:t>Zo logisch zelfs, dat we een kind ontdekten dat…</a:t>
            </a:r>
          </a:p>
          <a:p>
            <a:endParaRPr lang="nl-NL" dirty="0"/>
          </a:p>
          <a:p>
            <a:r>
              <a:rPr lang="nl-NL" dirty="0"/>
              <a:t>(Zie volgende slide)</a:t>
            </a:r>
          </a:p>
          <a:p>
            <a:endParaRPr lang="nl-NL" dirty="0"/>
          </a:p>
        </p:txBody>
      </p:sp>
      <p:sp>
        <p:nvSpPr>
          <p:cNvPr id="5" name="Tijdelijke aanduiding voor dianummer 4">
            <a:extLst>
              <a:ext uri="{FF2B5EF4-FFF2-40B4-BE49-F238E27FC236}">
                <a16:creationId xmlns:a16="http://schemas.microsoft.com/office/drawing/2014/main" id="{461B1F36-96BD-46CC-B3F1-DF90E1A21444}"/>
              </a:ext>
            </a:extLst>
          </p:cNvPr>
          <p:cNvSpPr>
            <a:spLocks noGrp="1"/>
          </p:cNvSpPr>
          <p:nvPr>
            <p:ph type="sldNum" sz="quarter" idx="12"/>
          </p:nvPr>
        </p:nvSpPr>
        <p:spPr/>
        <p:txBody>
          <a:bodyPr/>
          <a:lstStyle/>
          <a:p>
            <a:fld id="{143F05E8-9302-4BFA-99BA-46C0C7953969}" type="slidenum">
              <a:rPr lang="nl-NL" smtClean="0"/>
              <a:t>68</a:t>
            </a:fld>
            <a:endParaRPr lang="nl-NL"/>
          </a:p>
        </p:txBody>
      </p:sp>
    </p:spTree>
    <p:extLst>
      <p:ext uri="{BB962C8B-B14F-4D97-AF65-F5344CB8AC3E}">
        <p14:creationId xmlns:p14="http://schemas.microsoft.com/office/powerpoint/2010/main" val="40770339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D7D1078D-F535-4F3A-8FCA-9C0A225A0F13}"/>
              </a:ext>
            </a:extLst>
          </p:cNvPr>
          <p:cNvPicPr>
            <a:picLocks noChangeAspect="1"/>
          </p:cNvPicPr>
          <p:nvPr/>
        </p:nvPicPr>
        <p:blipFill>
          <a:blip r:embed="rId3"/>
          <a:stretch>
            <a:fillRect/>
          </a:stretch>
        </p:blipFill>
        <p:spPr>
          <a:xfrm>
            <a:off x="649464" y="689372"/>
            <a:ext cx="7258050" cy="5479256"/>
          </a:xfrm>
          <a:prstGeom prst="rect">
            <a:avLst/>
          </a:prstGeom>
        </p:spPr>
      </p:pic>
      <p:sp>
        <p:nvSpPr>
          <p:cNvPr id="6" name="Tekstvak 5">
            <a:extLst>
              <a:ext uri="{FF2B5EF4-FFF2-40B4-BE49-F238E27FC236}">
                <a16:creationId xmlns:a16="http://schemas.microsoft.com/office/drawing/2014/main" id="{D86C302A-C4F2-4793-AAB9-147EE95618D6}"/>
              </a:ext>
            </a:extLst>
          </p:cNvPr>
          <p:cNvSpPr txBox="1"/>
          <p:nvPr/>
        </p:nvSpPr>
        <p:spPr>
          <a:xfrm>
            <a:off x="8669867" y="564444"/>
            <a:ext cx="2980266" cy="4247317"/>
          </a:xfrm>
          <a:prstGeom prst="rect">
            <a:avLst/>
          </a:prstGeom>
          <a:noFill/>
        </p:spPr>
        <p:txBody>
          <a:bodyPr wrap="square" rtlCol="0">
            <a:spAutoFit/>
          </a:bodyPr>
          <a:lstStyle/>
          <a:p>
            <a:r>
              <a:rPr lang="nl-NL" dirty="0"/>
              <a:t>Het spiegelbeeldig kon schrijven!</a:t>
            </a:r>
          </a:p>
          <a:p>
            <a:r>
              <a:rPr lang="nl-NL" dirty="0"/>
              <a:t>Het onderwerp staat in de titel: “De spiegel”</a:t>
            </a:r>
          </a:p>
          <a:p>
            <a:endParaRPr lang="nl-NL" dirty="0"/>
          </a:p>
          <a:p>
            <a:endParaRPr lang="nl-NL" dirty="0"/>
          </a:p>
          <a:p>
            <a:r>
              <a:rPr lang="nl-NL" dirty="0"/>
              <a:t>De logica van de rechte en gebogen lijndelen maakt dit mogelijk. Iets dat je nooit zou kunnen bereiken vanuit bewegingsoefeningen en trajecten. </a:t>
            </a:r>
          </a:p>
          <a:p>
            <a:r>
              <a:rPr lang="nl-NL" dirty="0"/>
              <a:t>Lettervormgevingskennis is onmisbaar. </a:t>
            </a:r>
          </a:p>
          <a:p>
            <a:endParaRPr lang="nl-NL" dirty="0"/>
          </a:p>
        </p:txBody>
      </p:sp>
      <p:sp>
        <p:nvSpPr>
          <p:cNvPr id="3" name="Tijdelijke aanduiding voor dianummer 2">
            <a:extLst>
              <a:ext uri="{FF2B5EF4-FFF2-40B4-BE49-F238E27FC236}">
                <a16:creationId xmlns:a16="http://schemas.microsoft.com/office/drawing/2014/main" id="{180D7BDD-E9B4-4AD3-B042-F4C37327E488}"/>
              </a:ext>
            </a:extLst>
          </p:cNvPr>
          <p:cNvSpPr>
            <a:spLocks noGrp="1"/>
          </p:cNvSpPr>
          <p:nvPr>
            <p:ph type="sldNum" sz="quarter" idx="12"/>
          </p:nvPr>
        </p:nvSpPr>
        <p:spPr/>
        <p:txBody>
          <a:bodyPr/>
          <a:lstStyle/>
          <a:p>
            <a:fld id="{143F05E8-9302-4BFA-99BA-46C0C7953969}" type="slidenum">
              <a:rPr lang="nl-NL" smtClean="0"/>
              <a:t>69</a:t>
            </a:fld>
            <a:endParaRPr lang="nl-NL"/>
          </a:p>
        </p:txBody>
      </p:sp>
    </p:spTree>
    <p:extLst>
      <p:ext uri="{BB962C8B-B14F-4D97-AF65-F5344CB8AC3E}">
        <p14:creationId xmlns:p14="http://schemas.microsoft.com/office/powerpoint/2010/main" val="2552191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3902FA00-21B9-4567-8981-ECC3E6383B2F}"/>
              </a:ext>
            </a:extLst>
          </p:cNvPr>
          <p:cNvSpPr txBox="1"/>
          <p:nvPr/>
        </p:nvSpPr>
        <p:spPr>
          <a:xfrm>
            <a:off x="7095933" y="584989"/>
            <a:ext cx="4088423" cy="646331"/>
          </a:xfrm>
          <a:prstGeom prst="rect">
            <a:avLst/>
          </a:prstGeom>
          <a:noFill/>
        </p:spPr>
        <p:txBody>
          <a:bodyPr wrap="square" rtlCol="0">
            <a:spAutoFit/>
          </a:bodyPr>
          <a:lstStyle/>
          <a:p>
            <a:r>
              <a:rPr lang="nl-NL" sz="1800" b="1" kern="1200" dirty="0">
                <a:solidFill>
                  <a:srgbClr val="000090"/>
                </a:solidFill>
                <a:latin typeface="Calibri" panose="020F0502020204030204" pitchFamily="34" charset="0"/>
              </a:rPr>
              <a:t>“S</a:t>
            </a:r>
            <a:r>
              <a:rPr lang="nl-NL" sz="1800" b="1" kern="1200" dirty="0">
                <a:solidFill>
                  <a:srgbClr val="05008D"/>
                </a:solidFill>
                <a:latin typeface="Calibri" panose="020F0502020204030204" pitchFamily="34" charset="0"/>
              </a:rPr>
              <a:t>c</a:t>
            </a:r>
            <a:r>
              <a:rPr lang="nl-NL" sz="1800" b="1" kern="1200" dirty="0">
                <a:solidFill>
                  <a:srgbClr val="090088"/>
                </a:solidFill>
                <a:latin typeface="Calibri" panose="020F0502020204030204" pitchFamily="34" charset="0"/>
              </a:rPr>
              <a:t>h</a:t>
            </a:r>
            <a:r>
              <a:rPr lang="nl-NL" sz="1800" b="1" kern="1200" dirty="0">
                <a:solidFill>
                  <a:srgbClr val="0E0085"/>
                </a:solidFill>
                <a:latin typeface="Calibri" panose="020F0502020204030204" pitchFamily="34" charset="0"/>
              </a:rPr>
              <a:t>r</a:t>
            </a:r>
            <a:r>
              <a:rPr lang="nl-NL" sz="1800" b="1" kern="1200" dirty="0">
                <a:solidFill>
                  <a:srgbClr val="130081"/>
                </a:solidFill>
                <a:latin typeface="Calibri" panose="020F0502020204030204" pitchFamily="34" charset="0"/>
              </a:rPr>
              <a:t>i</a:t>
            </a:r>
            <a:r>
              <a:rPr lang="nl-NL" sz="1800" b="1" kern="1200" dirty="0">
                <a:solidFill>
                  <a:srgbClr val="18007D"/>
                </a:solidFill>
                <a:latin typeface="Calibri" panose="020F0502020204030204" pitchFamily="34" charset="0"/>
              </a:rPr>
              <a:t>j</a:t>
            </a:r>
            <a:r>
              <a:rPr lang="nl-NL" sz="1800" b="1" kern="1200" dirty="0">
                <a:solidFill>
                  <a:srgbClr val="1C0079"/>
                </a:solidFill>
                <a:latin typeface="Calibri" panose="020F0502020204030204" pitchFamily="34" charset="0"/>
              </a:rPr>
              <a:t>v</a:t>
            </a:r>
            <a:r>
              <a:rPr lang="nl-NL" sz="1800" b="1" kern="1200" dirty="0">
                <a:solidFill>
                  <a:srgbClr val="210076"/>
                </a:solidFill>
                <a:latin typeface="Calibri" panose="020F0502020204030204" pitchFamily="34" charset="0"/>
              </a:rPr>
              <a:t>e</a:t>
            </a:r>
            <a:r>
              <a:rPr lang="nl-NL" sz="1800" b="1" kern="1200" dirty="0">
                <a:solidFill>
                  <a:srgbClr val="260072"/>
                </a:solidFill>
                <a:latin typeface="Calibri" panose="020F0502020204030204" pitchFamily="34" charset="0"/>
              </a:rPr>
              <a:t>n</a:t>
            </a:r>
            <a:r>
              <a:rPr lang="nl-NL" sz="1800" b="1" kern="1200" dirty="0">
                <a:solidFill>
                  <a:srgbClr val="2A006E"/>
                </a:solidFill>
                <a:latin typeface="Calibri" panose="020F0502020204030204" pitchFamily="34" charset="0"/>
              </a:rPr>
              <a:t> </a:t>
            </a:r>
            <a:r>
              <a:rPr lang="nl-NL" sz="1800" b="1" kern="1200" dirty="0">
                <a:solidFill>
                  <a:srgbClr val="2F006A"/>
                </a:solidFill>
                <a:latin typeface="Calibri" panose="020F0502020204030204" pitchFamily="34" charset="0"/>
              </a:rPr>
              <a:t>i</a:t>
            </a:r>
            <a:r>
              <a:rPr lang="nl-NL" sz="1800" b="1" kern="1200" dirty="0">
                <a:solidFill>
                  <a:srgbClr val="340066"/>
                </a:solidFill>
                <a:latin typeface="Calibri" panose="020F0502020204030204" pitchFamily="34" charset="0"/>
              </a:rPr>
              <a:t>s</a:t>
            </a:r>
            <a:r>
              <a:rPr lang="nl-NL" sz="1800" b="1" kern="1200" dirty="0">
                <a:solidFill>
                  <a:srgbClr val="390063"/>
                </a:solidFill>
                <a:latin typeface="Calibri" panose="020F0502020204030204" pitchFamily="34" charset="0"/>
              </a:rPr>
              <a:t> </a:t>
            </a:r>
            <a:r>
              <a:rPr lang="nl-NL" sz="1800" b="1" kern="1200" dirty="0">
                <a:solidFill>
                  <a:srgbClr val="3D005F"/>
                </a:solidFill>
                <a:latin typeface="Calibri" panose="020F0502020204030204" pitchFamily="34" charset="0"/>
              </a:rPr>
              <a:t>b</a:t>
            </a:r>
            <a:r>
              <a:rPr lang="nl-NL" sz="1800" b="1" kern="1200" dirty="0">
                <a:solidFill>
                  <a:srgbClr val="42005B"/>
                </a:solidFill>
                <a:latin typeface="Calibri" panose="020F0502020204030204" pitchFamily="34" charset="0"/>
              </a:rPr>
              <a:t>e</a:t>
            </a:r>
            <a:r>
              <a:rPr lang="nl-NL" sz="1800" b="1" kern="1200" dirty="0">
                <a:solidFill>
                  <a:srgbClr val="470058"/>
                </a:solidFill>
                <a:latin typeface="Calibri" panose="020F0502020204030204" pitchFamily="34" charset="0"/>
              </a:rPr>
              <a:t>w</a:t>
            </a:r>
            <a:r>
              <a:rPr lang="nl-NL" sz="1800" b="1" kern="1200" dirty="0">
                <a:solidFill>
                  <a:srgbClr val="4B0053"/>
                </a:solidFill>
                <a:latin typeface="Calibri" panose="020F0502020204030204" pitchFamily="34" charset="0"/>
              </a:rPr>
              <a:t>e</a:t>
            </a:r>
            <a:r>
              <a:rPr lang="nl-NL" sz="1800" b="1" kern="1200" dirty="0">
                <a:solidFill>
                  <a:srgbClr val="500050"/>
                </a:solidFill>
                <a:latin typeface="Calibri" panose="020F0502020204030204" pitchFamily="34" charset="0"/>
              </a:rPr>
              <a:t>g</a:t>
            </a:r>
            <a:r>
              <a:rPr lang="nl-NL" sz="1800" b="1" kern="1200" dirty="0">
                <a:solidFill>
                  <a:srgbClr val="55004C"/>
                </a:solidFill>
                <a:latin typeface="Calibri" panose="020F0502020204030204" pitchFamily="34" charset="0"/>
              </a:rPr>
              <a:t>e</a:t>
            </a:r>
            <a:r>
              <a:rPr lang="nl-NL" sz="1800" b="1" kern="1200" dirty="0">
                <a:solidFill>
                  <a:srgbClr val="5A0048"/>
                </a:solidFill>
                <a:latin typeface="Calibri" panose="020F0502020204030204" pitchFamily="34" charset="0"/>
              </a:rPr>
              <a:t>n</a:t>
            </a:r>
            <a:r>
              <a:rPr lang="nl-NL" sz="1800" b="1" kern="1200" dirty="0">
                <a:solidFill>
                  <a:srgbClr val="5E0045"/>
                </a:solidFill>
                <a:latin typeface="Calibri" panose="020F0502020204030204" pitchFamily="34" charset="0"/>
              </a:rPr>
              <a:t>…”</a:t>
            </a:r>
            <a:r>
              <a:rPr lang="nl-NL" sz="1800" b="1" kern="1200" dirty="0">
                <a:solidFill>
                  <a:srgbClr val="630040"/>
                </a:solidFill>
                <a:latin typeface="Calibri" panose="020F0502020204030204" pitchFamily="34" charset="0"/>
              </a:rPr>
              <a:t> </a:t>
            </a:r>
            <a:r>
              <a:rPr lang="nl-NL" sz="1800" b="1" kern="1200" dirty="0">
                <a:solidFill>
                  <a:srgbClr val="68003D"/>
                </a:solidFill>
                <a:latin typeface="Calibri" panose="020F0502020204030204" pitchFamily="34" charset="0"/>
              </a:rPr>
              <a:t>i</a:t>
            </a:r>
            <a:r>
              <a:rPr lang="nl-NL" sz="1800" b="1" kern="1200" dirty="0">
                <a:solidFill>
                  <a:srgbClr val="6C0039"/>
                </a:solidFill>
                <a:latin typeface="Calibri" panose="020F0502020204030204" pitchFamily="34" charset="0"/>
              </a:rPr>
              <a:t>s</a:t>
            </a:r>
            <a:r>
              <a:rPr lang="nl-NL" sz="1800" b="1" kern="1200" dirty="0">
                <a:solidFill>
                  <a:srgbClr val="710035"/>
                </a:solidFill>
                <a:latin typeface="Calibri" panose="020F0502020204030204" pitchFamily="34" charset="0"/>
              </a:rPr>
              <a:t> </a:t>
            </a:r>
            <a:r>
              <a:rPr lang="nl-NL" sz="1800" b="1" kern="1200" dirty="0">
                <a:solidFill>
                  <a:srgbClr val="760031"/>
                </a:solidFill>
                <a:latin typeface="Calibri" panose="020F0502020204030204" pitchFamily="34" charset="0"/>
              </a:rPr>
              <a:t>h</a:t>
            </a:r>
            <a:r>
              <a:rPr lang="nl-NL" sz="1800" b="1" kern="1200" dirty="0">
                <a:solidFill>
                  <a:srgbClr val="7A002E"/>
                </a:solidFill>
                <a:latin typeface="Calibri" panose="020F0502020204030204" pitchFamily="34" charset="0"/>
              </a:rPr>
              <a:t>e</a:t>
            </a:r>
            <a:r>
              <a:rPr lang="nl-NL" sz="1800" b="1" kern="1200" dirty="0">
                <a:solidFill>
                  <a:srgbClr val="7F002A"/>
                </a:solidFill>
                <a:latin typeface="Calibri" panose="020F0502020204030204" pitchFamily="34" charset="0"/>
              </a:rPr>
              <a:t>t</a:t>
            </a:r>
            <a:r>
              <a:rPr lang="nl-NL" sz="1800" b="1" kern="1200" dirty="0">
                <a:solidFill>
                  <a:srgbClr val="840026"/>
                </a:solidFill>
                <a:latin typeface="Calibri" panose="020F0502020204030204" pitchFamily="34" charset="0"/>
              </a:rPr>
              <a:t> </a:t>
            </a:r>
            <a:r>
              <a:rPr lang="nl-NL" sz="1800" b="1" kern="1200" dirty="0">
                <a:solidFill>
                  <a:srgbClr val="880022"/>
                </a:solidFill>
                <a:latin typeface="Calibri" panose="020F0502020204030204" pitchFamily="34" charset="0"/>
              </a:rPr>
              <a:t>g</a:t>
            </a:r>
            <a:r>
              <a:rPr lang="nl-NL" sz="1800" b="1" kern="1200" dirty="0">
                <a:solidFill>
                  <a:srgbClr val="8D001E"/>
                </a:solidFill>
                <a:latin typeface="Calibri" panose="020F0502020204030204" pitchFamily="34" charset="0"/>
              </a:rPr>
              <a:t>r</a:t>
            </a:r>
            <a:r>
              <a:rPr lang="nl-NL" sz="1800" b="1" kern="1200" dirty="0">
                <a:solidFill>
                  <a:srgbClr val="92001B"/>
                </a:solidFill>
                <a:latin typeface="Calibri" panose="020F0502020204030204" pitchFamily="34" charset="0"/>
              </a:rPr>
              <a:t>o</a:t>
            </a:r>
            <a:r>
              <a:rPr lang="nl-NL" sz="1800" b="1" kern="1200" dirty="0">
                <a:solidFill>
                  <a:srgbClr val="960017"/>
                </a:solidFill>
                <a:latin typeface="Calibri" panose="020F0502020204030204" pitchFamily="34" charset="0"/>
              </a:rPr>
              <a:t>o</a:t>
            </a:r>
            <a:r>
              <a:rPr lang="nl-NL" sz="1800" b="1" kern="1200" dirty="0">
                <a:solidFill>
                  <a:srgbClr val="9B0013"/>
                </a:solidFill>
                <a:latin typeface="Calibri" panose="020F0502020204030204" pitchFamily="34" charset="0"/>
              </a:rPr>
              <a:t>t</a:t>
            </a:r>
            <a:r>
              <a:rPr lang="nl-NL" sz="1800" b="1" kern="1200" dirty="0">
                <a:solidFill>
                  <a:srgbClr val="A0000F"/>
                </a:solidFill>
                <a:latin typeface="Calibri" panose="020F0502020204030204" pitchFamily="34" charset="0"/>
              </a:rPr>
              <a:t>s</a:t>
            </a:r>
            <a:r>
              <a:rPr lang="nl-NL" sz="1800" b="1" kern="1200" dirty="0">
                <a:solidFill>
                  <a:srgbClr val="A4000B"/>
                </a:solidFill>
                <a:latin typeface="Calibri" panose="020F0502020204030204" pitchFamily="34" charset="0"/>
              </a:rPr>
              <a:t>t</a:t>
            </a:r>
            <a:r>
              <a:rPr lang="nl-NL" sz="1800" b="1" kern="1200" dirty="0">
                <a:solidFill>
                  <a:srgbClr val="A90008"/>
                </a:solidFill>
                <a:latin typeface="Calibri" panose="020F0502020204030204" pitchFamily="34" charset="0"/>
              </a:rPr>
              <a:t>e</a:t>
            </a:r>
            <a:r>
              <a:rPr lang="nl-NL" sz="1800" b="1" kern="1200" dirty="0">
                <a:solidFill>
                  <a:srgbClr val="AE0004"/>
                </a:solidFill>
                <a:latin typeface="Calibri" panose="020F0502020204030204" pitchFamily="34" charset="0"/>
              </a:rPr>
              <a:t> </a:t>
            </a:r>
            <a:r>
              <a:rPr lang="nl-NL" sz="1800" b="1" kern="1200" dirty="0">
                <a:solidFill>
                  <a:srgbClr val="B20000"/>
                </a:solidFill>
                <a:latin typeface="Calibri" panose="020F0502020204030204" pitchFamily="34" charset="0"/>
              </a:rPr>
              <a:t>m</a:t>
            </a:r>
            <a:r>
              <a:rPr lang="nl-NL" sz="1800" b="1" kern="1200" dirty="0">
                <a:solidFill>
                  <a:srgbClr val="AE0003"/>
                </a:solidFill>
                <a:latin typeface="Calibri" panose="020F0502020204030204" pitchFamily="34" charset="0"/>
              </a:rPr>
              <a:t>i</a:t>
            </a:r>
            <a:r>
              <a:rPr lang="nl-NL" sz="1800" b="1" kern="1200" dirty="0">
                <a:solidFill>
                  <a:srgbClr val="AA0006"/>
                </a:solidFill>
                <a:latin typeface="Calibri" panose="020F0502020204030204" pitchFamily="34" charset="0"/>
              </a:rPr>
              <a:t>s</a:t>
            </a:r>
            <a:r>
              <a:rPr lang="nl-NL" sz="1800" b="1" kern="1200" dirty="0">
                <a:solidFill>
                  <a:srgbClr val="A60109"/>
                </a:solidFill>
                <a:latin typeface="Calibri" panose="020F0502020204030204" pitchFamily="34" charset="0"/>
              </a:rPr>
              <a:t>v</a:t>
            </a:r>
            <a:r>
              <a:rPr lang="nl-NL" sz="1800" b="1" kern="1200" dirty="0">
                <a:solidFill>
                  <a:srgbClr val="A2010D"/>
                </a:solidFill>
                <a:latin typeface="Calibri" panose="020F0502020204030204" pitchFamily="34" charset="0"/>
              </a:rPr>
              <a:t>e</a:t>
            </a:r>
            <a:r>
              <a:rPr lang="nl-NL" sz="1800" b="1" kern="1200" dirty="0">
                <a:solidFill>
                  <a:srgbClr val="9D010F"/>
                </a:solidFill>
                <a:latin typeface="Calibri" panose="020F0502020204030204" pitchFamily="34" charset="0"/>
              </a:rPr>
              <a:t>r</a:t>
            </a:r>
            <a:r>
              <a:rPr lang="nl-NL" sz="1800" b="1" kern="1200" dirty="0">
                <a:solidFill>
                  <a:srgbClr val="990113"/>
                </a:solidFill>
                <a:latin typeface="Calibri" panose="020F0502020204030204" pitchFamily="34" charset="0"/>
              </a:rPr>
              <a:t>s</a:t>
            </a:r>
            <a:r>
              <a:rPr lang="nl-NL" sz="1800" b="1" kern="1200" dirty="0">
                <a:solidFill>
                  <a:srgbClr val="940116"/>
                </a:solidFill>
                <a:latin typeface="Calibri" panose="020F0502020204030204" pitchFamily="34" charset="0"/>
              </a:rPr>
              <a:t>t</a:t>
            </a:r>
            <a:r>
              <a:rPr lang="nl-NL" sz="1800" b="1" kern="1200" dirty="0">
                <a:solidFill>
                  <a:srgbClr val="900119"/>
                </a:solidFill>
                <a:latin typeface="Calibri" panose="020F0502020204030204" pitchFamily="34" charset="0"/>
              </a:rPr>
              <a:t>a</a:t>
            </a:r>
            <a:r>
              <a:rPr lang="nl-NL" sz="1800" b="1" kern="1200" dirty="0">
                <a:solidFill>
                  <a:srgbClr val="8C011C"/>
                </a:solidFill>
                <a:latin typeface="Calibri" panose="020F0502020204030204" pitchFamily="34" charset="0"/>
              </a:rPr>
              <a:t>n</a:t>
            </a:r>
            <a:r>
              <a:rPr lang="nl-NL" sz="1800" b="1" kern="1200" dirty="0">
                <a:solidFill>
                  <a:srgbClr val="88011F"/>
                </a:solidFill>
                <a:latin typeface="Calibri" panose="020F0502020204030204" pitchFamily="34" charset="0"/>
              </a:rPr>
              <a:t>d</a:t>
            </a:r>
            <a:r>
              <a:rPr lang="nl-NL" sz="1800" b="1" kern="1200" dirty="0">
                <a:solidFill>
                  <a:srgbClr val="840122"/>
                </a:solidFill>
                <a:latin typeface="Calibri" panose="020F0502020204030204" pitchFamily="34" charset="0"/>
              </a:rPr>
              <a:t> </a:t>
            </a:r>
            <a:r>
              <a:rPr lang="nl-NL" sz="1800" b="1" kern="1200" dirty="0">
                <a:solidFill>
                  <a:srgbClr val="7F0125"/>
                </a:solidFill>
                <a:latin typeface="Calibri" panose="020F0502020204030204" pitchFamily="34" charset="0"/>
              </a:rPr>
              <a:t>b</a:t>
            </a:r>
            <a:r>
              <a:rPr lang="nl-NL" sz="1800" b="1" kern="1200" dirty="0">
                <a:solidFill>
                  <a:srgbClr val="7B0129"/>
                </a:solidFill>
                <a:latin typeface="Calibri" panose="020F0502020204030204" pitchFamily="34" charset="0"/>
              </a:rPr>
              <a:t>i</a:t>
            </a:r>
            <a:r>
              <a:rPr lang="nl-NL" sz="1800" b="1" kern="1200" dirty="0">
                <a:solidFill>
                  <a:srgbClr val="77022B"/>
                </a:solidFill>
                <a:latin typeface="Calibri" panose="020F0502020204030204" pitchFamily="34" charset="0"/>
              </a:rPr>
              <a:t>j</a:t>
            </a:r>
            <a:r>
              <a:rPr lang="nl-NL" sz="1800" b="1" kern="1200" dirty="0">
                <a:solidFill>
                  <a:srgbClr val="72022F"/>
                </a:solidFill>
                <a:latin typeface="Calibri" panose="020F0502020204030204" pitchFamily="34" charset="0"/>
              </a:rPr>
              <a:t> </a:t>
            </a:r>
            <a:r>
              <a:rPr lang="nl-NL" sz="1800" b="1" kern="1200" dirty="0">
                <a:solidFill>
                  <a:srgbClr val="6E0232"/>
                </a:solidFill>
                <a:latin typeface="Calibri" panose="020F0502020204030204" pitchFamily="34" charset="0"/>
              </a:rPr>
              <a:t>h</a:t>
            </a:r>
            <a:r>
              <a:rPr lang="nl-NL" sz="1800" b="1" kern="1200" dirty="0">
                <a:solidFill>
                  <a:srgbClr val="6A0235"/>
                </a:solidFill>
                <a:latin typeface="Calibri" panose="020F0502020204030204" pitchFamily="34" charset="0"/>
              </a:rPr>
              <a:t>a</a:t>
            </a:r>
            <a:r>
              <a:rPr lang="nl-NL" sz="1800" b="1" kern="1200" dirty="0">
                <a:solidFill>
                  <a:srgbClr val="660238"/>
                </a:solidFill>
                <a:latin typeface="Calibri" panose="020F0502020204030204" pitchFamily="34" charset="0"/>
              </a:rPr>
              <a:t>n</a:t>
            </a:r>
            <a:r>
              <a:rPr lang="nl-NL" sz="1800" b="1" kern="1200" dirty="0">
                <a:solidFill>
                  <a:srgbClr val="61033B"/>
                </a:solidFill>
                <a:latin typeface="Calibri" panose="020F0502020204030204" pitchFamily="34" charset="0"/>
              </a:rPr>
              <a:t>d</a:t>
            </a:r>
            <a:r>
              <a:rPr lang="nl-NL" sz="1800" b="1" kern="1200" dirty="0">
                <a:solidFill>
                  <a:srgbClr val="5D033E"/>
                </a:solidFill>
                <a:latin typeface="Calibri" panose="020F0502020204030204" pitchFamily="34" charset="0"/>
              </a:rPr>
              <a:t>s</a:t>
            </a:r>
            <a:r>
              <a:rPr lang="nl-NL" sz="1800" b="1" kern="1200" dirty="0">
                <a:solidFill>
                  <a:srgbClr val="590341"/>
                </a:solidFill>
                <a:latin typeface="Calibri" panose="020F0502020204030204" pitchFamily="34" charset="0"/>
              </a:rPr>
              <a:t>c</a:t>
            </a:r>
            <a:r>
              <a:rPr lang="nl-NL" sz="1800" b="1" kern="1200" dirty="0">
                <a:solidFill>
                  <a:srgbClr val="550345"/>
                </a:solidFill>
                <a:latin typeface="Calibri" panose="020F0502020204030204" pitchFamily="34" charset="0"/>
              </a:rPr>
              <a:t>h</a:t>
            </a:r>
            <a:r>
              <a:rPr lang="nl-NL" sz="1800" b="1" kern="1200" dirty="0">
                <a:solidFill>
                  <a:srgbClr val="500347"/>
                </a:solidFill>
                <a:latin typeface="Calibri" panose="020F0502020204030204" pitchFamily="34" charset="0"/>
              </a:rPr>
              <a:t>r</a:t>
            </a:r>
            <a:r>
              <a:rPr lang="nl-NL" sz="1800" b="1" kern="1200" dirty="0">
                <a:solidFill>
                  <a:srgbClr val="4C034B"/>
                </a:solidFill>
                <a:latin typeface="Calibri" panose="020F0502020204030204" pitchFamily="34" charset="0"/>
              </a:rPr>
              <a:t>i</a:t>
            </a:r>
            <a:r>
              <a:rPr lang="nl-NL" sz="1800" b="1" kern="1200" dirty="0">
                <a:solidFill>
                  <a:srgbClr val="47044E"/>
                </a:solidFill>
                <a:latin typeface="Calibri" panose="020F0502020204030204" pitchFamily="34" charset="0"/>
              </a:rPr>
              <a:t>f</a:t>
            </a:r>
            <a:r>
              <a:rPr lang="nl-NL" sz="1800" b="1" kern="1200" dirty="0">
                <a:solidFill>
                  <a:srgbClr val="430451"/>
                </a:solidFill>
                <a:latin typeface="Calibri" panose="020F0502020204030204" pitchFamily="34" charset="0"/>
              </a:rPr>
              <a:t>t</a:t>
            </a:r>
            <a:r>
              <a:rPr lang="nl-NL" sz="1800" b="1" kern="1200" dirty="0">
                <a:solidFill>
                  <a:srgbClr val="3F0454"/>
                </a:solidFill>
                <a:latin typeface="Calibri" panose="020F0502020204030204" pitchFamily="34" charset="0"/>
              </a:rPr>
              <a:t>o</a:t>
            </a:r>
            <a:r>
              <a:rPr lang="nl-NL" sz="1800" b="1" kern="1200" dirty="0">
                <a:solidFill>
                  <a:srgbClr val="3B0458"/>
                </a:solidFill>
                <a:latin typeface="Calibri" panose="020F0502020204030204" pitchFamily="34" charset="0"/>
              </a:rPr>
              <a:t>n</a:t>
            </a:r>
            <a:r>
              <a:rPr lang="nl-NL" sz="1800" b="1" kern="1200" dirty="0">
                <a:solidFill>
                  <a:srgbClr val="37045A"/>
                </a:solidFill>
                <a:latin typeface="Calibri" panose="020F0502020204030204" pitchFamily="34" charset="0"/>
              </a:rPr>
              <a:t>t</a:t>
            </a:r>
            <a:r>
              <a:rPr lang="nl-NL" sz="1800" b="1" kern="1200" dirty="0">
                <a:solidFill>
                  <a:srgbClr val="32045D"/>
                </a:solidFill>
                <a:latin typeface="Calibri" panose="020F0502020204030204" pitchFamily="34" charset="0"/>
              </a:rPr>
              <a:t>w</a:t>
            </a:r>
            <a:r>
              <a:rPr lang="nl-NL" sz="1800" b="1" kern="1200" dirty="0">
                <a:solidFill>
                  <a:srgbClr val="2E0461"/>
                </a:solidFill>
                <a:latin typeface="Calibri" panose="020F0502020204030204" pitchFamily="34" charset="0"/>
              </a:rPr>
              <a:t>i</a:t>
            </a:r>
            <a:r>
              <a:rPr lang="nl-NL" sz="1800" b="1" kern="1200" dirty="0">
                <a:solidFill>
                  <a:srgbClr val="2A0463"/>
                </a:solidFill>
                <a:latin typeface="Calibri" panose="020F0502020204030204" pitchFamily="34" charset="0"/>
              </a:rPr>
              <a:t>k</a:t>
            </a:r>
            <a:r>
              <a:rPr lang="nl-NL" sz="1800" b="1" kern="1200" dirty="0">
                <a:solidFill>
                  <a:srgbClr val="260467"/>
                </a:solidFill>
                <a:latin typeface="Calibri" panose="020F0502020204030204" pitchFamily="34" charset="0"/>
              </a:rPr>
              <a:t>k</a:t>
            </a:r>
            <a:r>
              <a:rPr lang="nl-NL" sz="1800" b="1" kern="1200" dirty="0">
                <a:solidFill>
                  <a:srgbClr val="21046A"/>
                </a:solidFill>
                <a:latin typeface="Calibri" panose="020F0502020204030204" pitchFamily="34" charset="0"/>
              </a:rPr>
              <a:t>e</a:t>
            </a:r>
            <a:r>
              <a:rPr lang="nl-NL" sz="1800" b="1" kern="1200" dirty="0">
                <a:solidFill>
                  <a:srgbClr val="1D046D"/>
                </a:solidFill>
                <a:latin typeface="Calibri" panose="020F0502020204030204" pitchFamily="34" charset="0"/>
              </a:rPr>
              <a:t>l</a:t>
            </a:r>
            <a:r>
              <a:rPr lang="nl-NL" sz="1800" b="1" kern="1200" dirty="0">
                <a:solidFill>
                  <a:srgbClr val="180570"/>
                </a:solidFill>
                <a:latin typeface="Calibri" panose="020F0502020204030204" pitchFamily="34" charset="0"/>
              </a:rPr>
              <a:t>i</a:t>
            </a:r>
            <a:r>
              <a:rPr lang="nl-NL" sz="1800" b="1" kern="1200" dirty="0">
                <a:solidFill>
                  <a:srgbClr val="140574"/>
                </a:solidFill>
                <a:latin typeface="Calibri" panose="020F0502020204030204" pitchFamily="34" charset="0"/>
              </a:rPr>
              <a:t>n</a:t>
            </a:r>
            <a:r>
              <a:rPr lang="nl-NL" sz="1800" b="1" kern="1200" dirty="0">
                <a:solidFill>
                  <a:srgbClr val="100576"/>
                </a:solidFill>
                <a:latin typeface="Calibri" panose="020F0502020204030204" pitchFamily="34" charset="0"/>
              </a:rPr>
              <a:t>g</a:t>
            </a:r>
            <a:endParaRPr lang="nl-NL" sz="1800" b="1" kern="1200" dirty="0">
              <a:solidFill>
                <a:srgbClr val="DCDCDC"/>
              </a:solidFill>
              <a:latin typeface="Cursblok2000" panose="02000000000000000000" pitchFamily="2" charset="0"/>
            </a:endParaRPr>
          </a:p>
        </p:txBody>
      </p:sp>
      <p:grpSp>
        <p:nvGrpSpPr>
          <p:cNvPr id="10" name="Groep 9">
            <a:extLst>
              <a:ext uri="{FF2B5EF4-FFF2-40B4-BE49-F238E27FC236}">
                <a16:creationId xmlns:a16="http://schemas.microsoft.com/office/drawing/2014/main" id="{E6435658-EC76-4BDC-9204-770E4A15CF75}"/>
              </a:ext>
            </a:extLst>
          </p:cNvPr>
          <p:cNvGrpSpPr/>
          <p:nvPr/>
        </p:nvGrpSpPr>
        <p:grpSpPr>
          <a:xfrm>
            <a:off x="5237199" y="3783061"/>
            <a:ext cx="6816736" cy="2641024"/>
            <a:chOff x="5237199" y="3605578"/>
            <a:chExt cx="6816736" cy="2641024"/>
          </a:xfrm>
        </p:grpSpPr>
        <p:pic>
          <p:nvPicPr>
            <p:cNvPr id="7" name="Afbeelding 6">
              <a:extLst>
                <a:ext uri="{FF2B5EF4-FFF2-40B4-BE49-F238E27FC236}">
                  <a16:creationId xmlns:a16="http://schemas.microsoft.com/office/drawing/2014/main" id="{AA5E60C9-B22B-4105-AF4B-5EE9828F8310}"/>
                </a:ext>
              </a:extLst>
            </p:cNvPr>
            <p:cNvPicPr>
              <a:picLocks noChangeAspect="1"/>
            </p:cNvPicPr>
            <p:nvPr/>
          </p:nvPicPr>
          <p:blipFill rotWithShape="1">
            <a:blip r:embed="rId3"/>
            <a:srcRect t="21155" b="1761"/>
            <a:stretch/>
          </p:blipFill>
          <p:spPr>
            <a:xfrm>
              <a:off x="5237199" y="3605578"/>
              <a:ext cx="6816736" cy="2312715"/>
            </a:xfrm>
            <a:prstGeom prst="rect">
              <a:avLst/>
            </a:prstGeom>
          </p:spPr>
        </p:pic>
        <p:sp>
          <p:nvSpPr>
            <p:cNvPr id="8" name="Tekstvak 7">
              <a:extLst>
                <a:ext uri="{FF2B5EF4-FFF2-40B4-BE49-F238E27FC236}">
                  <a16:creationId xmlns:a16="http://schemas.microsoft.com/office/drawing/2014/main" id="{753E5CBD-1090-4E24-A0BC-D739B4401565}"/>
                </a:ext>
              </a:extLst>
            </p:cNvPr>
            <p:cNvSpPr txBox="1"/>
            <p:nvPr/>
          </p:nvSpPr>
          <p:spPr>
            <a:xfrm>
              <a:off x="6877014" y="5323272"/>
              <a:ext cx="3933739" cy="923330"/>
            </a:xfrm>
            <a:prstGeom prst="rect">
              <a:avLst/>
            </a:prstGeom>
            <a:noFill/>
          </p:spPr>
          <p:txBody>
            <a:bodyPr wrap="square" rtlCol="0">
              <a:spAutoFit/>
            </a:bodyPr>
            <a:lstStyle/>
            <a:p>
              <a:r>
                <a:rPr lang="nl-NL" dirty="0"/>
                <a:t>Schrijven, zo denken velen, is niet meer dan een opgaande en neergaande beweging tussen twee keerpunten.</a:t>
              </a:r>
            </a:p>
          </p:txBody>
        </p:sp>
      </p:grpSp>
      <p:sp>
        <p:nvSpPr>
          <p:cNvPr id="9" name="Rechthoek 8">
            <a:extLst>
              <a:ext uri="{FF2B5EF4-FFF2-40B4-BE49-F238E27FC236}">
                <a16:creationId xmlns:a16="http://schemas.microsoft.com/office/drawing/2014/main" id="{FDAE555B-EE15-47A4-81E5-87A94FB7B734}"/>
              </a:ext>
            </a:extLst>
          </p:cNvPr>
          <p:cNvSpPr/>
          <p:nvPr/>
        </p:nvSpPr>
        <p:spPr>
          <a:xfrm>
            <a:off x="1814411" y="435011"/>
            <a:ext cx="4467890" cy="580993"/>
          </a:xfrm>
          <a:prstGeom prst="rect">
            <a:avLst/>
          </a:prstGeom>
        </p:spPr>
        <p:txBody>
          <a:bodyPr wrap="none">
            <a:spAutoFit/>
          </a:bodyPr>
          <a:lstStyle/>
          <a:p>
            <a:pPr algn="ctr">
              <a:lnSpc>
                <a:spcPct val="107000"/>
              </a:lnSpc>
            </a:pPr>
            <a:r>
              <a:rPr lang="nl-NL" sz="3200" dirty="0">
                <a:solidFill>
                  <a:srgbClr val="0070C0"/>
                </a:solidFill>
                <a:latin typeface="Arial" panose="020B0604020202020204" pitchFamily="34" charset="0"/>
                <a:cs typeface="Arial" panose="020B0604020202020204" pitchFamily="34" charset="0"/>
              </a:rPr>
              <a:t>Schrijven is bewegen…</a:t>
            </a:r>
          </a:p>
        </p:txBody>
      </p:sp>
      <p:pic>
        <p:nvPicPr>
          <p:cNvPr id="2" name="Afbeelding 1">
            <a:extLst>
              <a:ext uri="{FF2B5EF4-FFF2-40B4-BE49-F238E27FC236}">
                <a16:creationId xmlns:a16="http://schemas.microsoft.com/office/drawing/2014/main" id="{A0415E22-AED7-4CB4-B242-68618C7EC842}"/>
              </a:ext>
            </a:extLst>
          </p:cNvPr>
          <p:cNvPicPr>
            <a:picLocks noChangeAspect="1"/>
          </p:cNvPicPr>
          <p:nvPr/>
        </p:nvPicPr>
        <p:blipFill>
          <a:blip r:embed="rId4"/>
          <a:stretch>
            <a:fillRect/>
          </a:stretch>
        </p:blipFill>
        <p:spPr>
          <a:xfrm>
            <a:off x="318514" y="4924789"/>
            <a:ext cx="4098777" cy="1715372"/>
          </a:xfrm>
          <a:prstGeom prst="rect">
            <a:avLst/>
          </a:prstGeom>
        </p:spPr>
      </p:pic>
      <p:pic>
        <p:nvPicPr>
          <p:cNvPr id="4" name="Afbeelding 3">
            <a:extLst>
              <a:ext uri="{FF2B5EF4-FFF2-40B4-BE49-F238E27FC236}">
                <a16:creationId xmlns:a16="http://schemas.microsoft.com/office/drawing/2014/main" id="{AB014327-7938-4706-A322-6714B966D027}"/>
              </a:ext>
            </a:extLst>
          </p:cNvPr>
          <p:cNvPicPr>
            <a:picLocks noChangeAspect="1"/>
          </p:cNvPicPr>
          <p:nvPr/>
        </p:nvPicPr>
        <p:blipFill>
          <a:blip r:embed="rId5"/>
          <a:stretch>
            <a:fillRect/>
          </a:stretch>
        </p:blipFill>
        <p:spPr>
          <a:xfrm>
            <a:off x="493183" y="1277310"/>
            <a:ext cx="5922169" cy="1321594"/>
          </a:xfrm>
          <a:prstGeom prst="rect">
            <a:avLst/>
          </a:prstGeom>
        </p:spPr>
      </p:pic>
      <p:pic>
        <p:nvPicPr>
          <p:cNvPr id="5" name="Afbeelding 4">
            <a:extLst>
              <a:ext uri="{FF2B5EF4-FFF2-40B4-BE49-F238E27FC236}">
                <a16:creationId xmlns:a16="http://schemas.microsoft.com/office/drawing/2014/main" id="{38546A00-C8B8-4473-9F65-445BB7B43B4B}"/>
              </a:ext>
            </a:extLst>
          </p:cNvPr>
          <p:cNvPicPr>
            <a:picLocks noChangeAspect="1"/>
          </p:cNvPicPr>
          <p:nvPr/>
        </p:nvPicPr>
        <p:blipFill>
          <a:blip r:embed="rId6"/>
          <a:stretch>
            <a:fillRect/>
          </a:stretch>
        </p:blipFill>
        <p:spPr>
          <a:xfrm>
            <a:off x="2835731" y="2426183"/>
            <a:ext cx="1671638" cy="2207419"/>
          </a:xfrm>
          <a:prstGeom prst="rect">
            <a:avLst/>
          </a:prstGeom>
        </p:spPr>
      </p:pic>
      <p:sp>
        <p:nvSpPr>
          <p:cNvPr id="11" name="Tijdelijke aanduiding voor dianummer 10">
            <a:extLst>
              <a:ext uri="{FF2B5EF4-FFF2-40B4-BE49-F238E27FC236}">
                <a16:creationId xmlns:a16="http://schemas.microsoft.com/office/drawing/2014/main" id="{8C948D85-3164-4DEA-81A3-032092507E7C}"/>
              </a:ext>
            </a:extLst>
          </p:cNvPr>
          <p:cNvSpPr>
            <a:spLocks noGrp="1"/>
          </p:cNvSpPr>
          <p:nvPr>
            <p:ph type="sldNum" sz="quarter" idx="12"/>
          </p:nvPr>
        </p:nvSpPr>
        <p:spPr/>
        <p:txBody>
          <a:bodyPr/>
          <a:lstStyle/>
          <a:p>
            <a:fld id="{143F05E8-9302-4BFA-99BA-46C0C7953969}" type="slidenum">
              <a:rPr lang="nl-NL" smtClean="0"/>
              <a:t>7</a:t>
            </a:fld>
            <a:endParaRPr lang="nl-NL"/>
          </a:p>
        </p:txBody>
      </p:sp>
    </p:spTree>
    <p:extLst>
      <p:ext uri="{BB962C8B-B14F-4D97-AF65-F5344CB8AC3E}">
        <p14:creationId xmlns:p14="http://schemas.microsoft.com/office/powerpoint/2010/main" val="8900867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74B7E56-4E4B-4435-AC06-06ADC7EC2205}"/>
              </a:ext>
            </a:extLst>
          </p:cNvPr>
          <p:cNvPicPr>
            <a:picLocks noChangeAspect="1"/>
          </p:cNvPicPr>
          <p:nvPr/>
        </p:nvPicPr>
        <p:blipFill>
          <a:blip r:embed="rId3"/>
          <a:stretch>
            <a:fillRect/>
          </a:stretch>
        </p:blipFill>
        <p:spPr>
          <a:xfrm>
            <a:off x="6762896" y="548574"/>
            <a:ext cx="5114225" cy="2880426"/>
          </a:xfrm>
          <a:prstGeom prst="rect">
            <a:avLst/>
          </a:prstGeom>
        </p:spPr>
      </p:pic>
      <p:sp>
        <p:nvSpPr>
          <p:cNvPr id="7" name="Tekstvak 6">
            <a:extLst>
              <a:ext uri="{FF2B5EF4-FFF2-40B4-BE49-F238E27FC236}">
                <a16:creationId xmlns:a16="http://schemas.microsoft.com/office/drawing/2014/main" id="{5E028E42-1648-4C15-83E1-81B7747A104A}"/>
              </a:ext>
            </a:extLst>
          </p:cNvPr>
          <p:cNvSpPr txBox="1"/>
          <p:nvPr/>
        </p:nvSpPr>
        <p:spPr>
          <a:xfrm>
            <a:off x="314879" y="688285"/>
            <a:ext cx="6097772" cy="1077218"/>
          </a:xfrm>
          <a:prstGeom prst="rect">
            <a:avLst/>
          </a:prstGeom>
          <a:noFill/>
        </p:spPr>
        <p:txBody>
          <a:bodyPr wrap="square">
            <a:spAutoFit/>
          </a:bodyPr>
          <a:lstStyle/>
          <a:p>
            <a:r>
              <a:rPr lang="nl-NL" sz="3200" dirty="0">
                <a:solidFill>
                  <a:srgbClr val="0070C0"/>
                </a:solidFill>
              </a:rPr>
              <a:t>Je leert kinderen beter spellen door ze spellingregels te leren…</a:t>
            </a:r>
          </a:p>
        </p:txBody>
      </p:sp>
      <p:sp>
        <p:nvSpPr>
          <p:cNvPr id="9" name="Tekstvak 8">
            <a:extLst>
              <a:ext uri="{FF2B5EF4-FFF2-40B4-BE49-F238E27FC236}">
                <a16:creationId xmlns:a16="http://schemas.microsoft.com/office/drawing/2014/main" id="{47C0F0DF-AD36-4436-B2E0-C3E0A03FB5A0}"/>
              </a:ext>
            </a:extLst>
          </p:cNvPr>
          <p:cNvSpPr txBox="1"/>
          <p:nvPr/>
        </p:nvSpPr>
        <p:spPr>
          <a:xfrm>
            <a:off x="6954282" y="5523907"/>
            <a:ext cx="4478965" cy="923330"/>
          </a:xfrm>
          <a:prstGeom prst="rect">
            <a:avLst/>
          </a:prstGeom>
          <a:noFill/>
        </p:spPr>
        <p:txBody>
          <a:bodyPr wrap="square">
            <a:spAutoFit/>
          </a:bodyPr>
          <a:lstStyle/>
          <a:p>
            <a:r>
              <a:rPr lang="nl-NL" dirty="0">
                <a:hlinkClick r:id="rId4"/>
              </a:rPr>
              <a:t>www.schriftontwikkeling.nl</a:t>
            </a:r>
            <a:r>
              <a:rPr lang="nl-NL" dirty="0"/>
              <a:t> </a:t>
            </a:r>
          </a:p>
          <a:p>
            <a:r>
              <a:rPr lang="nl-NL" dirty="0">
                <a:hlinkClick r:id="rId5"/>
              </a:rPr>
              <a:t>www.alfabetcode.be/</a:t>
            </a:r>
            <a:r>
              <a:rPr lang="nl-NL" dirty="0"/>
              <a:t> </a:t>
            </a:r>
          </a:p>
          <a:p>
            <a:r>
              <a:rPr lang="nl-NL" dirty="0">
                <a:hlinkClick r:id="rId6"/>
              </a:rPr>
              <a:t>www.kdht.nl/</a:t>
            </a:r>
            <a:endParaRPr lang="nl-NL" dirty="0"/>
          </a:p>
        </p:txBody>
      </p:sp>
      <p:sp>
        <p:nvSpPr>
          <p:cNvPr id="11" name="Tekstvak 10">
            <a:extLst>
              <a:ext uri="{FF2B5EF4-FFF2-40B4-BE49-F238E27FC236}">
                <a16:creationId xmlns:a16="http://schemas.microsoft.com/office/drawing/2014/main" id="{FBF5A797-8145-426A-B9FA-87B8848EB092}"/>
              </a:ext>
            </a:extLst>
          </p:cNvPr>
          <p:cNvSpPr txBox="1"/>
          <p:nvPr/>
        </p:nvSpPr>
        <p:spPr>
          <a:xfrm>
            <a:off x="314879" y="1988787"/>
            <a:ext cx="5654160" cy="2031325"/>
          </a:xfrm>
          <a:prstGeom prst="rect">
            <a:avLst/>
          </a:prstGeom>
          <a:noFill/>
        </p:spPr>
        <p:txBody>
          <a:bodyPr wrap="square">
            <a:spAutoFit/>
          </a:bodyPr>
          <a:lstStyle/>
          <a:p>
            <a:r>
              <a:rPr lang="nl-NL" dirty="0"/>
              <a:t>Toch nog één misverstand. </a:t>
            </a:r>
          </a:p>
          <a:p>
            <a:r>
              <a:rPr lang="nl-NL" dirty="0"/>
              <a:t>‘</a:t>
            </a:r>
          </a:p>
          <a:p>
            <a:r>
              <a:rPr lang="nl-NL" dirty="0"/>
              <a:t>Uit onderzoek blijkt dat kinderen </a:t>
            </a:r>
            <a:r>
              <a:rPr lang="nl-NL" b="1" dirty="0"/>
              <a:t>regels</a:t>
            </a:r>
            <a:r>
              <a:rPr lang="nl-NL" dirty="0"/>
              <a:t> meestal wel uit hun hoofd kunnen leren, maar ze zelden begrijpen en nooit toepassen.(</a:t>
            </a:r>
            <a:r>
              <a:rPr lang="nl-NL" dirty="0" err="1"/>
              <a:t>McGuinness</a:t>
            </a:r>
            <a:r>
              <a:rPr lang="nl-NL" dirty="0"/>
              <a:t> 1990: 250)*</a:t>
            </a:r>
          </a:p>
          <a:p>
            <a:endParaRPr lang="nl-NL" dirty="0"/>
          </a:p>
          <a:p>
            <a:r>
              <a:rPr lang="nl-NL" dirty="0"/>
              <a:t>Erik Moonen: </a:t>
            </a:r>
            <a:r>
              <a:rPr lang="nl-NL" dirty="0">
                <a:hlinkClick r:id="rId5"/>
              </a:rPr>
              <a:t>De Alfabetcode</a:t>
            </a:r>
            <a:endParaRPr lang="nl-NL" dirty="0"/>
          </a:p>
        </p:txBody>
      </p:sp>
      <p:pic>
        <p:nvPicPr>
          <p:cNvPr id="12" name="Afbeelding 11">
            <a:extLst>
              <a:ext uri="{FF2B5EF4-FFF2-40B4-BE49-F238E27FC236}">
                <a16:creationId xmlns:a16="http://schemas.microsoft.com/office/drawing/2014/main" id="{654F94E9-2B68-480D-847C-8FA7A0BF0EC6}"/>
              </a:ext>
            </a:extLst>
          </p:cNvPr>
          <p:cNvPicPr>
            <a:picLocks noChangeAspect="1"/>
          </p:cNvPicPr>
          <p:nvPr/>
        </p:nvPicPr>
        <p:blipFill>
          <a:blip r:embed="rId7"/>
          <a:stretch>
            <a:fillRect/>
          </a:stretch>
        </p:blipFill>
        <p:spPr>
          <a:xfrm>
            <a:off x="7369578" y="3535738"/>
            <a:ext cx="3265600" cy="1881431"/>
          </a:xfrm>
          <a:prstGeom prst="rect">
            <a:avLst/>
          </a:prstGeom>
        </p:spPr>
      </p:pic>
      <p:sp>
        <p:nvSpPr>
          <p:cNvPr id="15" name="Tekstvak 14">
            <a:extLst>
              <a:ext uri="{FF2B5EF4-FFF2-40B4-BE49-F238E27FC236}">
                <a16:creationId xmlns:a16="http://schemas.microsoft.com/office/drawing/2014/main" id="{E6E62F69-2590-4462-B40A-C7F4E87DCC79}"/>
              </a:ext>
            </a:extLst>
          </p:cNvPr>
          <p:cNvSpPr txBox="1"/>
          <p:nvPr/>
        </p:nvSpPr>
        <p:spPr>
          <a:xfrm>
            <a:off x="314879" y="4493839"/>
            <a:ext cx="6097772" cy="1200329"/>
          </a:xfrm>
          <a:prstGeom prst="rect">
            <a:avLst/>
          </a:prstGeom>
          <a:noFill/>
        </p:spPr>
        <p:txBody>
          <a:bodyPr wrap="square">
            <a:spAutoFit/>
          </a:bodyPr>
          <a:lstStyle/>
          <a:p>
            <a:r>
              <a:rPr lang="nl-NL" dirty="0"/>
              <a:t>De samenwerking van de </a:t>
            </a:r>
            <a:r>
              <a:rPr lang="nl-NL" dirty="0" err="1"/>
              <a:t>grafo</a:t>
            </a:r>
            <a:r>
              <a:rPr lang="nl-NL" dirty="0"/>
              <a:t>-cognitieve werkwijze (Schrijfmethode “Schrift”) met de Alfabetcode is een ideale symbiose van lezen/spellen en schrijven en slaat daarmee alle besproken mythes en misverstanden over.</a:t>
            </a:r>
          </a:p>
        </p:txBody>
      </p:sp>
      <p:sp>
        <p:nvSpPr>
          <p:cNvPr id="3" name="Tekstvak 2">
            <a:extLst>
              <a:ext uri="{FF2B5EF4-FFF2-40B4-BE49-F238E27FC236}">
                <a16:creationId xmlns:a16="http://schemas.microsoft.com/office/drawing/2014/main" id="{E32EAF7C-6658-48B2-ADB5-9A1D362A3673}"/>
              </a:ext>
            </a:extLst>
          </p:cNvPr>
          <p:cNvSpPr txBox="1"/>
          <p:nvPr/>
        </p:nvSpPr>
        <p:spPr>
          <a:xfrm>
            <a:off x="314879" y="5992951"/>
            <a:ext cx="6300052" cy="523220"/>
          </a:xfrm>
          <a:prstGeom prst="rect">
            <a:avLst/>
          </a:prstGeom>
          <a:noFill/>
        </p:spPr>
        <p:txBody>
          <a:bodyPr wrap="square" rtlCol="0">
            <a:spAutoFit/>
          </a:bodyPr>
          <a:lstStyle/>
          <a:p>
            <a:r>
              <a:rPr lang="en-US" sz="1400" dirty="0"/>
              <a:t>* </a:t>
            </a:r>
            <a:r>
              <a:rPr lang="en-US" sz="1400" dirty="0" err="1"/>
              <a:t>Mcguinness</a:t>
            </a:r>
            <a:r>
              <a:rPr lang="en-US" sz="1400" dirty="0"/>
              <a:t>, D. (1999). Why Our Children Can’t Read, and What We Can Do about it (illustrated edition). Simon &amp; Schuster.</a:t>
            </a:r>
            <a:endParaRPr lang="nl-NL" sz="1400" dirty="0"/>
          </a:p>
        </p:txBody>
      </p:sp>
      <p:sp>
        <p:nvSpPr>
          <p:cNvPr id="4" name="Tijdelijke aanduiding voor dianummer 3">
            <a:extLst>
              <a:ext uri="{FF2B5EF4-FFF2-40B4-BE49-F238E27FC236}">
                <a16:creationId xmlns:a16="http://schemas.microsoft.com/office/drawing/2014/main" id="{6829921F-117E-4E5A-BD97-59807F983AC2}"/>
              </a:ext>
            </a:extLst>
          </p:cNvPr>
          <p:cNvSpPr>
            <a:spLocks noGrp="1"/>
          </p:cNvSpPr>
          <p:nvPr>
            <p:ph type="sldNum" sz="quarter" idx="12"/>
          </p:nvPr>
        </p:nvSpPr>
        <p:spPr/>
        <p:txBody>
          <a:bodyPr/>
          <a:lstStyle/>
          <a:p>
            <a:fld id="{143F05E8-9302-4BFA-99BA-46C0C7953969}" type="slidenum">
              <a:rPr lang="nl-NL" smtClean="0"/>
              <a:t>70</a:t>
            </a:fld>
            <a:endParaRPr lang="nl-NL"/>
          </a:p>
        </p:txBody>
      </p:sp>
    </p:spTree>
    <p:extLst>
      <p:ext uri="{BB962C8B-B14F-4D97-AF65-F5344CB8AC3E}">
        <p14:creationId xmlns:p14="http://schemas.microsoft.com/office/powerpoint/2010/main" val="34228420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lankanalyse">
            <a:hlinkClick r:id="" action="ppaction://media"/>
            <a:extLst>
              <a:ext uri="{FF2B5EF4-FFF2-40B4-BE49-F238E27FC236}">
                <a16:creationId xmlns:a16="http://schemas.microsoft.com/office/drawing/2014/main" id="{042E0246-1E7C-49C2-8E66-A752E43268F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56333" y="1150419"/>
            <a:ext cx="9114322" cy="4557161"/>
          </a:xfrm>
          <a:prstGeom prst="rect">
            <a:avLst/>
          </a:prstGeom>
        </p:spPr>
      </p:pic>
      <p:sp>
        <p:nvSpPr>
          <p:cNvPr id="3" name="Tijdelijke aanduiding voor dianummer 2">
            <a:extLst>
              <a:ext uri="{FF2B5EF4-FFF2-40B4-BE49-F238E27FC236}">
                <a16:creationId xmlns:a16="http://schemas.microsoft.com/office/drawing/2014/main" id="{92DF938B-8141-425E-87B9-B9B4D42CCB5B}"/>
              </a:ext>
            </a:extLst>
          </p:cNvPr>
          <p:cNvSpPr>
            <a:spLocks noGrp="1"/>
          </p:cNvSpPr>
          <p:nvPr>
            <p:ph type="sldNum" sz="quarter" idx="12"/>
          </p:nvPr>
        </p:nvSpPr>
        <p:spPr/>
        <p:txBody>
          <a:bodyPr/>
          <a:lstStyle/>
          <a:p>
            <a:fld id="{143F05E8-9302-4BFA-99BA-46C0C7953969}" type="slidenum">
              <a:rPr lang="nl-NL" smtClean="0"/>
              <a:t>71</a:t>
            </a:fld>
            <a:endParaRPr lang="nl-NL"/>
          </a:p>
        </p:txBody>
      </p:sp>
    </p:spTree>
    <p:extLst>
      <p:ext uri="{BB962C8B-B14F-4D97-AF65-F5344CB8AC3E}">
        <p14:creationId xmlns:p14="http://schemas.microsoft.com/office/powerpoint/2010/main" val="243620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1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7B1460D5-D71F-4CE3-971D-A70E0BF4AC84}"/>
              </a:ext>
            </a:extLst>
          </p:cNvPr>
          <p:cNvSpPr txBox="1"/>
          <p:nvPr/>
        </p:nvSpPr>
        <p:spPr>
          <a:xfrm>
            <a:off x="1638298" y="889202"/>
            <a:ext cx="9385301" cy="2539798"/>
          </a:xfrm>
          <a:prstGeom prst="rect">
            <a:avLst/>
          </a:prstGeom>
          <a:noFill/>
        </p:spPr>
        <p:txBody>
          <a:bodyPr wrap="square">
            <a:spAutoFit/>
          </a:bodyPr>
          <a:lstStyle/>
          <a:p>
            <a:pPr algn="ctr">
              <a:lnSpc>
                <a:spcPct val="107000"/>
              </a:lnSpc>
              <a:spcAft>
                <a:spcPts val="800"/>
              </a:spcAft>
            </a:pPr>
            <a:r>
              <a:rPr lang="nl-NL" sz="3600" b="1" dirty="0">
                <a:solidFill>
                  <a:srgbClr val="777777"/>
                </a:solidFill>
                <a:effectLst/>
                <a:latin typeface="Calibri" panose="020F0502020204030204" pitchFamily="34" charset="0"/>
                <a:ea typeface="Times New Roman" panose="02020603050405020304" pitchFamily="18" charset="0"/>
                <a:cs typeface="Calibri" panose="020F0502020204030204" pitchFamily="34" charset="0"/>
              </a:rPr>
              <a:t>De moeilijkheid zit ‘m niet in de nieuwe ideeën, maar in het ontsnappen aan de oude, die tot in de verste uithoeken van ons hoofd zitten.</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nl-NL" sz="3600" b="1" dirty="0">
                <a:solidFill>
                  <a:srgbClr val="800000"/>
                </a:solidFill>
                <a:effectLst/>
                <a:latin typeface="Calibri" panose="020F0502020204030204" pitchFamily="34" charset="0"/>
                <a:ea typeface="Times New Roman" panose="02020603050405020304" pitchFamily="18" charset="0"/>
                <a:cs typeface="Calibri" panose="020F0502020204030204" pitchFamily="34" charset="0"/>
              </a:rPr>
              <a:t>John M. Keynes</a:t>
            </a:r>
            <a:endParaRPr lang="nl-NL"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Afbeelding 3">
            <a:extLst>
              <a:ext uri="{FF2B5EF4-FFF2-40B4-BE49-F238E27FC236}">
                <a16:creationId xmlns:a16="http://schemas.microsoft.com/office/drawing/2014/main" id="{BD002482-1941-4330-8D79-7244BAA8C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1462" y="3916401"/>
            <a:ext cx="4029075" cy="1790700"/>
          </a:xfrm>
          <a:prstGeom prst="rect">
            <a:avLst/>
          </a:prstGeom>
        </p:spPr>
      </p:pic>
      <p:sp>
        <p:nvSpPr>
          <p:cNvPr id="3" name="Tijdelijke aanduiding voor dianummer 2">
            <a:extLst>
              <a:ext uri="{FF2B5EF4-FFF2-40B4-BE49-F238E27FC236}">
                <a16:creationId xmlns:a16="http://schemas.microsoft.com/office/drawing/2014/main" id="{D879A768-8F36-4963-8B5C-E97C485B2BC7}"/>
              </a:ext>
            </a:extLst>
          </p:cNvPr>
          <p:cNvSpPr>
            <a:spLocks noGrp="1"/>
          </p:cNvSpPr>
          <p:nvPr>
            <p:ph type="sldNum" sz="quarter" idx="12"/>
          </p:nvPr>
        </p:nvSpPr>
        <p:spPr/>
        <p:txBody>
          <a:bodyPr/>
          <a:lstStyle/>
          <a:p>
            <a:fld id="{143F05E8-9302-4BFA-99BA-46C0C7953969}" type="slidenum">
              <a:rPr lang="nl-NL" smtClean="0"/>
              <a:t>72</a:t>
            </a:fld>
            <a:endParaRPr lang="nl-NL"/>
          </a:p>
        </p:txBody>
      </p:sp>
    </p:spTree>
    <p:extLst>
      <p:ext uri="{BB962C8B-B14F-4D97-AF65-F5344CB8AC3E}">
        <p14:creationId xmlns:p14="http://schemas.microsoft.com/office/powerpoint/2010/main" val="47475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566433" y="126560"/>
            <a:ext cx="7356501" cy="580993"/>
          </a:xfrm>
          <a:prstGeom prst="rect">
            <a:avLst/>
          </a:prstGeom>
        </p:spPr>
        <p:txBody>
          <a:bodyPr wrap="none">
            <a:spAutoFit/>
          </a:bodyPr>
          <a:lstStyle/>
          <a:p>
            <a:pPr algn="ctr">
              <a:lnSpc>
                <a:spcPct val="107000"/>
              </a:lnSpc>
            </a:pPr>
            <a:r>
              <a:rPr lang="nl-NL" sz="3200" dirty="0">
                <a:solidFill>
                  <a:srgbClr val="0070C0"/>
                </a:solidFill>
                <a:latin typeface="Arial" panose="020B0604020202020204" pitchFamily="34" charset="0"/>
                <a:cs typeface="Arial" panose="020B0604020202020204" pitchFamily="34" charset="0"/>
              </a:rPr>
              <a:t>Jonge kinderen zijn nog(al) onhandig... </a:t>
            </a:r>
          </a:p>
        </p:txBody>
      </p:sp>
      <p:pic>
        <p:nvPicPr>
          <p:cNvPr id="2" name="Afbeelding 1">
            <a:extLst>
              <a:ext uri="{FF2B5EF4-FFF2-40B4-BE49-F238E27FC236}">
                <a16:creationId xmlns:a16="http://schemas.microsoft.com/office/drawing/2014/main" id="{A44B0BFC-F51A-442D-992C-7C97A523768A}"/>
              </a:ext>
            </a:extLst>
          </p:cNvPr>
          <p:cNvPicPr>
            <a:picLocks noChangeAspect="1"/>
          </p:cNvPicPr>
          <p:nvPr/>
        </p:nvPicPr>
        <p:blipFill>
          <a:blip r:embed="rId3"/>
          <a:stretch>
            <a:fillRect/>
          </a:stretch>
        </p:blipFill>
        <p:spPr>
          <a:xfrm>
            <a:off x="141791" y="1083297"/>
            <a:ext cx="4676069" cy="3026692"/>
          </a:xfrm>
          <a:prstGeom prst="rect">
            <a:avLst/>
          </a:prstGeom>
        </p:spPr>
      </p:pic>
      <p:sp>
        <p:nvSpPr>
          <p:cNvPr id="6" name="Rechthoek 5">
            <a:extLst>
              <a:ext uri="{FF2B5EF4-FFF2-40B4-BE49-F238E27FC236}">
                <a16:creationId xmlns:a16="http://schemas.microsoft.com/office/drawing/2014/main" id="{69BF51FB-7DDF-4EBC-BB97-ABFB6948C08D}"/>
              </a:ext>
            </a:extLst>
          </p:cNvPr>
          <p:cNvSpPr/>
          <p:nvPr/>
        </p:nvSpPr>
        <p:spPr>
          <a:xfrm>
            <a:off x="1790233" y="4235729"/>
            <a:ext cx="1238352" cy="369332"/>
          </a:xfrm>
          <a:prstGeom prst="rect">
            <a:avLst/>
          </a:prstGeom>
        </p:spPr>
        <p:txBody>
          <a:bodyPr wrap="none">
            <a:spAutoFit/>
          </a:bodyPr>
          <a:lstStyle/>
          <a:p>
            <a:r>
              <a:rPr lang="nl-NL" dirty="0"/>
              <a:t>Jongen 3 jr.</a:t>
            </a:r>
          </a:p>
        </p:txBody>
      </p:sp>
      <p:pic>
        <p:nvPicPr>
          <p:cNvPr id="8" name="Afbeelding 7">
            <a:extLst>
              <a:ext uri="{FF2B5EF4-FFF2-40B4-BE49-F238E27FC236}">
                <a16:creationId xmlns:a16="http://schemas.microsoft.com/office/drawing/2014/main" id="{87815C1E-3257-427C-B243-981036C22936}"/>
              </a:ext>
            </a:extLst>
          </p:cNvPr>
          <p:cNvPicPr>
            <a:picLocks noChangeAspect="1"/>
          </p:cNvPicPr>
          <p:nvPr/>
        </p:nvPicPr>
        <p:blipFill rotWithShape="1">
          <a:blip r:embed="rId4"/>
          <a:srcRect l="17878"/>
          <a:stretch/>
        </p:blipFill>
        <p:spPr>
          <a:xfrm>
            <a:off x="8727895" y="126561"/>
            <a:ext cx="3322313" cy="3713920"/>
          </a:xfrm>
          <a:prstGeom prst="rect">
            <a:avLst/>
          </a:prstGeom>
        </p:spPr>
      </p:pic>
      <p:pic>
        <p:nvPicPr>
          <p:cNvPr id="4" name="Afbeelding 3">
            <a:extLst>
              <a:ext uri="{FF2B5EF4-FFF2-40B4-BE49-F238E27FC236}">
                <a16:creationId xmlns:a16="http://schemas.microsoft.com/office/drawing/2014/main" id="{5E5AD302-BC3F-49C7-B64D-A3AA1C558413}"/>
              </a:ext>
            </a:extLst>
          </p:cNvPr>
          <p:cNvPicPr>
            <a:picLocks noChangeAspect="1"/>
          </p:cNvPicPr>
          <p:nvPr/>
        </p:nvPicPr>
        <p:blipFill>
          <a:blip r:embed="rId5"/>
          <a:stretch>
            <a:fillRect/>
          </a:stretch>
        </p:blipFill>
        <p:spPr>
          <a:xfrm>
            <a:off x="4928496" y="2273793"/>
            <a:ext cx="3688764" cy="3923872"/>
          </a:xfrm>
          <a:prstGeom prst="rect">
            <a:avLst/>
          </a:prstGeom>
        </p:spPr>
      </p:pic>
    </p:spTree>
    <p:extLst>
      <p:ext uri="{BB962C8B-B14F-4D97-AF65-F5344CB8AC3E}">
        <p14:creationId xmlns:p14="http://schemas.microsoft.com/office/powerpoint/2010/main" val="2013709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112783" y="244915"/>
            <a:ext cx="6595835" cy="519886"/>
          </a:xfrm>
          <a:prstGeom prst="rect">
            <a:avLst/>
          </a:prstGeom>
        </p:spPr>
        <p:txBody>
          <a:bodyPr wrap="square">
            <a:spAutoFit/>
          </a:bodyPr>
          <a:lstStyle/>
          <a:p>
            <a:pPr lvl="0">
              <a:lnSpc>
                <a:spcPct val="107000"/>
              </a:lnSpc>
              <a:spcAft>
                <a:spcPts val="0"/>
              </a:spcAft>
            </a:pPr>
            <a:r>
              <a:rPr lang="nl-NL" sz="2800" dirty="0">
                <a:solidFill>
                  <a:srgbClr val="0070C0"/>
                </a:solidFill>
                <a:latin typeface="Arial" panose="020B0604020202020204" pitchFamily="34" charset="0"/>
                <a:cs typeface="Arial" panose="020B0604020202020204" pitchFamily="34" charset="0"/>
              </a:rPr>
              <a:t>Sommige vaardigheden zijn </a:t>
            </a:r>
            <a:r>
              <a:rPr lang="nl-NL" sz="2800" u="sng" dirty="0">
                <a:solidFill>
                  <a:srgbClr val="0070C0"/>
                </a:solidFill>
                <a:latin typeface="Arial" panose="020B0604020202020204" pitchFamily="34" charset="0"/>
                <a:cs typeface="Arial" panose="020B0604020202020204" pitchFamily="34" charset="0"/>
              </a:rPr>
              <a:t>generiek</a:t>
            </a:r>
            <a:r>
              <a:rPr lang="nl-NL" sz="2800" dirty="0">
                <a:solidFill>
                  <a:srgbClr val="0070C0"/>
                </a:solidFill>
                <a:latin typeface="Arial" panose="020B0604020202020204" pitchFamily="34" charset="0"/>
                <a:cs typeface="Arial" panose="020B0604020202020204" pitchFamily="34" charset="0"/>
              </a:rPr>
              <a:t>… </a:t>
            </a:r>
          </a:p>
        </p:txBody>
      </p:sp>
      <p:pic>
        <p:nvPicPr>
          <p:cNvPr id="3" name="Afbeelding 2">
            <a:extLst>
              <a:ext uri="{FF2B5EF4-FFF2-40B4-BE49-F238E27FC236}">
                <a16:creationId xmlns:a16="http://schemas.microsoft.com/office/drawing/2014/main" id="{5BCDD414-BD79-4C86-AD84-BA0C8B1BFECE}"/>
              </a:ext>
            </a:extLst>
          </p:cNvPr>
          <p:cNvPicPr>
            <a:picLocks noChangeAspect="1"/>
          </p:cNvPicPr>
          <p:nvPr/>
        </p:nvPicPr>
        <p:blipFill>
          <a:blip r:embed="rId3"/>
          <a:stretch>
            <a:fillRect/>
          </a:stretch>
        </p:blipFill>
        <p:spPr>
          <a:xfrm>
            <a:off x="7828686" y="126560"/>
            <a:ext cx="4250531" cy="6486525"/>
          </a:xfrm>
          <a:prstGeom prst="rect">
            <a:avLst/>
          </a:prstGeom>
        </p:spPr>
      </p:pic>
      <p:sp>
        <p:nvSpPr>
          <p:cNvPr id="7" name="Rechthoek 6">
            <a:extLst>
              <a:ext uri="{FF2B5EF4-FFF2-40B4-BE49-F238E27FC236}">
                <a16:creationId xmlns:a16="http://schemas.microsoft.com/office/drawing/2014/main" id="{F892FFFF-9D25-4C0A-B3CA-E55F8B33E7DA}"/>
              </a:ext>
            </a:extLst>
          </p:cNvPr>
          <p:cNvSpPr/>
          <p:nvPr/>
        </p:nvSpPr>
        <p:spPr>
          <a:xfrm>
            <a:off x="112783" y="1644595"/>
            <a:ext cx="6805987" cy="853952"/>
          </a:xfrm>
          <a:prstGeom prst="rect">
            <a:avLst/>
          </a:prstGeom>
        </p:spPr>
        <p:txBody>
          <a:bodyPr wrap="square">
            <a:spAutoFit/>
          </a:bodyPr>
          <a:lstStyle/>
          <a:p>
            <a:pPr>
              <a:lnSpc>
                <a:spcPct val="107000"/>
              </a:lnSpc>
            </a:pPr>
            <a:r>
              <a:rPr lang="nl-NL" sz="2400" dirty="0">
                <a:solidFill>
                  <a:srgbClr val="0070C0"/>
                </a:solidFill>
                <a:latin typeface="Arial" panose="020B0604020202020204" pitchFamily="34" charset="0"/>
                <a:cs typeface="Arial" panose="020B0604020202020204" pitchFamily="34" charset="0"/>
              </a:rPr>
              <a:t>Door ze te oefenen, kun je beter schrijven en ontwikkel je ook de fijne motoriek.</a:t>
            </a:r>
          </a:p>
        </p:txBody>
      </p:sp>
      <p:pic>
        <p:nvPicPr>
          <p:cNvPr id="11" name="Afbeelding 10">
            <a:extLst>
              <a:ext uri="{FF2B5EF4-FFF2-40B4-BE49-F238E27FC236}">
                <a16:creationId xmlns:a16="http://schemas.microsoft.com/office/drawing/2014/main" id="{02D8C815-6B93-4FAC-A82B-7B34585934D4}"/>
              </a:ext>
            </a:extLst>
          </p:cNvPr>
          <p:cNvPicPr>
            <a:picLocks noChangeAspect="1"/>
          </p:cNvPicPr>
          <p:nvPr/>
        </p:nvPicPr>
        <p:blipFill>
          <a:blip r:embed="rId4"/>
          <a:stretch>
            <a:fillRect/>
          </a:stretch>
        </p:blipFill>
        <p:spPr>
          <a:xfrm>
            <a:off x="214383" y="2825019"/>
            <a:ext cx="5372166" cy="3788066"/>
          </a:xfrm>
          <a:prstGeom prst="rect">
            <a:avLst/>
          </a:prstGeom>
        </p:spPr>
      </p:pic>
    </p:spTree>
    <p:extLst>
      <p:ext uri="{BB962C8B-B14F-4D97-AF65-F5344CB8AC3E}">
        <p14:creationId xmlns:p14="http://schemas.microsoft.com/office/powerpoint/2010/main" val="2227486139"/>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5425</Words>
  <Application>Microsoft Office PowerPoint</Application>
  <PresentationFormat>Breedbeeld</PresentationFormat>
  <Paragraphs>359</Paragraphs>
  <Slides>72</Slides>
  <Notes>72</Notes>
  <HiddenSlides>0</HiddenSlides>
  <MMClips>1</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72</vt:i4>
      </vt:variant>
    </vt:vector>
  </HeadingPairs>
  <TitlesOfParts>
    <vt:vector size="77" baseType="lpstr">
      <vt:lpstr>Arial</vt:lpstr>
      <vt:lpstr>Calibri</vt:lpstr>
      <vt:lpstr>Calibri Light</vt:lpstr>
      <vt:lpstr>Cursblok2000</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Taalschrift  met hulplijnen</vt:lpstr>
      <vt:lpstr>Instructie van het lesdoel op bord</vt:lpstr>
      <vt:lpstr>Uitwerking  van het lesdoel  Zelfstandig werken</vt:lpstr>
      <vt:lpstr>Naschrift…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
  <cp:lastModifiedBy/>
  <cp:revision>82</cp:revision>
  <dcterms:created xsi:type="dcterms:W3CDTF">2020-08-29T19:18:23Z</dcterms:created>
  <dcterms:modified xsi:type="dcterms:W3CDTF">2020-11-15T13:39:36Z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10803281</vt:lpwstr>
  </property>
  <property fmtid="{D5CDD505-2E9C-101B-9397-08002B2CF9AE}" pid="3" name="NXPowerLiteSettings">
    <vt:lpwstr>C7000400038000</vt:lpwstr>
  </property>
  <property fmtid="{D5CDD505-2E9C-101B-9397-08002B2CF9AE}" pid="4" name="NXPowerLiteVersion">
    <vt:lpwstr>D7.1.14</vt:lpwstr>
  </property>
</Properties>
</file>