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297" r:id="rId5"/>
    <p:sldId id="256" r:id="rId6"/>
    <p:sldId id="257" r:id="rId7"/>
    <p:sldId id="282" r:id="rId8"/>
    <p:sldId id="269" r:id="rId9"/>
    <p:sldId id="268" r:id="rId10"/>
    <p:sldId id="271" r:id="rId11"/>
    <p:sldId id="272" r:id="rId12"/>
    <p:sldId id="274" r:id="rId13"/>
    <p:sldId id="275" r:id="rId14"/>
    <p:sldId id="276" r:id="rId15"/>
    <p:sldId id="277" r:id="rId16"/>
    <p:sldId id="283" r:id="rId17"/>
    <p:sldId id="270" r:id="rId18"/>
    <p:sldId id="262" r:id="rId19"/>
    <p:sldId id="263" r:id="rId20"/>
    <p:sldId id="284" r:id="rId21"/>
    <p:sldId id="285" r:id="rId22"/>
    <p:sldId id="286" r:id="rId23"/>
    <p:sldId id="289" r:id="rId24"/>
    <p:sldId id="265" r:id="rId25"/>
    <p:sldId id="288" r:id="rId26"/>
    <p:sldId id="290" r:id="rId27"/>
    <p:sldId id="291" r:id="rId28"/>
    <p:sldId id="292" r:id="rId29"/>
    <p:sldId id="293" r:id="rId30"/>
    <p:sldId id="294" r:id="rId31"/>
    <p:sldId id="295" r:id="rId32"/>
    <p:sldId id="296" r:id="rId33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5074BE-B7F7-401E-A9AE-DEC19B8F6C80}" v="2" dt="2022-06-01T14:02:40.1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3557" autoAdjust="0"/>
  </p:normalViewPr>
  <p:slideViewPr>
    <p:cSldViewPr snapToGrid="0" showGuides="1">
      <p:cViewPr varScale="1">
        <p:scale>
          <a:sx n="57" d="100"/>
          <a:sy n="57" d="100"/>
        </p:scale>
        <p:origin x="872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03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CCE99D7-C7B3-40D9-BBE2-884A7698CE42}" type="datetime1">
              <a:rPr lang="nl-NL" smtClean="0"/>
              <a:t>9-6-2022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6834459-7356-44BF-850D-8B30C4FB3B6B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94F71E7-644C-4726-8913-8B91FC22B8D7}" type="datetime1">
              <a:rPr lang="nl-NL" noProof="0" smtClean="0"/>
              <a:t>9-6-2022</a:t>
            </a:fld>
            <a:endParaRPr lang="nl-NL" noProof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A3C37BE-C303-496D-B5CD-85F2937540FC}" type="slidenum">
              <a:rPr lang="nl-NL" noProof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3948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970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2512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A3C37BE-C303-496D-B5CD-85F2937540FC}" type="slidenum">
              <a:rPr lang="nl-NL" noProof="0" smtClean="0"/>
              <a:t>20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0068599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nl-NL" sz="1200" dirty="0">
                <a:solidFill>
                  <a:prstClr val="black"/>
                </a:solidFill>
              </a:rPr>
              <a:t>Stimuleer waardeer initiatieven om (samen) te leren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nl-NL" sz="1200" dirty="0">
                <a:solidFill>
                  <a:prstClr val="black"/>
                </a:solidFill>
              </a:rPr>
              <a:t>Beloon opleiding met interessante taken op schoolniveau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nl-NL" sz="1200" dirty="0">
                <a:solidFill>
                  <a:prstClr val="black"/>
                </a:solidFill>
              </a:rPr>
              <a:t>Verbind professionele ontwikkeling en schoolontwikkeling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nl-NL" sz="1200" dirty="0">
                <a:solidFill>
                  <a:prstClr val="black"/>
                </a:solidFill>
              </a:rPr>
              <a:t>Zorg dat experts worden benut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nl-NL" sz="1200" dirty="0">
                <a:solidFill>
                  <a:prstClr val="black"/>
                </a:solidFill>
              </a:rPr>
              <a:t>Stel jezelf ook kwetsbaar op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endParaRPr lang="nl-NL" sz="1200" dirty="0">
              <a:solidFill>
                <a:prstClr val="black"/>
              </a:solidFill>
            </a:endParaRP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nl-NL" sz="1200" dirty="0">
                <a:ea typeface="MS PGothic" pitchFamily="34" charset="-128"/>
                <a:cs typeface="Arial" charset="0"/>
              </a:rPr>
              <a:t>Organiseer het samenwerken en samen leren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nl-NL" sz="1200" dirty="0">
                <a:ea typeface="MS PGothic" pitchFamily="34" charset="-128"/>
                <a:cs typeface="Arial" charset="0"/>
              </a:rPr>
              <a:t>Stel samen leerdoelen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nl-NL" sz="1200" dirty="0">
                <a:ea typeface="MS PGothic" pitchFamily="34" charset="-128"/>
                <a:cs typeface="Arial" charset="0"/>
              </a:rPr>
              <a:t>Creëer een veilig leerklimaat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nl-NL" sz="1200" dirty="0">
                <a:ea typeface="MS PGothic" pitchFamily="34" charset="-128"/>
                <a:cs typeface="Arial" charset="0"/>
              </a:rPr>
              <a:t>Stimuleer het volgen van opleidingen en congressen (en geef het goede voorbeeld)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nl-NL" sz="1200" dirty="0">
                <a:ea typeface="MS PGothic" pitchFamily="34" charset="-128"/>
                <a:cs typeface="Arial" charset="0"/>
              </a:rPr>
              <a:t>Coach leerkrachten in het samenwerken en samen leren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nl-NL" sz="1200" dirty="0">
                <a:solidFill>
                  <a:prstClr val="black"/>
                </a:solidFill>
              </a:rPr>
              <a:t>Zorg voor een gezamenlijke ambitie en verantwoordelijkheid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endParaRPr lang="nl-NL" sz="1200" dirty="0">
              <a:solidFill>
                <a:prstClr val="black"/>
              </a:solidFill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nl-NL" dirty="0"/>
              <a:t>Zorg voor een professionele dialoog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GB" sz="1200" dirty="0" err="1"/>
              <a:t>Gezamenlijke</a:t>
            </a:r>
            <a:r>
              <a:rPr lang="en-GB" sz="1200" dirty="0"/>
              <a:t> </a:t>
            </a:r>
            <a:r>
              <a:rPr lang="en-GB" sz="1200" dirty="0" err="1"/>
              <a:t>reflectie</a:t>
            </a:r>
            <a:r>
              <a:rPr lang="en-GB" sz="1200" dirty="0"/>
              <a:t> over het </a:t>
            </a:r>
            <a:r>
              <a:rPr lang="en-GB" sz="1200" dirty="0" err="1"/>
              <a:t>onderwijs</a:t>
            </a:r>
            <a:endParaRPr lang="en-GB" sz="1200" dirty="0"/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GB" sz="1200" dirty="0" err="1"/>
              <a:t>Onderbouwing</a:t>
            </a:r>
            <a:r>
              <a:rPr lang="en-GB" sz="1200" dirty="0"/>
              <a:t> van </a:t>
            </a:r>
            <a:r>
              <a:rPr lang="en-GB" sz="1200" dirty="0" err="1"/>
              <a:t>argumenten</a:t>
            </a:r>
            <a:endParaRPr lang="en-GB" sz="1200" dirty="0"/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GB" sz="1200" dirty="0" err="1"/>
              <a:t>Doorvragen</a:t>
            </a:r>
            <a:r>
              <a:rPr lang="en-GB" sz="1200" dirty="0"/>
              <a:t>, open </a:t>
            </a:r>
            <a:r>
              <a:rPr lang="en-GB" sz="1200" dirty="0" err="1"/>
              <a:t>staan</a:t>
            </a:r>
            <a:r>
              <a:rPr lang="en-GB" sz="1200" dirty="0"/>
              <a:t> voor </a:t>
            </a:r>
            <a:r>
              <a:rPr lang="en-GB" sz="1200" dirty="0" err="1"/>
              <a:t>andere</a:t>
            </a:r>
            <a:r>
              <a:rPr lang="en-GB" sz="1200" dirty="0"/>
              <a:t> </a:t>
            </a:r>
            <a:r>
              <a:rPr lang="en-GB" sz="1200" dirty="0" err="1"/>
              <a:t>meningen</a:t>
            </a:r>
            <a:endParaRPr lang="en-GB" sz="1200" dirty="0"/>
          </a:p>
          <a:p>
            <a:pPr algn="l"/>
            <a:endParaRPr lang="en-GB" sz="1100" dirty="0"/>
          </a:p>
          <a:p>
            <a:pPr algn="l"/>
            <a:r>
              <a:rPr lang="en-GB" sz="1400" b="1" dirty="0" err="1">
                <a:solidFill>
                  <a:schemeClr val="accent5">
                    <a:lumMod val="50000"/>
                  </a:schemeClr>
                </a:solidFill>
              </a:rPr>
              <a:t>Opbrengst</a:t>
            </a:r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nl-NL" sz="1200" dirty="0"/>
              <a:t>Professionele leerkrachten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nl-NL" sz="1200" dirty="0"/>
              <a:t>Leerkrachten leren elkaar kennen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nl-NL" sz="1200" dirty="0"/>
              <a:t>De visie op onderwijs wordt concreet</a:t>
            </a:r>
            <a:endParaRPr lang="en-GB" sz="1200" dirty="0"/>
          </a:p>
          <a:p>
            <a:pPr marL="342900" lvl="0" indent="-342900">
              <a:buFont typeface="Courier New" panose="02070309020205020404" pitchFamily="49" charset="0"/>
              <a:buChar char="o"/>
            </a:pPr>
            <a:endParaRPr lang="nl-NL" sz="1200" dirty="0">
              <a:solidFill>
                <a:prstClr val="black"/>
              </a:solidFill>
            </a:endParaRPr>
          </a:p>
          <a:p>
            <a:pPr lvl="0"/>
            <a:r>
              <a:rPr lang="nl-NL" sz="1200" b="1" dirty="0">
                <a:solidFill>
                  <a:prstClr val="black"/>
                </a:solidFill>
              </a:rPr>
              <a:t>Focus op feedback vragen (willen leren) </a:t>
            </a:r>
            <a:r>
              <a:rPr lang="nl-NL" sz="1200" b="1" dirty="0" err="1">
                <a:solidFill>
                  <a:prstClr val="black"/>
                </a:solidFill>
              </a:rPr>
              <a:t>ipv</a:t>
            </a:r>
            <a:r>
              <a:rPr lang="nl-NL" sz="1200" b="1" dirty="0">
                <a:solidFill>
                  <a:prstClr val="black"/>
                </a:solidFill>
              </a:rPr>
              <a:t> feedback geven (ongevraagd advies)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prstClr val="black"/>
                </a:solidFill>
              </a:rPr>
              <a:t>Vanuit een leerdoel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prstClr val="black"/>
                </a:solidFill>
              </a:rPr>
              <a:t>Feedback als interactief proces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prstClr val="black"/>
                </a:solidFill>
              </a:rPr>
              <a:t>Vraag door en bespreek achterliggende waarden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prstClr val="black"/>
                </a:solidFill>
              </a:rPr>
              <a:t>Bepaal zelf hoe je de feedback gebruikt</a:t>
            </a:r>
          </a:p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2285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65897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90762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01280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2279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8509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3239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A3C37BE-C303-496D-B5CD-85F2937540FC}" type="slidenum">
              <a:rPr lang="nl-NL" noProof="0" smtClean="0"/>
              <a:t>4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106242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2010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5249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6586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7115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9496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 om de subtitelstijl van het model te bewerken</a:t>
            </a:r>
          </a:p>
        </p:txBody>
      </p:sp>
      <p:sp>
        <p:nvSpPr>
          <p:cNvPr id="7" name="Rechthoek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9CF397B8-0FD9-464B-82FE-900500E206CA}" type="datetime1">
              <a:rPr lang="nl-NL" noProof="0" smtClean="0"/>
              <a:t>9-6-2022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0FF54DE5-C571-48E8-A5BC-B369434E2F44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3" name="Tijdelijke aanduiding voor afbeelding 2" descr="Een lege tijdelijke aanduiding om een afbeelding toe te voegen. Klik op de tijdelijke aanduiding en selecteer de afbeelding die u wilt toevoegen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E77BDD-E5DB-4E5D-B97E-F641C165C0CA}" type="datetime1">
              <a:rPr lang="nl-NL" noProof="0" smtClean="0"/>
              <a:t>9-6-2022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nl-NL" noProof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EF4445-C1E9-43A8-83D4-E951CDAB616F}" type="datetime1">
              <a:rPr lang="nl-NL" noProof="0" smtClean="0"/>
              <a:t>9-6-2022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nl-NL" noProof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 hasCustomPrompt="1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89FCE6-7840-4C33-BAE9-691F78649E8F}" type="datetime1">
              <a:rPr lang="nl-NL" noProof="0" smtClean="0"/>
              <a:t>9-6-2022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nl-NL" noProof="0"/>
              <a:t>‹nr.›</a:t>
            </a:fld>
            <a:endParaRPr lang="nl-NL" noProof="0"/>
          </a:p>
        </p:txBody>
      </p:sp>
      <p:grpSp>
        <p:nvGrpSpPr>
          <p:cNvPr id="7" name="Groe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Rechte verbindingslijn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chte verbindingslijn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7148F4-9EF1-4497-80AA-502613E901C0}" type="datetime1">
              <a:rPr lang="nl-NL" noProof="0" smtClean="0"/>
              <a:t>9-6-2022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nl-NL" noProof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 om de subtitelstijl van het model te bewerken</a:t>
            </a:r>
          </a:p>
        </p:txBody>
      </p:sp>
      <p:sp>
        <p:nvSpPr>
          <p:cNvPr id="11" name="Tijdelijke aanduiding voor afbeelding 10" descr="Een lege tijdelijke aanduiding om een afbeelding toe te voegen. Klik op de tijdelijke aanduiding en selecteer de afbeelding die u wilt toevoegen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Rechthoek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grpSp>
        <p:nvGrpSpPr>
          <p:cNvPr id="14" name="Groe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Rechte verbindingslijn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e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Rechte verbindingslijn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hthoek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e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Rechte verbindingslijn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chte verbindingslijn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hthoek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grpSp>
          <p:nvGrpSpPr>
            <p:cNvPr id="11" name="Groe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Rechte verbindingslijn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Rechte verbindingslijn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5DC8B0-CACC-405C-80DC-A78EDA4D28AC}" type="datetime1">
              <a:rPr lang="nl-NL" noProof="0" smtClean="0"/>
              <a:t>9-6-2022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nl-NL" noProof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,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14DA2C-092E-4378-8446-1C60C0CEE763}" type="datetime1">
              <a:rPr lang="nl-NL" noProof="0" smtClean="0"/>
              <a:t>9-6-2022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nl-NL" noProof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9151EC-B9AC-47EC-8C64-786B4A17B716}" type="datetime1">
              <a:rPr lang="nl-NL" noProof="0" smtClean="0"/>
              <a:t>9-6-2022</a:t>
            </a:fld>
            <a:endParaRPr lang="nl-NL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nl-NL" noProof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051FEF9-3F1E-43CB-8798-20F3C85CFA16}" type="datetime1">
              <a:rPr lang="nl-NL" noProof="0" smtClean="0"/>
              <a:t>9-6-2022</a:t>
            </a:fld>
            <a:endParaRPr lang="nl-NL" noProof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nl-NL" noProof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A163D1-6F74-4EB9-85FB-310C8EF6622D}" type="datetime1">
              <a:rPr lang="nl-NL" noProof="0" smtClean="0"/>
              <a:t>9-6-2022</a:t>
            </a:fld>
            <a:endParaRPr lang="nl-NL" noProof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nl-NL" noProof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BA7B74-5E4F-49C8-AF52-937C5A57A50D}" type="datetime1">
              <a:rPr lang="nl-NL" noProof="0" smtClean="0"/>
              <a:t>9-6-2022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nl-NL" noProof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  <a:p>
            <a:pPr lvl="5" rtl="0"/>
            <a:r>
              <a:rPr lang="nl-NL" noProof="0"/>
              <a:t>Zesde niveau</a:t>
            </a:r>
          </a:p>
          <a:p>
            <a:pPr lvl="6" rtl="0"/>
            <a:r>
              <a:rPr lang="nl-NL" noProof="0"/>
              <a:t>Zevende niveau</a:t>
            </a:r>
          </a:p>
          <a:p>
            <a:pPr lvl="7" rtl="0"/>
            <a:r>
              <a:rPr lang="nl-NL" noProof="0"/>
              <a:t>Achtste niveau</a:t>
            </a:r>
          </a:p>
          <a:p>
            <a:pPr lvl="8" rtl="0"/>
            <a:r>
              <a:rPr lang="nl-NL" noProof="0"/>
              <a:t>Negende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fld id="{55CB7142-FFEB-441C-A694-25A352F6BC41}" type="datetime1">
              <a:rPr lang="nl-NL" noProof="0" smtClean="0"/>
              <a:t>9-6-2022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fld id="{0FF54DE5-C571-48E8-A5BC-B369434E2F44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grpSp>
        <p:nvGrpSpPr>
          <p:cNvPr id="15" name="Groe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Rechte verbindingslijn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yaelle.vande.stolpe@rkdks.nl" TargetMode="External"/><Relationship Id="rId2" Type="http://schemas.openxmlformats.org/officeDocument/2006/relationships/hyperlink" Target="mailto:j.amels@hsmarnix.nl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F14B4BA-E9DD-6DF2-D93B-C13A58EB05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Op reis in de wondere wereld van onderwijsverbetering</a:t>
            </a:r>
          </a:p>
        </p:txBody>
      </p:sp>
      <p:sp>
        <p:nvSpPr>
          <p:cNvPr id="7" name="Ondertitel 6">
            <a:extLst>
              <a:ext uri="{FF2B5EF4-FFF2-40B4-BE49-F238E27FC236}">
                <a16:creationId xmlns:a16="http://schemas.microsoft.com/office/drawing/2014/main" id="{80C58839-747E-7296-9956-95B8ADC768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4899" y="4350979"/>
            <a:ext cx="10096501" cy="955565"/>
          </a:xfrm>
        </p:spPr>
        <p:txBody>
          <a:bodyPr/>
          <a:lstStyle/>
          <a:p>
            <a:pPr>
              <a:lnSpc>
                <a:spcPct val="108000"/>
              </a:lnSpc>
            </a:pPr>
            <a:r>
              <a:rPr lang="nl-NL" sz="2000" b="1" i="1" dirty="0"/>
              <a:t>Dr. Judith Amels, onderwijskundige, onderwijsadviseur en onderzoeker en </a:t>
            </a:r>
          </a:p>
          <a:p>
            <a:pPr>
              <a:lnSpc>
                <a:spcPct val="108000"/>
              </a:lnSpc>
            </a:pPr>
            <a:r>
              <a:rPr lang="nl-NL" sz="2000" b="1" i="1" dirty="0"/>
              <a:t>Yaëlle van de Stolpe, schoolleider, leerkracht en onderwijsverbeteraar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0237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8BF209-630B-2440-56C6-E6A2954D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76200"/>
            <a:ext cx="10882382" cy="1096962"/>
          </a:xfrm>
        </p:spPr>
        <p:txBody>
          <a:bodyPr>
            <a:normAutofit/>
          </a:bodyPr>
          <a:lstStyle/>
          <a:p>
            <a:r>
              <a:rPr lang="nl-NL" sz="4000" dirty="0"/>
              <a:t>Stap 3 in de cyclus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40506E-A095-76AD-347B-6CF495F28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568669"/>
            <a:ext cx="10978494" cy="45720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sz="6700" b="1" dirty="0"/>
              <a:t>Besluit en verbeterplan</a:t>
            </a:r>
            <a:endParaRPr lang="nl-NL" sz="3600" dirty="0"/>
          </a:p>
          <a:p>
            <a:pPr algn="l"/>
            <a:r>
              <a:rPr lang="nl-NL" sz="4000" b="1" dirty="0">
                <a:solidFill>
                  <a:schemeClr val="accent5">
                    <a:lumMod val="50000"/>
                  </a:schemeClr>
                </a:solidFill>
              </a:rPr>
              <a:t>Gezamenlijk besluit op basis van literatuur en huidige situatie:</a:t>
            </a:r>
          </a:p>
          <a:p>
            <a:pPr marL="1071563" indent="-357188" algn="l">
              <a:buFont typeface="Courier New" panose="02070309020205020404" pitchFamily="49" charset="0"/>
              <a:buChar char="o"/>
            </a:pPr>
            <a:r>
              <a:rPr lang="nl-NL" sz="4000" dirty="0"/>
              <a:t>Wat gaan we verbeteren</a:t>
            </a:r>
          </a:p>
          <a:p>
            <a:pPr marL="1071563" indent="-357188" algn="l">
              <a:buFont typeface="Courier New" panose="02070309020205020404" pitchFamily="49" charset="0"/>
              <a:buChar char="o"/>
            </a:pPr>
            <a:r>
              <a:rPr lang="nl-NL" sz="4000" dirty="0"/>
              <a:t>Wetend waar we op moeten letten</a:t>
            </a:r>
          </a:p>
          <a:p>
            <a:pPr algn="l"/>
            <a:endParaRPr lang="nl-NL" sz="4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l"/>
            <a:r>
              <a:rPr lang="nl-NL" sz="4000" b="1" dirty="0">
                <a:solidFill>
                  <a:schemeClr val="accent5">
                    <a:lumMod val="50000"/>
                  </a:schemeClr>
                </a:solidFill>
              </a:rPr>
              <a:t>Verbeterplan</a:t>
            </a:r>
          </a:p>
          <a:p>
            <a:pPr marL="1285875" indent="-571500" algn="l">
              <a:buFont typeface="Courier New" panose="02070309020205020404" pitchFamily="49" charset="0"/>
              <a:buChar char="o"/>
              <a:defRPr/>
            </a:pPr>
            <a:r>
              <a:rPr lang="nl-NL" sz="4000" dirty="0">
                <a:ea typeface="MS PGothic" pitchFamily="34" charset="-128"/>
                <a:cs typeface="Arial" charset="0"/>
              </a:rPr>
              <a:t>Wie doet wat, wanneer</a:t>
            </a:r>
          </a:p>
          <a:p>
            <a:pPr marL="1285875" indent="-571500" algn="l">
              <a:buFont typeface="Courier New" panose="02070309020205020404" pitchFamily="49" charset="0"/>
              <a:buChar char="o"/>
              <a:defRPr/>
            </a:pPr>
            <a:r>
              <a:rPr lang="nl-NL" sz="4000" dirty="0">
                <a:ea typeface="MS PGothic" pitchFamily="34" charset="-128"/>
                <a:cs typeface="Arial" charset="0"/>
              </a:rPr>
              <a:t>Pilot of alle leraren</a:t>
            </a:r>
          </a:p>
          <a:p>
            <a:pPr marL="1285875" indent="-571500" algn="l">
              <a:buFont typeface="Courier New" panose="02070309020205020404" pitchFamily="49" charset="0"/>
              <a:buChar char="o"/>
              <a:defRPr/>
            </a:pPr>
            <a:r>
              <a:rPr lang="nl-NL" sz="4000" dirty="0">
                <a:ea typeface="MS PGothic" pitchFamily="34" charset="-128"/>
                <a:cs typeface="Arial" charset="0"/>
              </a:rPr>
              <a:t>Condities</a:t>
            </a:r>
          </a:p>
          <a:p>
            <a:pPr marL="630238" indent="-357188"/>
            <a:endParaRPr lang="nl-NL" sz="36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7FBA857-FDD9-78BE-24A0-05E4F8963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5806" y="1662189"/>
            <a:ext cx="1785044" cy="127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2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8BF209-630B-2440-56C6-E6A2954D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67" y="76200"/>
            <a:ext cx="10848515" cy="1096962"/>
          </a:xfrm>
        </p:spPr>
        <p:txBody>
          <a:bodyPr>
            <a:normAutofit/>
          </a:bodyPr>
          <a:lstStyle/>
          <a:p>
            <a:r>
              <a:rPr lang="nl-NL" sz="4000" dirty="0"/>
              <a:t>Stap 4 in de cyclus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40506E-A095-76AD-347B-6CF495F28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067" y="1568669"/>
            <a:ext cx="10944627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4800" b="1" dirty="0"/>
              <a:t>Uitvoeren, monitoren en bijstellen</a:t>
            </a:r>
            <a:endParaRPr lang="nl-NL" sz="4800" dirty="0"/>
          </a:p>
          <a:p>
            <a:pPr algn="l"/>
            <a: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  <a:t>Bevragen:</a:t>
            </a:r>
          </a:p>
          <a:p>
            <a:pPr marL="1087438" indent="-457200" algn="l">
              <a:buFont typeface="Courier New" panose="02070309020205020404" pitchFamily="49" charset="0"/>
              <a:buChar char="o"/>
            </a:pPr>
            <a:r>
              <a:rPr lang="nl-NL" sz="2800" dirty="0"/>
              <a:t>Lukt het om de verbetering uit te voeren zoals bedoeld?</a:t>
            </a:r>
          </a:p>
          <a:p>
            <a:pPr marL="1087438" indent="-457200" algn="l">
              <a:buFont typeface="Courier New" panose="02070309020205020404" pitchFamily="49" charset="0"/>
              <a:buChar char="o"/>
            </a:pPr>
            <a:r>
              <a:rPr lang="nl-NL" sz="2800" dirty="0"/>
              <a:t>Zijn alle condities vervuld?</a:t>
            </a:r>
          </a:p>
          <a:p>
            <a:pPr marL="1087438" indent="-457200" algn="l">
              <a:buFont typeface="Courier New" panose="02070309020205020404" pitchFamily="49" charset="0"/>
              <a:buChar char="o"/>
            </a:pPr>
            <a:r>
              <a:rPr lang="nl-NL" sz="2800" dirty="0"/>
              <a:t>Werkt het voor alle leerlingen?</a:t>
            </a:r>
          </a:p>
          <a:p>
            <a:pPr marL="1087438" indent="-457200" algn="l">
              <a:buFont typeface="Courier New" panose="02070309020205020404" pitchFamily="49" charset="0"/>
              <a:buChar char="o"/>
            </a:pPr>
            <a:r>
              <a:rPr lang="nl-NL" sz="2800" dirty="0"/>
              <a:t>Welke aanpassingen zijn nog nodig? </a:t>
            </a:r>
          </a:p>
          <a:p>
            <a:pPr marL="630238" indent="-357188"/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01463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8BF209-630B-2440-56C6-E6A2954D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489" y="76200"/>
            <a:ext cx="10871093" cy="1096962"/>
          </a:xfrm>
        </p:spPr>
        <p:txBody>
          <a:bodyPr>
            <a:normAutofit/>
          </a:bodyPr>
          <a:lstStyle/>
          <a:p>
            <a:r>
              <a:rPr lang="nl-NL" sz="3600" dirty="0"/>
              <a:t>Stap 5 in de cyclus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40506E-A095-76AD-347B-6CF495F28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489" y="1568669"/>
            <a:ext cx="10967205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4400" b="1" dirty="0"/>
              <a:t>Borgen</a:t>
            </a:r>
            <a:endParaRPr lang="nl-NL" sz="4400" dirty="0"/>
          </a:p>
          <a:p>
            <a:pPr lvl="0"/>
            <a:r>
              <a:rPr lang="nl-NL" sz="2800" b="1" dirty="0">
                <a:solidFill>
                  <a:schemeClr val="accent5">
                    <a:lumMod val="50000"/>
                  </a:schemeClr>
                </a:solidFill>
              </a:rPr>
              <a:t>In structuur:</a:t>
            </a:r>
          </a:p>
          <a:p>
            <a:pPr marL="1071563" lvl="0" indent="-357188">
              <a:buFont typeface="Courier New" panose="02070309020205020404" pitchFamily="49" charset="0"/>
              <a:buChar char="o"/>
            </a:pPr>
            <a:r>
              <a:rPr lang="nl-NL" sz="2800" dirty="0">
                <a:solidFill>
                  <a:prstClr val="black"/>
                </a:solidFill>
              </a:rPr>
              <a:t>Nieuwe werkwijze vastleggen</a:t>
            </a:r>
          </a:p>
          <a:p>
            <a:pPr lvl="0"/>
            <a:endParaRPr lang="nl-NL" sz="2800" dirty="0">
              <a:solidFill>
                <a:prstClr val="black"/>
              </a:solidFill>
            </a:endParaRPr>
          </a:p>
          <a:p>
            <a:pPr lvl="0"/>
            <a:r>
              <a:rPr lang="nl-NL" sz="2800" b="1" dirty="0">
                <a:solidFill>
                  <a:schemeClr val="accent5">
                    <a:lumMod val="50000"/>
                  </a:schemeClr>
                </a:solidFill>
              </a:rPr>
              <a:t>In persoon:</a:t>
            </a:r>
          </a:p>
          <a:p>
            <a:pPr marL="1171575" lvl="0" indent="-457200">
              <a:buFont typeface="Courier New" panose="02070309020205020404" pitchFamily="49" charset="0"/>
              <a:buChar char="o"/>
            </a:pPr>
            <a:r>
              <a:rPr lang="nl-NL" sz="2800" dirty="0">
                <a:solidFill>
                  <a:prstClr val="black"/>
                </a:solidFill>
              </a:rPr>
              <a:t>Iemand checkt regelmatig</a:t>
            </a:r>
          </a:p>
          <a:p>
            <a:pPr marL="1171575" lvl="0" indent="-457200">
              <a:buFont typeface="Courier New" panose="02070309020205020404" pitchFamily="49" charset="0"/>
              <a:buChar char="o"/>
            </a:pPr>
            <a:r>
              <a:rPr lang="nl-NL" sz="2800" dirty="0">
                <a:solidFill>
                  <a:prstClr val="black"/>
                </a:solidFill>
              </a:rPr>
              <a:t>Zo nodig: nieuwe cyclus</a:t>
            </a:r>
          </a:p>
          <a:p>
            <a:pPr marL="630238" indent="-357188"/>
            <a:endParaRPr lang="nl-NL" sz="36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7FBA857-FDD9-78BE-24A0-05E4F8963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3386" y="268287"/>
            <a:ext cx="25241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0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4C6CD2-42B5-5636-6DB0-78596A4CF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11" y="76200"/>
            <a:ext cx="10893671" cy="1096962"/>
          </a:xfrm>
        </p:spPr>
        <p:txBody>
          <a:bodyPr>
            <a:normAutofit/>
          </a:bodyPr>
          <a:lstStyle/>
          <a:p>
            <a:r>
              <a:rPr lang="nl-NL" sz="4400" dirty="0"/>
              <a:t>Haalbaar, in deze tijd?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3C2C97-16A7-166D-CE5A-1F035D4BE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086" y="1589049"/>
            <a:ext cx="8590845" cy="4924778"/>
          </a:xfrm>
        </p:spPr>
        <p:txBody>
          <a:bodyPr>
            <a:normAutofit fontScale="92500" lnSpcReduction="20000"/>
          </a:bodyPr>
          <a:lstStyle/>
          <a:p>
            <a:pPr marL="357188" indent="-357188" algn="l"/>
            <a:r>
              <a:rPr lang="nl-NL" sz="3200" b="1" dirty="0">
                <a:solidFill>
                  <a:schemeClr val="accent5">
                    <a:lumMod val="50000"/>
                  </a:schemeClr>
                </a:solidFill>
              </a:rPr>
              <a:t>Niet te veel: </a:t>
            </a:r>
          </a:p>
          <a:p>
            <a:pPr marL="1071563" indent="-357188" algn="l">
              <a:buFont typeface="Courier New" panose="02070309020205020404" pitchFamily="49" charset="0"/>
              <a:buChar char="o"/>
            </a:pPr>
            <a:r>
              <a:rPr lang="nl-NL" sz="2400" dirty="0"/>
              <a:t>Beter enkele veranderingen die ook echt verbeteringen zijn.</a:t>
            </a:r>
          </a:p>
          <a:p>
            <a:pPr marL="357188" indent="-357188" algn="l"/>
            <a:r>
              <a:rPr lang="nl-NL" sz="3200" b="1" dirty="0">
                <a:solidFill>
                  <a:schemeClr val="accent5">
                    <a:lumMod val="50000"/>
                  </a:schemeClr>
                </a:solidFill>
              </a:rPr>
              <a:t>Effectief met tijd omgaan:</a:t>
            </a:r>
          </a:p>
          <a:p>
            <a:pPr marL="1071563" indent="-357188" algn="l">
              <a:buFont typeface="Courier New" panose="02070309020205020404" pitchFamily="49" charset="0"/>
              <a:buChar char="o"/>
            </a:pPr>
            <a:r>
              <a:rPr lang="nl-NL" sz="2400" dirty="0"/>
              <a:t>Wordt de tijd na schooltijd effectief benut?</a:t>
            </a:r>
          </a:p>
          <a:p>
            <a:pPr marL="1071563" indent="-357188" algn="l">
              <a:buFont typeface="Courier New" panose="02070309020205020404" pitchFamily="49" charset="0"/>
              <a:buChar char="o"/>
            </a:pPr>
            <a:r>
              <a:rPr lang="nl-NL" sz="2400" dirty="0"/>
              <a:t>Wordt de overlegtijd effectief benut?</a:t>
            </a:r>
          </a:p>
          <a:p>
            <a:pPr marL="357188" indent="-357188" algn="l"/>
            <a:r>
              <a:rPr lang="nl-NL" sz="3200" b="1" dirty="0">
                <a:solidFill>
                  <a:schemeClr val="accent5">
                    <a:lumMod val="50000"/>
                  </a:schemeClr>
                </a:solidFill>
              </a:rPr>
              <a:t>Met elkaar in gesprek en aan de slag geeft energie</a:t>
            </a:r>
          </a:p>
          <a:p>
            <a:pPr marL="1071563" indent="-357188" algn="l">
              <a:buFont typeface="Courier New" panose="02070309020205020404" pitchFamily="49" charset="0"/>
              <a:buChar char="o"/>
            </a:pPr>
            <a:r>
              <a:rPr lang="nl-NL" sz="2400" dirty="0"/>
              <a:t>Werkdruk hangt nauwelijks samen met het aantal uren dat je werkt.</a:t>
            </a:r>
          </a:p>
          <a:p>
            <a:pPr marL="1071563" indent="-357188" algn="l">
              <a:buFont typeface="Courier New" panose="02070309020205020404" pitchFamily="49" charset="0"/>
              <a:buChar char="o"/>
            </a:pPr>
            <a:r>
              <a:rPr lang="nl-NL" sz="2400" dirty="0"/>
              <a:t>Vermijd rapportages.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086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07170" y="1209309"/>
            <a:ext cx="7171340" cy="2219691"/>
          </a:xfrm>
        </p:spPr>
        <p:txBody>
          <a:bodyPr rtlCol="0"/>
          <a:lstStyle/>
          <a:p>
            <a:r>
              <a:rPr lang="nl-NL" dirty="0"/>
              <a:t>Deel 2: </a:t>
            </a:r>
            <a:r>
              <a:rPr lang="nl-NL" sz="4400" i="1" dirty="0"/>
              <a:t>Creëer een onderzoekscultuur</a:t>
            </a:r>
            <a:br>
              <a:rPr lang="nl-NL" sz="4400" i="1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940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6756" y="163782"/>
            <a:ext cx="10665129" cy="1096962"/>
          </a:xfrm>
        </p:spPr>
        <p:txBody>
          <a:bodyPr rtlCol="0">
            <a:noAutofit/>
          </a:bodyPr>
          <a:lstStyle/>
          <a:p>
            <a:pPr rtl="0"/>
            <a:r>
              <a:rPr lang="nl-NL" sz="4000" dirty="0"/>
              <a:t>Werken aan onderwijs-</a:t>
            </a:r>
            <a:br>
              <a:rPr lang="nl-NL" sz="4000" dirty="0"/>
            </a:br>
            <a:r>
              <a:rPr lang="nl-NL" sz="4000" dirty="0"/>
              <a:t>verbetering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1EE3DA89-8B90-9D7C-F9D7-082E97D35DE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l="35555" t="16790" r="35741" b="9959"/>
          <a:stretch/>
        </p:blipFill>
        <p:spPr>
          <a:xfrm>
            <a:off x="8360603" y="0"/>
            <a:ext cx="2872392" cy="4123228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C7099C53-F0F8-6C13-50FA-13BBF70F0F82}"/>
              </a:ext>
            </a:extLst>
          </p:cNvPr>
          <p:cNvSpPr txBox="1"/>
          <p:nvPr/>
        </p:nvSpPr>
        <p:spPr>
          <a:xfrm>
            <a:off x="258268" y="1553713"/>
            <a:ext cx="6583928" cy="3995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rtl="0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NL" sz="3200" dirty="0"/>
              <a:t>Stimuleer een onderzoekende houding</a:t>
            </a:r>
          </a:p>
          <a:p>
            <a:pPr marL="457200" indent="-457200" rtl="0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NL" sz="3200" dirty="0"/>
              <a:t>Stimuleer samen leren in het team</a:t>
            </a:r>
          </a:p>
          <a:p>
            <a:pPr marL="457200" indent="-457200" rtl="0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NL" sz="3200" dirty="0"/>
              <a:t>Benut kennis en expertise</a:t>
            </a:r>
          </a:p>
          <a:p>
            <a:pPr marL="457200" indent="-457200" rtl="0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NL" sz="3200" dirty="0"/>
              <a:t>Creëer een omgeving waarin leiderschap wordt gespreid</a:t>
            </a:r>
          </a:p>
        </p:txBody>
      </p:sp>
    </p:spTree>
    <p:extLst>
      <p:ext uri="{BB962C8B-B14F-4D97-AF65-F5344CB8AC3E}">
        <p14:creationId xmlns:p14="http://schemas.microsoft.com/office/powerpoint/2010/main" val="222449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8044" y="76200"/>
            <a:ext cx="10927538" cy="1096962"/>
          </a:xfrm>
        </p:spPr>
        <p:txBody>
          <a:bodyPr rtlCol="0">
            <a:noAutofit/>
          </a:bodyPr>
          <a:lstStyle/>
          <a:p>
            <a:pPr rtl="0"/>
            <a:r>
              <a:rPr lang="nl-NL" sz="4000" dirty="0"/>
              <a:t>Stimuleer een kritische, onderzoekende houding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4D781CD-B6F2-192A-6D64-A60A78D5D676}"/>
              </a:ext>
            </a:extLst>
          </p:cNvPr>
          <p:cNvSpPr txBox="1"/>
          <p:nvPr/>
        </p:nvSpPr>
        <p:spPr>
          <a:xfrm>
            <a:off x="392220" y="1674674"/>
            <a:ext cx="9277504" cy="3617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8000"/>
              </a:lnSpc>
              <a:spcAft>
                <a:spcPts val="600"/>
              </a:spcAft>
            </a:pPr>
            <a:r>
              <a:rPr lang="nl-NL" sz="3200" b="1" dirty="0"/>
              <a:t>Onderzoekende houding:</a:t>
            </a:r>
          </a:p>
          <a:p>
            <a:pPr marL="285750" indent="-285750" algn="l">
              <a:lnSpc>
                <a:spcPct val="108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3200" dirty="0">
                <a:ea typeface="MS PGothic" pitchFamily="34" charset="-128"/>
                <a:cs typeface="Arial" charset="0"/>
              </a:rPr>
              <a:t>Nieuwsgierig, precies willen weten</a:t>
            </a:r>
          </a:p>
          <a:p>
            <a:pPr marL="285750" indent="-285750" algn="l">
              <a:lnSpc>
                <a:spcPct val="108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3200" dirty="0">
                <a:ea typeface="MS PGothic" pitchFamily="34" charset="-128"/>
                <a:cs typeface="Arial" charset="0"/>
              </a:rPr>
              <a:t>Steeds willen verbeteren</a:t>
            </a:r>
          </a:p>
          <a:p>
            <a:pPr marL="285750" indent="-285750" algn="l">
              <a:lnSpc>
                <a:spcPct val="108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3200" dirty="0">
                <a:ea typeface="MS PGothic" pitchFamily="34" charset="-128"/>
                <a:cs typeface="Arial" charset="0"/>
              </a:rPr>
              <a:t>Open staan voor andere perspectieven</a:t>
            </a:r>
          </a:p>
          <a:p>
            <a:pPr marL="285750" indent="-285750" algn="l">
              <a:lnSpc>
                <a:spcPct val="108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3200" dirty="0">
                <a:ea typeface="MS PGothic" pitchFamily="34" charset="-128"/>
                <a:cs typeface="Arial" charset="0"/>
              </a:rPr>
              <a:t>Gebruik van literatuur en gegevens</a:t>
            </a:r>
          </a:p>
          <a:p>
            <a:pPr marL="285750" indent="-285750" algn="l">
              <a:lnSpc>
                <a:spcPct val="108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3200" dirty="0">
                <a:ea typeface="MS PGothic" pitchFamily="34" charset="-128"/>
                <a:cs typeface="Arial" charset="0"/>
              </a:rPr>
              <a:t>In samenwerking met collega’s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4DB7599-681C-9AF2-4B99-C45FF546A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2762" y="1674674"/>
            <a:ext cx="2925663" cy="137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0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3769" y="76200"/>
            <a:ext cx="10861813" cy="1096962"/>
          </a:xfrm>
        </p:spPr>
        <p:txBody>
          <a:bodyPr rtlCol="0">
            <a:normAutofit/>
          </a:bodyPr>
          <a:lstStyle/>
          <a:p>
            <a:pPr rtl="0"/>
            <a:r>
              <a:rPr lang="nl-NL" sz="4000" dirty="0"/>
              <a:t>Zorg voor reflectie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4D781CD-B6F2-192A-6D64-A60A78D5D676}"/>
              </a:ext>
            </a:extLst>
          </p:cNvPr>
          <p:cNvSpPr txBox="1"/>
          <p:nvPr/>
        </p:nvSpPr>
        <p:spPr>
          <a:xfrm>
            <a:off x="323616" y="1460185"/>
            <a:ext cx="11742943" cy="3233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lnSpc>
                <a:spcPct val="108000"/>
              </a:lnSpc>
              <a:buFont typeface="Wingdings" panose="05000000000000000000" pitchFamily="2" charset="2"/>
              <a:buChar char="Ø"/>
            </a:pPr>
            <a:r>
              <a:rPr lang="nl-NL" sz="3200" dirty="0"/>
              <a:t>Werkt wat we voor ogen hadden?</a:t>
            </a:r>
          </a:p>
          <a:p>
            <a:pPr marL="457200" indent="-457200" algn="l">
              <a:lnSpc>
                <a:spcPct val="108000"/>
              </a:lnSpc>
              <a:buFont typeface="Wingdings" panose="05000000000000000000" pitchFamily="2" charset="2"/>
              <a:buChar char="Ø"/>
            </a:pPr>
            <a:r>
              <a:rPr lang="nl-NL" sz="3200" dirty="0"/>
              <a:t>Waarom werkt iets wel of niet goed (voor deze leerlingen)?</a:t>
            </a:r>
          </a:p>
          <a:p>
            <a:pPr marL="457200" indent="-457200" algn="l">
              <a:lnSpc>
                <a:spcPct val="108000"/>
              </a:lnSpc>
              <a:buFont typeface="Wingdings" panose="05000000000000000000" pitchFamily="2" charset="2"/>
              <a:buChar char="Ø"/>
            </a:pPr>
            <a:r>
              <a:rPr lang="nl-NL" sz="3200" dirty="0"/>
              <a:t>Wat kan nog beter?</a:t>
            </a:r>
          </a:p>
          <a:p>
            <a:pPr marL="457200" indent="-457200" algn="l">
              <a:lnSpc>
                <a:spcPct val="108000"/>
              </a:lnSpc>
              <a:buFont typeface="Courier New" panose="02070309020205020404" pitchFamily="49" charset="0"/>
              <a:buChar char="o"/>
            </a:pPr>
            <a:endParaRPr lang="en-GB" sz="3200" dirty="0"/>
          </a:p>
          <a:p>
            <a:pPr marL="457200" indent="-457200" algn="l">
              <a:lnSpc>
                <a:spcPct val="108000"/>
              </a:lnSpc>
              <a:buFont typeface="Courier New" panose="02070309020205020404" pitchFamily="49" charset="0"/>
              <a:buChar char="o"/>
            </a:pPr>
            <a:r>
              <a:rPr lang="nl-NL" sz="3200" i="1" dirty="0" err="1"/>
              <a:t>Reflection</a:t>
            </a:r>
            <a:r>
              <a:rPr lang="nl-NL" sz="3200" i="1" dirty="0"/>
              <a:t> </a:t>
            </a:r>
            <a:r>
              <a:rPr lang="nl-NL" sz="3200" b="1" i="1" dirty="0"/>
              <a:t>in</a:t>
            </a:r>
            <a:r>
              <a:rPr lang="nl-NL" sz="3200" i="1" dirty="0"/>
              <a:t> action – tijdens het lesgeven </a:t>
            </a:r>
          </a:p>
          <a:p>
            <a:pPr marL="457200" indent="-457200" algn="l">
              <a:lnSpc>
                <a:spcPct val="108000"/>
              </a:lnSpc>
              <a:buFont typeface="Courier New" panose="02070309020205020404" pitchFamily="49" charset="0"/>
              <a:buChar char="o"/>
            </a:pPr>
            <a:r>
              <a:rPr lang="nl-NL" sz="3200" i="1" dirty="0" err="1"/>
              <a:t>Reflection</a:t>
            </a:r>
            <a:r>
              <a:rPr lang="nl-NL" sz="3200" i="1" dirty="0"/>
              <a:t> </a:t>
            </a:r>
            <a:r>
              <a:rPr lang="nl-NL" sz="3200" b="1" i="1" dirty="0"/>
              <a:t>on</a:t>
            </a:r>
            <a:r>
              <a:rPr lang="nl-NL" sz="3200" i="1" dirty="0"/>
              <a:t> action – achteraf</a:t>
            </a:r>
            <a:endParaRPr lang="en-GB" sz="3200" i="1" dirty="0"/>
          </a:p>
        </p:txBody>
      </p:sp>
      <p:pic>
        <p:nvPicPr>
          <p:cNvPr id="6" name="Picture 2" descr="Onderwijs en zo voort ........: 2106. Zelfreflectie : Kinderen zelf leren  reflecteren">
            <a:extLst>
              <a:ext uri="{FF2B5EF4-FFF2-40B4-BE49-F238E27FC236}">
                <a16:creationId xmlns:a16="http://schemas.microsoft.com/office/drawing/2014/main" id="{94A0F580-4230-1EF8-5C98-165C36889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171" y="560878"/>
            <a:ext cx="2666411" cy="125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18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1911" y="76200"/>
            <a:ext cx="10893671" cy="1096962"/>
          </a:xfrm>
        </p:spPr>
        <p:txBody>
          <a:bodyPr rtlCol="0">
            <a:normAutofit/>
          </a:bodyPr>
          <a:lstStyle/>
          <a:p>
            <a:pPr rtl="0"/>
            <a:r>
              <a:rPr lang="nl-NL" sz="4000" dirty="0"/>
              <a:t>Zoek uit en analyseer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4D781CD-B6F2-192A-6D64-A60A78D5D676}"/>
              </a:ext>
            </a:extLst>
          </p:cNvPr>
          <p:cNvSpPr txBox="1"/>
          <p:nvPr/>
        </p:nvSpPr>
        <p:spPr>
          <a:xfrm>
            <a:off x="348028" y="1455691"/>
            <a:ext cx="11271219" cy="4835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8000"/>
              </a:lnSpc>
            </a:pPr>
            <a:r>
              <a:rPr lang="nl-NL" sz="3200" b="1" dirty="0">
                <a:solidFill>
                  <a:prstClr val="black"/>
                </a:solidFill>
              </a:rPr>
              <a:t>Zoek uit:</a:t>
            </a:r>
          </a:p>
          <a:p>
            <a:pPr marL="342900" lvl="0" indent="-342900">
              <a:lnSpc>
                <a:spcPct val="108000"/>
              </a:lnSpc>
              <a:buFont typeface="Courier New" panose="02070309020205020404" pitchFamily="49" charset="0"/>
              <a:buChar char="o"/>
            </a:pPr>
            <a:r>
              <a:rPr lang="nl-NL" sz="2800" dirty="0">
                <a:solidFill>
                  <a:prstClr val="black"/>
                </a:solidFill>
              </a:rPr>
              <a:t>Welke impliciete aannames heb ik? </a:t>
            </a:r>
          </a:p>
          <a:p>
            <a:pPr marL="342900" lvl="0" indent="-342900">
              <a:lnSpc>
                <a:spcPct val="108000"/>
              </a:lnSpc>
              <a:buFont typeface="Courier New" panose="02070309020205020404" pitchFamily="49" charset="0"/>
              <a:buChar char="o"/>
            </a:pPr>
            <a:r>
              <a:rPr lang="nl-NL" sz="2800" dirty="0">
                <a:solidFill>
                  <a:prstClr val="black"/>
                </a:solidFill>
              </a:rPr>
              <a:t>Wat zegt ‘de’ literatuur? </a:t>
            </a:r>
          </a:p>
          <a:p>
            <a:pPr marL="342900" lvl="0" indent="-342900">
              <a:lnSpc>
                <a:spcPct val="108000"/>
              </a:lnSpc>
              <a:buFont typeface="Courier New" panose="02070309020205020404" pitchFamily="49" charset="0"/>
              <a:buChar char="o"/>
            </a:pPr>
            <a:r>
              <a:rPr lang="nl-NL" sz="2800" dirty="0">
                <a:solidFill>
                  <a:prstClr val="black"/>
                </a:solidFill>
              </a:rPr>
              <a:t>Wat doen/vinden collega’s? Waar is een goed voorbeeld?</a:t>
            </a:r>
          </a:p>
          <a:p>
            <a:pPr marL="342900" lvl="0" indent="-342900">
              <a:lnSpc>
                <a:spcPct val="108000"/>
              </a:lnSpc>
              <a:buFont typeface="Courier New" panose="02070309020205020404" pitchFamily="49" charset="0"/>
              <a:buChar char="o"/>
            </a:pPr>
            <a:r>
              <a:rPr lang="nl-NL" sz="2800" dirty="0">
                <a:solidFill>
                  <a:prstClr val="black"/>
                </a:solidFill>
              </a:rPr>
              <a:t>Welke extra gegevens heb ik nodig?</a:t>
            </a:r>
          </a:p>
          <a:p>
            <a:pPr lvl="0">
              <a:lnSpc>
                <a:spcPct val="108000"/>
              </a:lnSpc>
            </a:pPr>
            <a:r>
              <a:rPr lang="nl-NL" sz="3200" b="1" dirty="0">
                <a:solidFill>
                  <a:prstClr val="black"/>
                </a:solidFill>
              </a:rPr>
              <a:t>Analyseer:</a:t>
            </a:r>
          </a:p>
          <a:p>
            <a:pPr marL="342900" lvl="0" indent="-342900">
              <a:lnSpc>
                <a:spcPct val="108000"/>
              </a:lnSpc>
              <a:buFont typeface="Courier New" panose="02070309020205020404" pitchFamily="49" charset="0"/>
              <a:buChar char="o"/>
            </a:pPr>
            <a:r>
              <a:rPr lang="nl-NL" sz="2800" dirty="0">
                <a:solidFill>
                  <a:prstClr val="black"/>
                </a:solidFill>
              </a:rPr>
              <a:t>Waarom bereik ik dit resultaat? </a:t>
            </a:r>
          </a:p>
          <a:p>
            <a:pPr marL="342900" lvl="0" indent="-342900">
              <a:lnSpc>
                <a:spcPct val="108000"/>
              </a:lnSpc>
              <a:buFont typeface="Courier New" panose="02070309020205020404" pitchFamily="49" charset="0"/>
              <a:buChar char="o"/>
            </a:pPr>
            <a:r>
              <a:rPr lang="nl-NL" sz="2800" dirty="0">
                <a:solidFill>
                  <a:prstClr val="black"/>
                </a:solidFill>
              </a:rPr>
              <a:t>Wat zijn verklaringen? </a:t>
            </a:r>
          </a:p>
          <a:p>
            <a:pPr marL="342900" lvl="0" indent="-342900">
              <a:lnSpc>
                <a:spcPct val="108000"/>
              </a:lnSpc>
              <a:buFont typeface="Courier New" panose="02070309020205020404" pitchFamily="49" charset="0"/>
              <a:buChar char="o"/>
            </a:pPr>
            <a:r>
              <a:rPr lang="nl-NL" sz="2800" dirty="0">
                <a:solidFill>
                  <a:prstClr val="black"/>
                </a:solidFill>
              </a:rPr>
              <a:t>Wat kan ik verbeteren?</a:t>
            </a:r>
          </a:p>
          <a:p>
            <a:pPr marL="342900" lvl="0" indent="-342900">
              <a:lnSpc>
                <a:spcPct val="108000"/>
              </a:lnSpc>
              <a:buFont typeface="Courier New" panose="02070309020205020404" pitchFamily="49" charset="0"/>
              <a:buChar char="o"/>
            </a:pPr>
            <a:r>
              <a:rPr lang="nl-NL" sz="2800" dirty="0">
                <a:solidFill>
                  <a:prstClr val="black"/>
                </a:solidFill>
              </a:rPr>
              <a:t>Hoe monitor ik mezelf?</a:t>
            </a:r>
          </a:p>
        </p:txBody>
      </p:sp>
    </p:spTree>
    <p:extLst>
      <p:ext uri="{BB962C8B-B14F-4D97-AF65-F5344CB8AC3E}">
        <p14:creationId xmlns:p14="http://schemas.microsoft.com/office/powerpoint/2010/main" val="169648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3200" y="76200"/>
            <a:ext cx="10882382" cy="1096962"/>
          </a:xfrm>
        </p:spPr>
        <p:txBody>
          <a:bodyPr rtlCol="0">
            <a:normAutofit/>
          </a:bodyPr>
          <a:lstStyle/>
          <a:p>
            <a:pPr rtl="0"/>
            <a:r>
              <a:rPr lang="nl-NL" sz="4000" dirty="0"/>
              <a:t>Geef zelf het goede voorbeeld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4D781CD-B6F2-192A-6D64-A60A78D5D676}"/>
              </a:ext>
            </a:extLst>
          </p:cNvPr>
          <p:cNvSpPr txBox="1"/>
          <p:nvPr/>
        </p:nvSpPr>
        <p:spPr>
          <a:xfrm>
            <a:off x="359317" y="1618918"/>
            <a:ext cx="9308662" cy="4228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sz="3600" b="1" dirty="0">
                <a:solidFill>
                  <a:schemeClr val="accent5">
                    <a:lumMod val="50000"/>
                  </a:schemeClr>
                </a:solidFill>
              </a:rPr>
              <a:t>Vanuit hoge verwachtingen</a:t>
            </a:r>
          </a:p>
          <a:p>
            <a:pPr algn="l"/>
            <a:endParaRPr lang="nl-NL" sz="36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 algn="l">
              <a:lnSpc>
                <a:spcPct val="108000"/>
              </a:lnSpc>
              <a:buFont typeface="Courier New" panose="02070309020205020404" pitchFamily="49" charset="0"/>
              <a:buChar char="o"/>
              <a:defRPr/>
            </a:pPr>
            <a:r>
              <a:rPr lang="nl-NL" sz="3200" dirty="0">
                <a:ea typeface="MS PGothic" pitchFamily="34" charset="-128"/>
                <a:cs typeface="Arial" charset="0"/>
              </a:rPr>
              <a:t>Stel vragen, ook aan jezelf</a:t>
            </a:r>
          </a:p>
          <a:p>
            <a:pPr marL="457200" indent="-457200" algn="l">
              <a:lnSpc>
                <a:spcPct val="108000"/>
              </a:lnSpc>
              <a:buFont typeface="Courier New" panose="02070309020205020404" pitchFamily="49" charset="0"/>
              <a:buChar char="o"/>
              <a:defRPr/>
            </a:pPr>
            <a:r>
              <a:rPr lang="nl-NL" sz="3200" dirty="0">
                <a:ea typeface="MS PGothic" pitchFamily="34" charset="-128"/>
                <a:cs typeface="Arial" charset="0"/>
              </a:rPr>
              <a:t>Vraag naar argumenten</a:t>
            </a:r>
          </a:p>
          <a:p>
            <a:pPr marL="457200" indent="-457200" algn="l">
              <a:lnSpc>
                <a:spcPct val="108000"/>
              </a:lnSpc>
              <a:buFont typeface="Courier New" panose="02070309020205020404" pitchFamily="49" charset="0"/>
              <a:buChar char="o"/>
              <a:defRPr/>
            </a:pPr>
            <a:r>
              <a:rPr lang="nl-NL" sz="3200" dirty="0">
                <a:ea typeface="MS PGothic" pitchFamily="34" charset="-128"/>
                <a:cs typeface="Arial" charset="0"/>
              </a:rPr>
              <a:t>Verwijs naar literatuur</a:t>
            </a:r>
          </a:p>
          <a:p>
            <a:pPr marL="457200" indent="-457200" algn="l">
              <a:lnSpc>
                <a:spcPct val="108000"/>
              </a:lnSpc>
              <a:buFont typeface="Courier New" panose="02070309020205020404" pitchFamily="49" charset="0"/>
              <a:buChar char="o"/>
              <a:defRPr/>
            </a:pPr>
            <a:r>
              <a:rPr lang="nl-NL" sz="3200" dirty="0">
                <a:ea typeface="MS PGothic" pitchFamily="34" charset="-128"/>
                <a:cs typeface="Arial" charset="0"/>
              </a:rPr>
              <a:t>Toon een lerende houding</a:t>
            </a:r>
          </a:p>
          <a:p>
            <a:pPr marL="457200" indent="-457200" algn="l">
              <a:lnSpc>
                <a:spcPct val="108000"/>
              </a:lnSpc>
              <a:buFont typeface="Courier New" panose="02070309020205020404" pitchFamily="49" charset="0"/>
              <a:buChar char="o"/>
              <a:defRPr/>
            </a:pPr>
            <a:r>
              <a:rPr lang="nl-NL" sz="3200" dirty="0">
                <a:ea typeface="MS PGothic" pitchFamily="34" charset="-128"/>
                <a:cs typeface="Arial" charset="0"/>
              </a:rPr>
              <a:t>Stel routines ter discussie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endParaRPr lang="nl-NL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13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 fontScale="90000"/>
          </a:bodyPr>
          <a:lstStyle/>
          <a:p>
            <a:pPr>
              <a:lnSpc>
                <a:spcPct val="108000"/>
              </a:lnSpc>
            </a:pPr>
            <a:r>
              <a:rPr lang="en-GB" sz="24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Evidence-informed </a:t>
            </a:r>
            <a:r>
              <a:rPr lang="en-GB" sz="2400" b="1" dirty="0" err="1">
                <a:solidFill>
                  <a:schemeClr val="tx2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naar</a:t>
            </a:r>
            <a:r>
              <a:rPr lang="en-GB" sz="24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1" dirty="0" err="1">
                <a:solidFill>
                  <a:schemeClr val="tx2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een</a:t>
            </a:r>
            <a:r>
              <a:rPr lang="en-GB" sz="24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1" dirty="0" err="1">
                <a:solidFill>
                  <a:schemeClr val="tx2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lerende</a:t>
            </a:r>
            <a:r>
              <a:rPr lang="en-GB" sz="24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1" dirty="0" err="1">
                <a:solidFill>
                  <a:schemeClr val="tx2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organisatie</a:t>
            </a:r>
            <a:r>
              <a:rPr lang="en-GB" sz="24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het po – </a:t>
            </a:r>
            <a:r>
              <a:rPr lang="en-GB" sz="2400" b="1" dirty="0" err="1">
                <a:solidFill>
                  <a:schemeClr val="tx2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Weten</a:t>
            </a:r>
            <a:r>
              <a:rPr lang="en-GB" sz="24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wat </a:t>
            </a:r>
            <a:r>
              <a:rPr lang="en-GB" sz="2400" b="1" dirty="0" err="1">
                <a:solidFill>
                  <a:schemeClr val="tx2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werkt</a:t>
            </a:r>
            <a:r>
              <a:rPr lang="en-GB" sz="24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 </a:t>
            </a:r>
            <a:r>
              <a:rPr lang="en-GB" sz="2400" b="1" dirty="0" err="1">
                <a:solidFill>
                  <a:schemeClr val="tx2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waarom</a:t>
            </a:r>
            <a:r>
              <a:rPr lang="en-GB" sz="24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br>
              <a:rPr lang="en-GB" sz="24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2400" dirty="0">
                <a:solidFill>
                  <a:schemeClr val="tx2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dirty="0">
                <a:solidFill>
                  <a:schemeClr val="tx2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</a:t>
            </a:r>
            <a:r>
              <a:rPr lang="en-GB" sz="2400" dirty="0" err="1">
                <a:solidFill>
                  <a:schemeClr val="tx2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onderbouwde</a:t>
            </a:r>
            <a:r>
              <a:rPr lang="en-GB" sz="2400" dirty="0">
                <a:solidFill>
                  <a:schemeClr val="tx2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solidFill>
                  <a:schemeClr val="tx2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aanbevelingen</a:t>
            </a:r>
            <a:r>
              <a:rPr lang="en-GB" sz="2400" dirty="0">
                <a:solidFill>
                  <a:schemeClr val="tx2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met </a:t>
            </a:r>
            <a:r>
              <a:rPr lang="en-GB" sz="2400" dirty="0" err="1">
                <a:solidFill>
                  <a:schemeClr val="tx2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praktische</a:t>
            </a:r>
            <a:r>
              <a:rPr lang="en-GB" sz="2400" dirty="0">
                <a:solidFill>
                  <a:schemeClr val="tx2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solidFill>
                  <a:schemeClr val="tx2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handvatten</a:t>
            </a:r>
            <a:endParaRPr lang="en-GB" sz="2400" dirty="0">
              <a:solidFill>
                <a:schemeClr val="tx2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ubtitel 6"/>
          <p:cNvSpPr>
            <a:spLocks noGrp="1"/>
          </p:cNvSpPr>
          <p:nvPr>
            <p:ph type="subTitle" idx="1"/>
          </p:nvPr>
        </p:nvSpPr>
        <p:spPr>
          <a:xfrm>
            <a:off x="1104900" y="4795563"/>
            <a:ext cx="5734050" cy="723697"/>
          </a:xfrm>
        </p:spPr>
        <p:txBody>
          <a:bodyPr rtlCol="0"/>
          <a:lstStyle/>
          <a:p>
            <a:r>
              <a:rPr lang="en-GB" sz="1800" dirty="0">
                <a:solidFill>
                  <a:schemeClr val="tx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Ros, A., Amels, J., van de Stolpe, Y., Stallaert M., &amp; Volman, M. (2022). NRO</a:t>
            </a:r>
          </a:p>
        </p:txBody>
      </p:sp>
      <p:pic>
        <p:nvPicPr>
          <p:cNvPr id="4" name="Tijdelijke aanduiding voor afbeelding 3" descr="Open boek op tafel, vage boekenplanken op achtergro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7FA7780-3B7A-75FB-18B6-DD9F3E3BB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1063" y="1338740"/>
            <a:ext cx="5210937" cy="41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87E5A8-73C9-1E6D-CD49-B5658FBDE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33" y="76200"/>
            <a:ext cx="10916249" cy="1096962"/>
          </a:xfrm>
        </p:spPr>
        <p:txBody>
          <a:bodyPr>
            <a:noAutofit/>
          </a:bodyPr>
          <a:lstStyle/>
          <a:p>
            <a:r>
              <a:rPr lang="nl-NL" sz="4000" dirty="0"/>
              <a:t>Dilemma: onderzoekende houding ontbreekt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34EF36B-EF14-890A-5D25-0C246C3BFBA9}"/>
              </a:ext>
            </a:extLst>
          </p:cNvPr>
          <p:cNvSpPr txBox="1"/>
          <p:nvPr/>
        </p:nvSpPr>
        <p:spPr>
          <a:xfrm>
            <a:off x="336602" y="1398492"/>
            <a:ext cx="7569613" cy="4748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lnSpc>
                <a:spcPct val="106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nl-NL" sz="2400" dirty="0">
                <a:ea typeface="MS PGothic" pitchFamily="34" charset="-128"/>
                <a:cs typeface="Arial" charset="0"/>
              </a:rPr>
              <a:t>Bespreek met leraren welke kwaliteit jullie nastreven.</a:t>
            </a:r>
          </a:p>
          <a:p>
            <a:pPr marL="457200" indent="-457200" algn="l">
              <a:lnSpc>
                <a:spcPct val="106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nl-NL" sz="2400" dirty="0">
                <a:ea typeface="MS PGothic" pitchFamily="34" charset="-128"/>
                <a:cs typeface="Arial" charset="0"/>
              </a:rPr>
              <a:t>Analyseer samen leerlingresultaten en andere gegevens.</a:t>
            </a:r>
          </a:p>
          <a:p>
            <a:pPr marL="457200" indent="-457200" algn="l">
              <a:lnSpc>
                <a:spcPct val="106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nl-NL" sz="2400" dirty="0">
                <a:ea typeface="MS PGothic" pitchFamily="34" charset="-128"/>
                <a:cs typeface="Arial" charset="0"/>
              </a:rPr>
              <a:t>Formuleer samen verbeterdoelen.</a:t>
            </a:r>
          </a:p>
          <a:p>
            <a:pPr marL="457200" indent="-457200" algn="l">
              <a:lnSpc>
                <a:spcPct val="106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nl-NL" sz="2400" dirty="0">
                <a:ea typeface="MS PGothic" pitchFamily="34" charset="-128"/>
                <a:cs typeface="Arial" charset="0"/>
              </a:rPr>
              <a:t>Gebruik checklists en tools als hulpmiddel voor reflectie.</a:t>
            </a:r>
          </a:p>
          <a:p>
            <a:pPr marL="457200" indent="-457200" algn="l">
              <a:lnSpc>
                <a:spcPct val="106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nl-NL" sz="2400" dirty="0">
                <a:ea typeface="MS PGothic" pitchFamily="34" charset="-128"/>
                <a:cs typeface="Arial" charset="0"/>
              </a:rPr>
              <a:t>Stel vragen: waar baseer je dat op? Hoe zou het beter kunnen?</a:t>
            </a:r>
          </a:p>
          <a:p>
            <a:pPr marL="457200" indent="-457200" algn="l">
              <a:lnSpc>
                <a:spcPct val="106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nl-NL" sz="2400" dirty="0">
                <a:ea typeface="MS PGothic" pitchFamily="34" charset="-128"/>
                <a:cs typeface="Arial" charset="0"/>
              </a:rPr>
              <a:t>Stimuleer leerkrachten buiten de eigen school te kijken.</a:t>
            </a:r>
          </a:p>
        </p:txBody>
      </p:sp>
    </p:spTree>
    <p:extLst>
      <p:ext uri="{BB962C8B-B14F-4D97-AF65-F5344CB8AC3E}">
        <p14:creationId xmlns:p14="http://schemas.microsoft.com/office/powerpoint/2010/main" val="282100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1911" y="76200"/>
            <a:ext cx="10893671" cy="1096962"/>
          </a:xfrm>
        </p:spPr>
        <p:txBody>
          <a:bodyPr rtlCol="0">
            <a:normAutofit/>
          </a:bodyPr>
          <a:lstStyle/>
          <a:p>
            <a:pPr rtl="0"/>
            <a:r>
              <a:rPr lang="nl-NL" sz="4000" dirty="0"/>
              <a:t>Stimuleer samen leren in het team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15817" y="1600200"/>
            <a:ext cx="8127893" cy="4608689"/>
          </a:xfrm>
        </p:spPr>
        <p:txBody>
          <a:bodyPr rtlCol="0"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3200" dirty="0">
                <a:solidFill>
                  <a:prstClr val="black"/>
                </a:solidFill>
              </a:rPr>
              <a:t>Stimuleer professionele ontwikkeling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3200" dirty="0"/>
              <a:t>Stimuleer samenwerking en samen leren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3200" dirty="0"/>
              <a:t>Zorg voor een professionele dialoog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3200" dirty="0">
                <a:solidFill>
                  <a:prstClr val="black"/>
                </a:solidFill>
              </a:rPr>
              <a:t>Zorg voor een feedbackcultuur</a:t>
            </a:r>
          </a:p>
          <a:p>
            <a:endParaRPr lang="nl-NL" sz="3200" dirty="0">
              <a:solidFill>
                <a:prstClr val="black"/>
              </a:solidFill>
            </a:endParaRP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nl-NL" sz="2400" i="1" dirty="0"/>
              <a:t>Leercultuur: het is vanzelfsprekend dat iedereen in school voortdurend leert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nl-NL" sz="2400" i="1" dirty="0"/>
              <a:t>Veilig leerklimaat: leerkrachten voelen zich veilig om zich kwetsbaar op te stellen</a:t>
            </a:r>
          </a:p>
          <a:p>
            <a:endParaRPr lang="en-GB" sz="3200" dirty="0">
              <a:solidFill>
                <a:prstClr val="black"/>
              </a:solidFill>
            </a:endParaRPr>
          </a:p>
          <a:p>
            <a:pPr rtl="0"/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2F48DFD-3011-21BB-DF08-ABCFEE3A5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3607" y="234696"/>
            <a:ext cx="2438400" cy="136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02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10477500" cy="1096962"/>
          </a:xfrm>
        </p:spPr>
        <p:txBody>
          <a:bodyPr rtlCol="0">
            <a:noAutofit/>
          </a:bodyPr>
          <a:lstStyle/>
          <a:p>
            <a:pPr rtl="0"/>
            <a:r>
              <a:rPr lang="nl-NL" sz="4000" dirty="0"/>
              <a:t>Dilemma: Elkaar feedback geven komt niet van de grond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14607" y="1493293"/>
            <a:ext cx="9626162" cy="4568686"/>
          </a:xfrm>
        </p:spPr>
        <p:txBody>
          <a:bodyPr rtlCol="0">
            <a:normAutofit fontScale="85000" lnSpcReduction="20000"/>
          </a:bodyPr>
          <a:lstStyle/>
          <a:p>
            <a:pPr lvl="0">
              <a:lnSpc>
                <a:spcPct val="128000"/>
              </a:lnSpc>
              <a:spcBef>
                <a:spcPts val="0"/>
              </a:spcBef>
            </a:pPr>
            <a:r>
              <a:rPr lang="nl-NL" sz="2800" b="1" dirty="0">
                <a:solidFill>
                  <a:prstClr val="black"/>
                </a:solidFill>
              </a:rPr>
              <a:t>Feedback als ongevraagd advies versus feedback als middel om te leren</a:t>
            </a:r>
          </a:p>
          <a:p>
            <a:pPr lvl="0">
              <a:lnSpc>
                <a:spcPct val="128000"/>
              </a:lnSpc>
              <a:spcBef>
                <a:spcPts val="0"/>
              </a:spcBef>
            </a:pPr>
            <a:r>
              <a:rPr lang="nl-NL" sz="2800" b="1" dirty="0">
                <a:solidFill>
                  <a:prstClr val="black"/>
                </a:solidFill>
              </a:rPr>
              <a:t>Focus op feedback vragen</a:t>
            </a:r>
          </a:p>
          <a:p>
            <a:pPr marL="1073150" lvl="0" indent="-357188">
              <a:lnSpc>
                <a:spcPct val="128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nl-NL" sz="2800" dirty="0">
                <a:solidFill>
                  <a:prstClr val="black"/>
                </a:solidFill>
              </a:rPr>
              <a:t>Start bij een leervraag</a:t>
            </a:r>
          </a:p>
          <a:p>
            <a:pPr marL="1073150" lvl="0" indent="-357188">
              <a:lnSpc>
                <a:spcPct val="128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nl-NL" sz="2800" dirty="0">
                <a:solidFill>
                  <a:prstClr val="black"/>
                </a:solidFill>
              </a:rPr>
              <a:t>Feedback als interactief proces van betekenisverlening</a:t>
            </a:r>
          </a:p>
          <a:p>
            <a:pPr marL="1073150" lvl="0" indent="-357188">
              <a:lnSpc>
                <a:spcPct val="128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nl-NL" sz="2800" dirty="0">
                <a:solidFill>
                  <a:prstClr val="black"/>
                </a:solidFill>
              </a:rPr>
              <a:t>Doorvragen, vanuit welke waarden?</a:t>
            </a:r>
          </a:p>
          <a:p>
            <a:pPr lvl="0">
              <a:lnSpc>
                <a:spcPct val="128000"/>
              </a:lnSpc>
              <a:spcBef>
                <a:spcPts val="0"/>
              </a:spcBef>
            </a:pPr>
            <a:endParaRPr lang="nl-NL" sz="1800" dirty="0">
              <a:solidFill>
                <a:prstClr val="black"/>
              </a:solidFill>
            </a:endParaRPr>
          </a:p>
          <a:p>
            <a:pPr>
              <a:lnSpc>
                <a:spcPct val="128000"/>
              </a:lnSpc>
              <a:spcBef>
                <a:spcPts val="0"/>
              </a:spcBef>
            </a:pPr>
            <a:r>
              <a:rPr lang="nl-NL" sz="2800" b="1" dirty="0">
                <a:solidFill>
                  <a:schemeClr val="accent5">
                    <a:lumMod val="50000"/>
                  </a:schemeClr>
                </a:solidFill>
              </a:rPr>
              <a:t>Voordelen</a:t>
            </a:r>
          </a:p>
          <a:p>
            <a:pPr marL="1073150" lvl="0" indent="-357188">
              <a:lnSpc>
                <a:spcPct val="128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nl-NL" sz="2400" dirty="0">
                <a:solidFill>
                  <a:prstClr val="black"/>
                </a:solidFill>
              </a:rPr>
              <a:t>Eigenaarschap bij feedbackvrager</a:t>
            </a:r>
          </a:p>
          <a:p>
            <a:pPr marL="1073150" lvl="0" indent="-357188">
              <a:lnSpc>
                <a:spcPct val="128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nl-NL" sz="2400" dirty="0">
                <a:solidFill>
                  <a:prstClr val="black"/>
                </a:solidFill>
              </a:rPr>
              <a:t>Leerkrachten leren elkaar kennen</a:t>
            </a:r>
          </a:p>
          <a:p>
            <a:pPr marL="1073150" lvl="0" indent="-357188">
              <a:lnSpc>
                <a:spcPct val="128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nl-NL" sz="2400" dirty="0">
                <a:solidFill>
                  <a:prstClr val="black"/>
                </a:solidFill>
              </a:rPr>
              <a:t>Leerkrachten reflecteren op hun handelen</a:t>
            </a:r>
          </a:p>
          <a:p>
            <a:pPr marL="1073150" lvl="0" indent="-357188">
              <a:lnSpc>
                <a:spcPct val="128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nl-NL" sz="2400" dirty="0">
                <a:solidFill>
                  <a:prstClr val="black"/>
                </a:solidFill>
              </a:rPr>
              <a:t>Leerkrachten benutten elkaars expertise</a:t>
            </a:r>
          </a:p>
          <a:p>
            <a:pPr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155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1911" y="76200"/>
            <a:ext cx="11390489" cy="1096962"/>
          </a:xfrm>
        </p:spPr>
        <p:txBody>
          <a:bodyPr rtlCol="0">
            <a:normAutofit/>
          </a:bodyPr>
          <a:lstStyle/>
          <a:p>
            <a:pPr rtl="0"/>
            <a:r>
              <a:rPr lang="nl-NL" sz="4000" dirty="0"/>
              <a:t>Benut kennis en expertise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70691" y="1603513"/>
            <a:ext cx="7778045" cy="4568686"/>
          </a:xfrm>
        </p:spPr>
        <p:txBody>
          <a:bodyPr rtlCol="0">
            <a:normAutofit/>
          </a:bodyPr>
          <a:lstStyle/>
          <a:p>
            <a:pPr algn="l"/>
            <a:r>
              <a:rPr lang="nl-NL" sz="2800" b="1" dirty="0">
                <a:solidFill>
                  <a:schemeClr val="accent5">
                    <a:lumMod val="50000"/>
                  </a:schemeClr>
                </a:solidFill>
              </a:rPr>
              <a:t>Benutten van kennis:</a:t>
            </a:r>
          </a:p>
          <a:p>
            <a:pPr marL="1073150" indent="-450850" algn="l">
              <a:buFont typeface="Courier New" panose="02070309020205020404" pitchFamily="49" charset="0"/>
              <a:buChar char="o"/>
            </a:pPr>
            <a:r>
              <a:rPr lang="nl-NL" sz="2800" dirty="0"/>
              <a:t>Gebruik van literatuur</a:t>
            </a:r>
          </a:p>
          <a:p>
            <a:pPr marL="1073150" indent="-450850" algn="l">
              <a:buFont typeface="Courier New" panose="02070309020205020404" pitchFamily="49" charset="0"/>
              <a:buChar char="o"/>
            </a:pPr>
            <a:r>
              <a:rPr lang="nl-NL" sz="2800" dirty="0"/>
              <a:t>Verbinding met eigen expertise, kennis van de context</a:t>
            </a:r>
          </a:p>
          <a:p>
            <a:pPr algn="l"/>
            <a:endParaRPr lang="nl-NL" sz="28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l"/>
            <a:r>
              <a:rPr lang="nl-NL" sz="2800" b="1" dirty="0">
                <a:solidFill>
                  <a:schemeClr val="accent5">
                    <a:lumMod val="50000"/>
                  </a:schemeClr>
                </a:solidFill>
              </a:rPr>
              <a:t>Benutten van expertise</a:t>
            </a:r>
          </a:p>
          <a:p>
            <a:pPr marL="1073150" indent="-450850" algn="l">
              <a:buFont typeface="Courier New" panose="02070309020205020404" pitchFamily="49" charset="0"/>
              <a:buChar char="o"/>
              <a:defRPr/>
            </a:pPr>
            <a:r>
              <a:rPr lang="nl-NL" sz="2800" dirty="0">
                <a:ea typeface="MS PGothic" pitchFamily="34" charset="-128"/>
                <a:cs typeface="Arial" charset="0"/>
              </a:rPr>
              <a:t>Experts binnen de school</a:t>
            </a:r>
          </a:p>
          <a:p>
            <a:pPr marL="1073150" indent="-450850" algn="l">
              <a:buFont typeface="Courier New" panose="02070309020205020404" pitchFamily="49" charset="0"/>
              <a:buChar char="o"/>
              <a:defRPr/>
            </a:pPr>
            <a:r>
              <a:rPr lang="nl-NL" sz="2800" dirty="0">
                <a:ea typeface="MS PGothic" pitchFamily="34" charset="-128"/>
                <a:cs typeface="Arial" charset="0"/>
              </a:rPr>
              <a:t>Experts, goede voorbeelden buiten de school</a:t>
            </a:r>
          </a:p>
          <a:p>
            <a:pPr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6457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2889" y="76200"/>
            <a:ext cx="11469511" cy="1096962"/>
          </a:xfrm>
        </p:spPr>
        <p:txBody>
          <a:bodyPr rtlCol="0">
            <a:noAutofit/>
          </a:bodyPr>
          <a:lstStyle/>
          <a:p>
            <a:pPr rtl="0"/>
            <a:r>
              <a:rPr lang="nl-NL" sz="4000" dirty="0"/>
              <a:t>Dilemma: Leerkrachten gebruiken geen literatuur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15350" y="1614665"/>
            <a:ext cx="6788338" cy="4568686"/>
          </a:xfrm>
        </p:spPr>
        <p:txBody>
          <a:bodyPr rtlCol="0">
            <a:normAutofit/>
          </a:bodyPr>
          <a:lstStyle/>
          <a:p>
            <a:pPr marL="457200" indent="-457200" algn="l">
              <a:lnSpc>
                <a:spcPct val="108000"/>
              </a:lnSpc>
              <a:buFont typeface="Wingdings" panose="05000000000000000000" pitchFamily="2" charset="2"/>
              <a:buChar char="Ø"/>
            </a:pPr>
            <a:r>
              <a:rPr lang="nl-NL" sz="2400" dirty="0"/>
              <a:t>Start laagdrempelig: Onderwijskennis.nl</a:t>
            </a:r>
          </a:p>
          <a:p>
            <a:pPr marL="457200" indent="-457200" algn="l">
              <a:lnSpc>
                <a:spcPct val="108000"/>
              </a:lnSpc>
              <a:buFont typeface="Wingdings" panose="05000000000000000000" pitchFamily="2" charset="2"/>
              <a:buChar char="Ø"/>
            </a:pPr>
            <a:r>
              <a:rPr lang="nl-NL" sz="2400" dirty="0"/>
              <a:t>Straal het belang van kennis uit.</a:t>
            </a:r>
          </a:p>
          <a:p>
            <a:pPr marL="457200" indent="-457200" algn="l">
              <a:lnSpc>
                <a:spcPct val="108000"/>
              </a:lnSpc>
              <a:buFont typeface="Wingdings" panose="05000000000000000000" pitchFamily="2" charset="2"/>
              <a:buChar char="Ø"/>
            </a:pPr>
            <a:r>
              <a:rPr lang="nl-NL" sz="2400" dirty="0"/>
              <a:t>Ondersteun leerkrachten bij de vertaalslag naar de eigen context.</a:t>
            </a:r>
          </a:p>
          <a:p>
            <a:pPr marL="457200" indent="-457200" algn="l">
              <a:lnSpc>
                <a:spcPct val="108000"/>
              </a:lnSpc>
              <a:buFont typeface="Wingdings" panose="05000000000000000000" pitchFamily="2" charset="2"/>
              <a:buChar char="Ø"/>
            </a:pPr>
            <a:r>
              <a:rPr lang="nl-NL" sz="2400" dirty="0"/>
              <a:t>Maak gebruik van de Kennisrotonde van NRO.</a:t>
            </a:r>
          </a:p>
          <a:p>
            <a:pPr marL="457200" indent="-457200" algn="l">
              <a:lnSpc>
                <a:spcPct val="108000"/>
              </a:lnSpc>
              <a:buFont typeface="Wingdings" panose="05000000000000000000" pitchFamily="2" charset="2"/>
              <a:buChar char="Ø"/>
            </a:pPr>
            <a:r>
              <a:rPr lang="nl-NL" sz="2400" dirty="0"/>
              <a:t>Geef zelf het goede voorbeeld en benut leerkrachten/studenten met een voorbeeldrol.</a:t>
            </a:r>
          </a:p>
          <a:p>
            <a:pPr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266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0622" y="76200"/>
            <a:ext cx="11401778" cy="1096962"/>
          </a:xfrm>
        </p:spPr>
        <p:txBody>
          <a:bodyPr rtlCol="0">
            <a:normAutofit/>
          </a:bodyPr>
          <a:lstStyle/>
          <a:p>
            <a:pPr rtl="0"/>
            <a:r>
              <a:rPr lang="nl-NL" sz="4000" dirty="0"/>
              <a:t>Condities voor gespreid leiderschap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14797" y="1434316"/>
            <a:ext cx="8439271" cy="4999938"/>
          </a:xfrm>
        </p:spPr>
        <p:txBody>
          <a:bodyPr rtlCol="0">
            <a:normAutofit fontScale="77500" lnSpcReduction="20000"/>
          </a:bodyPr>
          <a:lstStyle/>
          <a:p>
            <a:pPr lvl="0">
              <a:lnSpc>
                <a:spcPct val="128000"/>
              </a:lnSpc>
              <a:spcBef>
                <a:spcPts val="0"/>
              </a:spcBef>
            </a:pPr>
            <a:r>
              <a:rPr lang="nl-NL" sz="3000" b="1" dirty="0">
                <a:solidFill>
                  <a:schemeClr val="accent5">
                    <a:lumMod val="50000"/>
                  </a:schemeClr>
                </a:solidFill>
              </a:rPr>
              <a:t>Gespreid leiderschap:</a:t>
            </a:r>
          </a:p>
          <a:p>
            <a:pPr marL="1073150" lvl="0" indent="-357188">
              <a:lnSpc>
                <a:spcPct val="128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nl-NL" sz="3000" dirty="0">
                <a:solidFill>
                  <a:prstClr val="black"/>
                </a:solidFill>
              </a:rPr>
              <a:t>Leerkrachten nemen leiderschap op basis van hun expertise</a:t>
            </a:r>
          </a:p>
          <a:p>
            <a:pPr marL="1073150" lvl="0" indent="-357188">
              <a:lnSpc>
                <a:spcPct val="128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nl-NL" sz="3000" dirty="0">
                <a:solidFill>
                  <a:prstClr val="black"/>
                </a:solidFill>
              </a:rPr>
              <a:t>Diversiteit aan expertise nodig</a:t>
            </a:r>
          </a:p>
          <a:p>
            <a:pPr marL="1073150" lvl="0" indent="-357188">
              <a:lnSpc>
                <a:spcPct val="128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nl-NL" sz="3000" dirty="0">
                <a:solidFill>
                  <a:prstClr val="black"/>
                </a:solidFill>
              </a:rPr>
              <a:t>Vaak formele rol: specialisten, coördinatoren, kartrekker</a:t>
            </a:r>
          </a:p>
          <a:p>
            <a:pPr marL="1073150" lvl="0" indent="-357188">
              <a:lnSpc>
                <a:spcPct val="128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nl-NL" sz="3000" dirty="0">
                <a:solidFill>
                  <a:prstClr val="black"/>
                </a:solidFill>
              </a:rPr>
              <a:t>Voorwaarde: gezamenlijke ambitie, visie/koers</a:t>
            </a:r>
          </a:p>
          <a:p>
            <a:pPr lvl="0">
              <a:lnSpc>
                <a:spcPct val="128000"/>
              </a:lnSpc>
              <a:spcBef>
                <a:spcPts val="0"/>
              </a:spcBef>
            </a:pPr>
            <a:endParaRPr lang="nl-NL" sz="3000" dirty="0">
              <a:solidFill>
                <a:prstClr val="black"/>
              </a:solidFill>
            </a:endParaRPr>
          </a:p>
          <a:p>
            <a:pPr lvl="0">
              <a:lnSpc>
                <a:spcPct val="128000"/>
              </a:lnSpc>
              <a:spcBef>
                <a:spcPts val="0"/>
              </a:spcBef>
            </a:pPr>
            <a:r>
              <a:rPr lang="nl-NL" sz="3000" b="1" dirty="0">
                <a:solidFill>
                  <a:schemeClr val="accent5">
                    <a:lumMod val="50000"/>
                  </a:schemeClr>
                </a:solidFill>
              </a:rPr>
              <a:t>Schoolleider:</a:t>
            </a:r>
          </a:p>
          <a:p>
            <a:pPr marL="1073150" lvl="0" indent="-450850">
              <a:lnSpc>
                <a:spcPct val="128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nl-NL" sz="3000" dirty="0">
                <a:solidFill>
                  <a:prstClr val="black"/>
                </a:solidFill>
              </a:rPr>
              <a:t>Andere </a:t>
            </a:r>
            <a:r>
              <a:rPr lang="nl-NL" sz="3000" dirty="0" err="1">
                <a:solidFill>
                  <a:prstClr val="black"/>
                </a:solidFill>
              </a:rPr>
              <a:t>mindset</a:t>
            </a:r>
            <a:r>
              <a:rPr lang="nl-NL" sz="3000" dirty="0">
                <a:solidFill>
                  <a:prstClr val="black"/>
                </a:solidFill>
              </a:rPr>
              <a:t> nodig, anders sturen</a:t>
            </a:r>
          </a:p>
          <a:p>
            <a:pPr marL="1073150" lvl="0" indent="-450850">
              <a:lnSpc>
                <a:spcPct val="128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nl-NL" sz="3000" dirty="0">
                <a:solidFill>
                  <a:prstClr val="black"/>
                </a:solidFill>
              </a:rPr>
              <a:t>Sturen op processen in plaats van op besluiten</a:t>
            </a:r>
          </a:p>
          <a:p>
            <a:pPr marL="1073150" lvl="0" indent="-450850">
              <a:lnSpc>
                <a:spcPct val="128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nl-NL" sz="3000" dirty="0">
                <a:solidFill>
                  <a:prstClr val="black"/>
                </a:solidFill>
              </a:rPr>
              <a:t>Anderen in positie zetten en coachen i.p.v. zelf op de voorgrond</a:t>
            </a:r>
          </a:p>
        </p:txBody>
      </p:sp>
    </p:spTree>
    <p:extLst>
      <p:ext uri="{BB962C8B-B14F-4D97-AF65-F5344CB8AC3E}">
        <p14:creationId xmlns:p14="http://schemas.microsoft.com/office/powerpoint/2010/main" val="387876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778" y="76200"/>
            <a:ext cx="11356622" cy="1096962"/>
          </a:xfrm>
        </p:spPr>
        <p:txBody>
          <a:bodyPr rtlCol="0">
            <a:noAutofit/>
          </a:bodyPr>
          <a:lstStyle/>
          <a:p>
            <a:pPr rtl="0"/>
            <a:r>
              <a:rPr lang="nl-NL" sz="4000" dirty="0"/>
              <a:t>Dilemma: Rol specialisten leidt niet tot leren van elkaar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71106" y="1603513"/>
            <a:ext cx="8252177" cy="4568686"/>
          </a:xfrm>
        </p:spPr>
        <p:txBody>
          <a:bodyPr rtlCol="0">
            <a:normAutofit fontScale="92500" lnSpcReduction="20000"/>
          </a:bodyPr>
          <a:lstStyle/>
          <a:p>
            <a:pPr algn="l">
              <a:lnSpc>
                <a:spcPct val="118000"/>
              </a:lnSpc>
              <a:spcBef>
                <a:spcPts val="0"/>
              </a:spcBef>
            </a:pPr>
            <a:r>
              <a:rPr lang="nl-NL" sz="2800" b="1" dirty="0"/>
              <a:t>Specialist</a:t>
            </a:r>
            <a:r>
              <a:rPr lang="nl-NL" sz="2800" dirty="0"/>
              <a:t>:</a:t>
            </a:r>
          </a:p>
          <a:p>
            <a:pPr marL="457200" indent="-457200" algn="l">
              <a:lnSpc>
                <a:spcPct val="118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nl-NL" sz="2800" dirty="0"/>
              <a:t>expert, heeft niet altijd leiderschapsvaardigheden.</a:t>
            </a:r>
          </a:p>
          <a:p>
            <a:pPr marL="457200" indent="-457200" algn="l">
              <a:lnSpc>
                <a:spcPct val="118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nl-NL" sz="2800" dirty="0"/>
              <a:t>Risico’s bij andere leerkrachten: </a:t>
            </a:r>
          </a:p>
          <a:p>
            <a:pPr marL="1073150" indent="-450850" algn="l">
              <a:lnSpc>
                <a:spcPct val="118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nl-NL" sz="2800" dirty="0"/>
              <a:t>Accepteren niet het gezag van de specialist,</a:t>
            </a:r>
          </a:p>
          <a:p>
            <a:pPr marL="1073150" indent="-450850" algn="l">
              <a:lnSpc>
                <a:spcPct val="118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nl-NL" sz="2800" dirty="0"/>
              <a:t>Leerkrachten leunen achterover,</a:t>
            </a:r>
          </a:p>
          <a:p>
            <a:pPr marL="1073150" indent="-450850" algn="l">
              <a:lnSpc>
                <a:spcPct val="118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nl-NL" sz="2800" dirty="0"/>
              <a:t>Voelen zich onveilig.</a:t>
            </a:r>
          </a:p>
          <a:p>
            <a:pPr algn="l">
              <a:lnSpc>
                <a:spcPct val="118000"/>
              </a:lnSpc>
              <a:spcBef>
                <a:spcPts val="0"/>
              </a:spcBef>
            </a:pPr>
            <a:endParaRPr lang="nl-NL" sz="2800" dirty="0"/>
          </a:p>
          <a:p>
            <a:pPr algn="l">
              <a:lnSpc>
                <a:spcPct val="118000"/>
              </a:lnSpc>
              <a:spcBef>
                <a:spcPts val="0"/>
              </a:spcBef>
            </a:pPr>
            <a:r>
              <a:rPr lang="nl-NL" sz="2800" b="1" dirty="0"/>
              <a:t>Schoolleider</a:t>
            </a:r>
            <a:r>
              <a:rPr lang="nl-NL" sz="2800" dirty="0"/>
              <a:t>:</a:t>
            </a:r>
          </a:p>
          <a:p>
            <a:pPr marL="457200" indent="-457200" algn="l">
              <a:lnSpc>
                <a:spcPct val="118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nl-NL" sz="2800" dirty="0"/>
              <a:t>Coaching van leiderschapsstijl van specialisten: ontwikkelingsgericht,</a:t>
            </a:r>
          </a:p>
          <a:p>
            <a:pPr marL="457200" indent="-457200" algn="l">
              <a:lnSpc>
                <a:spcPct val="118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nl-NL" sz="2800" dirty="0"/>
              <a:t>leiderschapsvaardigheden aanleren.</a:t>
            </a:r>
          </a:p>
          <a:p>
            <a:pPr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705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CB92A7-3A38-312F-7A55-7E31305A5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Zelf aan de slag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6CD5B21-1674-E7A3-0251-E372CC22EF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6548" y="1589049"/>
            <a:ext cx="10079935" cy="4572000"/>
          </a:xfrm>
        </p:spPr>
        <p:txBody>
          <a:bodyPr/>
          <a:lstStyle/>
          <a:p>
            <a:pPr algn="l"/>
            <a:r>
              <a:rPr lang="nl-NL" sz="2800" b="1" dirty="0">
                <a:solidFill>
                  <a:schemeClr val="accent5">
                    <a:lumMod val="50000"/>
                  </a:schemeClr>
                </a:solidFill>
              </a:rPr>
              <a:t>Waar begin je?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2800" dirty="0"/>
              <a:t>Waar zie je kansen voor verbetering?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2800" dirty="0"/>
              <a:t>Doe de dingen die je doet net iets beter</a:t>
            </a:r>
          </a:p>
          <a:p>
            <a:pPr marL="1073150" lvl="1" indent="-450850" algn="l">
              <a:buFont typeface="Courier New" panose="02070309020205020404" pitchFamily="49" charset="0"/>
              <a:buChar char="o"/>
            </a:pPr>
            <a:r>
              <a:rPr lang="nl-NL" sz="2400" dirty="0"/>
              <a:t>Beter onderbouwd</a:t>
            </a:r>
          </a:p>
          <a:p>
            <a:pPr marL="1073150" lvl="1" indent="-450850" algn="l">
              <a:buFont typeface="Courier New" panose="02070309020205020404" pitchFamily="49" charset="0"/>
              <a:buChar char="o"/>
            </a:pPr>
            <a:r>
              <a:rPr lang="nl-NL" sz="2400" dirty="0"/>
              <a:t>Meer samen</a:t>
            </a:r>
          </a:p>
          <a:p>
            <a:pPr marL="1073150" lvl="1" indent="-450850" algn="l">
              <a:buFont typeface="Courier New" panose="02070309020205020404" pitchFamily="49" charset="0"/>
              <a:buChar char="o"/>
            </a:pPr>
            <a:r>
              <a:rPr lang="nl-NL" sz="2400" dirty="0"/>
              <a:t>Met benutting van meer expertise</a:t>
            </a:r>
          </a:p>
          <a:p>
            <a:pPr marL="1073150" lvl="1" indent="-450850" algn="l">
              <a:buFont typeface="Courier New" panose="02070309020205020404" pitchFamily="49" charset="0"/>
              <a:buChar char="o"/>
            </a:pPr>
            <a:r>
              <a:rPr lang="nl-NL" sz="2400" dirty="0"/>
              <a:t>Beter gemonitord (reflectie)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2800" dirty="0"/>
              <a:t>Kleine aanpassingen, houd vol!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2800" dirty="0"/>
              <a:t>Tools in de leidraad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803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3078A5-DA9F-2A0E-01C2-6A9B61D7A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437" y="76200"/>
            <a:ext cx="10772145" cy="1096962"/>
          </a:xfrm>
        </p:spPr>
        <p:txBody>
          <a:bodyPr anchor="b">
            <a:normAutofit/>
          </a:bodyPr>
          <a:lstStyle/>
          <a:p>
            <a:r>
              <a:rPr lang="nl-NL" sz="3600" dirty="0"/>
              <a:t>Samenvatting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8BA8EE3-4346-FB17-ABF3-391BDDC8F4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41" t="16625" r="19630" b="6173"/>
          <a:stretch/>
        </p:blipFill>
        <p:spPr>
          <a:xfrm>
            <a:off x="313437" y="1414669"/>
            <a:ext cx="7787679" cy="54433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241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AE37F54-9BA2-1F29-6E62-548FCD1546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8066" y="1921034"/>
            <a:ext cx="5734050" cy="2219691"/>
          </a:xfrm>
        </p:spPr>
        <p:txBody>
          <a:bodyPr/>
          <a:lstStyle/>
          <a:p>
            <a:r>
              <a:rPr lang="nl-NL" dirty="0"/>
              <a:t>Dank voor jullie aandacht!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ADC06359-6A23-E8BA-A8E2-CB20F63FEB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804" y="4140725"/>
            <a:ext cx="6144640" cy="1165053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600"/>
              </a:spcAft>
            </a:pPr>
            <a:r>
              <a:rPr lang="nl-NL" sz="2400" dirty="0"/>
              <a:t>Judith Amels, </a:t>
            </a:r>
            <a:r>
              <a:rPr lang="nl-NL" sz="2400" dirty="0">
                <a:hlinkClick r:id="rId2"/>
              </a:rPr>
              <a:t>j.amels@hsmarnix.nl</a:t>
            </a:r>
            <a:endParaRPr lang="nl-NL" sz="2400" dirty="0"/>
          </a:p>
          <a:p>
            <a:pPr>
              <a:spcAft>
                <a:spcPts val="600"/>
              </a:spcAft>
            </a:pPr>
            <a:endParaRPr lang="nl-NL" sz="2400" dirty="0"/>
          </a:p>
          <a:p>
            <a:pPr>
              <a:spcAft>
                <a:spcPts val="600"/>
              </a:spcAft>
            </a:pPr>
            <a:r>
              <a:rPr lang="nl-NL" sz="2400" dirty="0"/>
              <a:t>Yaëlle van de Stolpe, </a:t>
            </a:r>
            <a:r>
              <a:rPr lang="nl-NL" sz="2400" dirty="0">
                <a:hlinkClick r:id="rId3"/>
              </a:rPr>
              <a:t>yaelle.vande.stolpe@rkdks.nl</a:t>
            </a:r>
            <a:endParaRPr lang="nl-NL" sz="2400" dirty="0"/>
          </a:p>
          <a:p>
            <a:pPr>
              <a:spcAft>
                <a:spcPts val="600"/>
              </a:spcAft>
            </a:pPr>
            <a:endParaRPr lang="nl-NL" sz="2400" dirty="0"/>
          </a:p>
        </p:txBody>
      </p:sp>
      <p:pic>
        <p:nvPicPr>
          <p:cNvPr id="1026" name="Picture 2" descr="Afbeeldingsresultaten voor vraagteken plaatje">
            <a:extLst>
              <a:ext uri="{FF2B5EF4-FFF2-40B4-BE49-F238E27FC236}">
                <a16:creationId xmlns:a16="http://schemas.microsoft.com/office/drawing/2014/main" id="{3B1BA52B-DCF5-75F1-2A9C-80D024824AE8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97" b="2419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191911" y="76200"/>
            <a:ext cx="10893671" cy="1096962"/>
          </a:xfrm>
        </p:spPr>
        <p:txBody>
          <a:bodyPr rtlCol="0">
            <a:normAutofit/>
          </a:bodyPr>
          <a:lstStyle/>
          <a:p>
            <a:pPr rtl="0"/>
            <a:r>
              <a:rPr lang="nl-NL" sz="4000" dirty="0"/>
              <a:t>Onderzoeksmatig en cyclisch werken</a:t>
            </a:r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>
          <a:xfrm>
            <a:off x="237012" y="1440916"/>
            <a:ext cx="10803467" cy="3649133"/>
          </a:xfrm>
        </p:spPr>
        <p:txBody>
          <a:bodyPr rtlCol="0">
            <a:noAutofit/>
          </a:bodyPr>
          <a:lstStyle/>
          <a:p>
            <a:pPr algn="l">
              <a:lnSpc>
                <a:spcPct val="108000"/>
              </a:lnSpc>
              <a:spcBef>
                <a:spcPts val="0"/>
              </a:spcBef>
            </a:pPr>
            <a:r>
              <a:rPr lang="nl-NL" sz="2800" b="1" dirty="0"/>
              <a:t>Doel:</a:t>
            </a:r>
          </a:p>
          <a:p>
            <a:pPr marL="714375" indent="0" algn="l">
              <a:lnSpc>
                <a:spcPct val="108000"/>
              </a:lnSpc>
              <a:spcBef>
                <a:spcPts val="0"/>
              </a:spcBef>
              <a:buNone/>
            </a:pPr>
            <a:r>
              <a:rPr lang="nl-NL" sz="2800" dirty="0"/>
              <a:t>Verbetering van de kwaliteit van het onderwijs, op een onderbouwde manier</a:t>
            </a:r>
          </a:p>
          <a:p>
            <a:pPr algn="l">
              <a:lnSpc>
                <a:spcPct val="108000"/>
              </a:lnSpc>
              <a:spcBef>
                <a:spcPts val="0"/>
              </a:spcBef>
            </a:pPr>
            <a:r>
              <a:rPr lang="nl-NL" sz="2800" b="1" dirty="0"/>
              <a:t>Kern</a:t>
            </a:r>
          </a:p>
          <a:p>
            <a:pPr marL="714375" indent="-357188" algn="l">
              <a:lnSpc>
                <a:spcPct val="108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nl-NL" sz="2800" dirty="0">
                <a:ea typeface="MS PGothic" pitchFamily="34" charset="-128"/>
                <a:cs typeface="Arial" charset="0"/>
              </a:rPr>
              <a:t>Leraren werken in leerteams/</a:t>
            </a:r>
            <a:r>
              <a:rPr lang="nl-NL" sz="2800" dirty="0" err="1">
                <a:ea typeface="MS PGothic" pitchFamily="34" charset="-128"/>
                <a:cs typeface="Arial" charset="0"/>
              </a:rPr>
              <a:t>PLG’s</a:t>
            </a:r>
            <a:r>
              <a:rPr lang="nl-NL" sz="2800" dirty="0">
                <a:ea typeface="MS PGothic" pitchFamily="34" charset="-128"/>
                <a:cs typeface="Arial" charset="0"/>
              </a:rPr>
              <a:t> aan onderwijsverbetering</a:t>
            </a:r>
          </a:p>
          <a:p>
            <a:pPr marL="714375" indent="-357188" algn="l">
              <a:lnSpc>
                <a:spcPct val="108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nl-NL" sz="2800" dirty="0">
                <a:ea typeface="MS PGothic" pitchFamily="34" charset="-128"/>
                <a:cs typeface="Arial" charset="0"/>
              </a:rPr>
              <a:t>Aan een beperkt aantal urgente speerpunten</a:t>
            </a:r>
          </a:p>
          <a:p>
            <a:pPr marL="714375" indent="-357188" algn="l">
              <a:lnSpc>
                <a:spcPct val="108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nl-NL" sz="2800" dirty="0">
                <a:ea typeface="MS PGothic" pitchFamily="34" charset="-128"/>
                <a:cs typeface="Arial" charset="0"/>
              </a:rPr>
              <a:t>Op een onderzoeksmatige en systematische manier</a:t>
            </a: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2520901" y="1310869"/>
            <a:ext cx="9350256" cy="586683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4000" dirty="0">
              <a:latin typeface="+mn-lt"/>
            </a:endParaRP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2520902" y="2594237"/>
            <a:ext cx="8832897" cy="3582727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Vrije vorm 3"/>
          <p:cNvSpPr/>
          <p:nvPr/>
        </p:nvSpPr>
        <p:spPr>
          <a:xfrm>
            <a:off x="4197236" y="2591983"/>
            <a:ext cx="1920687" cy="1893839"/>
          </a:xfrm>
          <a:custGeom>
            <a:avLst/>
            <a:gdLst>
              <a:gd name="connsiteX0" fmla="*/ 0 w 1440515"/>
              <a:gd name="connsiteY0" fmla="*/ 710190 h 1420379"/>
              <a:gd name="connsiteX1" fmla="*/ 720258 w 1440515"/>
              <a:gd name="connsiteY1" fmla="*/ 0 h 1420379"/>
              <a:gd name="connsiteX2" fmla="*/ 1440516 w 1440515"/>
              <a:gd name="connsiteY2" fmla="*/ 710190 h 1420379"/>
              <a:gd name="connsiteX3" fmla="*/ 720258 w 1440515"/>
              <a:gd name="connsiteY3" fmla="*/ 1420380 h 1420379"/>
              <a:gd name="connsiteX4" fmla="*/ 0 w 1440515"/>
              <a:gd name="connsiteY4" fmla="*/ 710190 h 1420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515" h="1420379">
                <a:moveTo>
                  <a:pt x="0" y="710190"/>
                </a:moveTo>
                <a:cubicBezTo>
                  <a:pt x="0" y="317963"/>
                  <a:pt x="322470" y="0"/>
                  <a:pt x="720258" y="0"/>
                </a:cubicBezTo>
                <a:cubicBezTo>
                  <a:pt x="1118046" y="0"/>
                  <a:pt x="1440516" y="317963"/>
                  <a:pt x="1440516" y="710190"/>
                </a:cubicBezTo>
                <a:cubicBezTo>
                  <a:pt x="1440516" y="1102417"/>
                  <a:pt x="1118046" y="1420380"/>
                  <a:pt x="720258" y="1420380"/>
                </a:cubicBezTo>
                <a:cubicBezTo>
                  <a:pt x="322470" y="1420380"/>
                  <a:pt x="0" y="1102417"/>
                  <a:pt x="0" y="710190"/>
                </a:cubicBezTo>
                <a:close/>
              </a:path>
            </a:pathLst>
          </a:custGeom>
          <a:solidFill>
            <a:srgbClr val="E6225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4985" tIns="301053" rIns="304985" bIns="301053" numCol="1" spcCol="1270" anchor="ctr" anchorCtr="0">
            <a:noAutofit/>
          </a:bodyPr>
          <a:lstStyle/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1867" dirty="0"/>
              <a:t>Cyclisch en onderzoeks-matig werken</a:t>
            </a:r>
          </a:p>
        </p:txBody>
      </p:sp>
      <p:sp>
        <p:nvSpPr>
          <p:cNvPr id="5" name="Vrije vorm 4"/>
          <p:cNvSpPr/>
          <p:nvPr/>
        </p:nvSpPr>
        <p:spPr>
          <a:xfrm rot="17879400">
            <a:off x="5574866" y="2067322"/>
            <a:ext cx="403845" cy="613049"/>
          </a:xfrm>
          <a:custGeom>
            <a:avLst/>
            <a:gdLst>
              <a:gd name="connsiteX0" fmla="*/ 0 w 302884"/>
              <a:gd name="connsiteY0" fmla="*/ 91957 h 459787"/>
              <a:gd name="connsiteX1" fmla="*/ 151442 w 302884"/>
              <a:gd name="connsiteY1" fmla="*/ 91957 h 459787"/>
              <a:gd name="connsiteX2" fmla="*/ 151442 w 302884"/>
              <a:gd name="connsiteY2" fmla="*/ 0 h 459787"/>
              <a:gd name="connsiteX3" fmla="*/ 302884 w 302884"/>
              <a:gd name="connsiteY3" fmla="*/ 229894 h 459787"/>
              <a:gd name="connsiteX4" fmla="*/ 151442 w 302884"/>
              <a:gd name="connsiteY4" fmla="*/ 459787 h 459787"/>
              <a:gd name="connsiteX5" fmla="*/ 151442 w 302884"/>
              <a:gd name="connsiteY5" fmla="*/ 367830 h 459787"/>
              <a:gd name="connsiteX6" fmla="*/ 0 w 302884"/>
              <a:gd name="connsiteY6" fmla="*/ 367830 h 459787"/>
              <a:gd name="connsiteX7" fmla="*/ 0 w 302884"/>
              <a:gd name="connsiteY7" fmla="*/ 91957 h 459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2884" h="459787">
                <a:moveTo>
                  <a:pt x="0" y="91957"/>
                </a:moveTo>
                <a:lnTo>
                  <a:pt x="151442" y="91957"/>
                </a:lnTo>
                <a:lnTo>
                  <a:pt x="151442" y="0"/>
                </a:lnTo>
                <a:lnTo>
                  <a:pt x="302884" y="229894"/>
                </a:lnTo>
                <a:lnTo>
                  <a:pt x="151442" y="459787"/>
                </a:lnTo>
                <a:lnTo>
                  <a:pt x="151442" y="367830"/>
                </a:lnTo>
                <a:lnTo>
                  <a:pt x="0" y="367830"/>
                </a:lnTo>
                <a:lnTo>
                  <a:pt x="0" y="91957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22608" rIns="121153" bIns="122609" numCol="1" spcCol="1270" anchor="ctr" anchorCtr="0">
            <a:noAutofit/>
          </a:bodyPr>
          <a:lstStyle/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nl-NL" sz="1867"/>
          </a:p>
        </p:txBody>
      </p:sp>
      <p:sp>
        <p:nvSpPr>
          <p:cNvPr id="8" name="Vrije vorm 7"/>
          <p:cNvSpPr/>
          <p:nvPr/>
        </p:nvSpPr>
        <p:spPr>
          <a:xfrm>
            <a:off x="5534403" y="471249"/>
            <a:ext cx="1622780" cy="1622780"/>
          </a:xfrm>
          <a:custGeom>
            <a:avLst/>
            <a:gdLst>
              <a:gd name="connsiteX0" fmla="*/ 0 w 1217085"/>
              <a:gd name="connsiteY0" fmla="*/ 608543 h 1217085"/>
              <a:gd name="connsiteX1" fmla="*/ 608543 w 1217085"/>
              <a:gd name="connsiteY1" fmla="*/ 0 h 1217085"/>
              <a:gd name="connsiteX2" fmla="*/ 1217086 w 1217085"/>
              <a:gd name="connsiteY2" fmla="*/ 608543 h 1217085"/>
              <a:gd name="connsiteX3" fmla="*/ 608543 w 1217085"/>
              <a:gd name="connsiteY3" fmla="*/ 1217086 h 1217085"/>
              <a:gd name="connsiteX4" fmla="*/ 0 w 1217085"/>
              <a:gd name="connsiteY4" fmla="*/ 608543 h 121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085" h="1217085">
                <a:moveTo>
                  <a:pt x="0" y="608543"/>
                </a:moveTo>
                <a:cubicBezTo>
                  <a:pt x="0" y="272454"/>
                  <a:pt x="272454" y="0"/>
                  <a:pt x="608543" y="0"/>
                </a:cubicBezTo>
                <a:cubicBezTo>
                  <a:pt x="944632" y="0"/>
                  <a:pt x="1217086" y="272454"/>
                  <a:pt x="1217086" y="608543"/>
                </a:cubicBezTo>
                <a:cubicBezTo>
                  <a:pt x="1217086" y="944632"/>
                  <a:pt x="944632" y="1217086"/>
                  <a:pt x="608543" y="1217086"/>
                </a:cubicBezTo>
                <a:cubicBezTo>
                  <a:pt x="272454" y="1217086"/>
                  <a:pt x="0" y="944632"/>
                  <a:pt x="0" y="608543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1357" tIns="261357" rIns="261357" bIns="261357" numCol="1" spcCol="1270" anchor="ctr" anchorCtr="0">
            <a:noAutofit/>
          </a:bodyPr>
          <a:lstStyle/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1867" dirty="0">
                <a:ea typeface="MS PGothic" pitchFamily="34" charset="-128"/>
                <a:cs typeface="Arial" charset="0"/>
              </a:rPr>
              <a:t>Beter onderwijs </a:t>
            </a:r>
            <a:endParaRPr lang="nl-NL" sz="1867" dirty="0"/>
          </a:p>
        </p:txBody>
      </p:sp>
      <p:sp>
        <p:nvSpPr>
          <p:cNvPr id="9" name="Vrije vorm 8"/>
          <p:cNvSpPr/>
          <p:nvPr/>
        </p:nvSpPr>
        <p:spPr>
          <a:xfrm rot="20933841">
            <a:off x="6315758" y="2951764"/>
            <a:ext cx="543533" cy="613049"/>
          </a:xfrm>
          <a:custGeom>
            <a:avLst/>
            <a:gdLst>
              <a:gd name="connsiteX0" fmla="*/ 0 w 407650"/>
              <a:gd name="connsiteY0" fmla="*/ 91957 h 459787"/>
              <a:gd name="connsiteX1" fmla="*/ 203825 w 407650"/>
              <a:gd name="connsiteY1" fmla="*/ 91957 h 459787"/>
              <a:gd name="connsiteX2" fmla="*/ 203825 w 407650"/>
              <a:gd name="connsiteY2" fmla="*/ 0 h 459787"/>
              <a:gd name="connsiteX3" fmla="*/ 407650 w 407650"/>
              <a:gd name="connsiteY3" fmla="*/ 229894 h 459787"/>
              <a:gd name="connsiteX4" fmla="*/ 203825 w 407650"/>
              <a:gd name="connsiteY4" fmla="*/ 459787 h 459787"/>
              <a:gd name="connsiteX5" fmla="*/ 203825 w 407650"/>
              <a:gd name="connsiteY5" fmla="*/ 367830 h 459787"/>
              <a:gd name="connsiteX6" fmla="*/ 0 w 407650"/>
              <a:gd name="connsiteY6" fmla="*/ 367830 h 459787"/>
              <a:gd name="connsiteX7" fmla="*/ 0 w 407650"/>
              <a:gd name="connsiteY7" fmla="*/ 91957 h 459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7650" h="459787">
                <a:moveTo>
                  <a:pt x="0" y="91957"/>
                </a:moveTo>
                <a:lnTo>
                  <a:pt x="203825" y="91957"/>
                </a:lnTo>
                <a:lnTo>
                  <a:pt x="203825" y="0"/>
                </a:lnTo>
                <a:lnTo>
                  <a:pt x="407650" y="229894"/>
                </a:lnTo>
                <a:lnTo>
                  <a:pt x="203825" y="459787"/>
                </a:lnTo>
                <a:lnTo>
                  <a:pt x="203825" y="367830"/>
                </a:lnTo>
                <a:lnTo>
                  <a:pt x="0" y="367830"/>
                </a:lnTo>
                <a:lnTo>
                  <a:pt x="0" y="91957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22608" rIns="163060" bIns="122609" numCol="1" spcCol="1270" anchor="ctr" anchorCtr="0">
            <a:noAutofit/>
          </a:bodyPr>
          <a:lstStyle/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nl-NL" sz="1867"/>
          </a:p>
        </p:txBody>
      </p:sp>
      <p:sp>
        <p:nvSpPr>
          <p:cNvPr id="10" name="Vrije vorm 9"/>
          <p:cNvSpPr/>
          <p:nvPr/>
        </p:nvSpPr>
        <p:spPr>
          <a:xfrm>
            <a:off x="7090607" y="2188947"/>
            <a:ext cx="1622780" cy="1622780"/>
          </a:xfrm>
          <a:custGeom>
            <a:avLst/>
            <a:gdLst>
              <a:gd name="connsiteX0" fmla="*/ 0 w 1217085"/>
              <a:gd name="connsiteY0" fmla="*/ 608543 h 1217085"/>
              <a:gd name="connsiteX1" fmla="*/ 608543 w 1217085"/>
              <a:gd name="connsiteY1" fmla="*/ 0 h 1217085"/>
              <a:gd name="connsiteX2" fmla="*/ 1217086 w 1217085"/>
              <a:gd name="connsiteY2" fmla="*/ 608543 h 1217085"/>
              <a:gd name="connsiteX3" fmla="*/ 608543 w 1217085"/>
              <a:gd name="connsiteY3" fmla="*/ 1217086 h 1217085"/>
              <a:gd name="connsiteX4" fmla="*/ 0 w 1217085"/>
              <a:gd name="connsiteY4" fmla="*/ 608543 h 121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085" h="1217085">
                <a:moveTo>
                  <a:pt x="0" y="608543"/>
                </a:moveTo>
                <a:cubicBezTo>
                  <a:pt x="0" y="272454"/>
                  <a:pt x="272454" y="0"/>
                  <a:pt x="608543" y="0"/>
                </a:cubicBezTo>
                <a:cubicBezTo>
                  <a:pt x="944632" y="0"/>
                  <a:pt x="1217086" y="272454"/>
                  <a:pt x="1217086" y="608543"/>
                </a:cubicBezTo>
                <a:cubicBezTo>
                  <a:pt x="1217086" y="944632"/>
                  <a:pt x="944632" y="1217086"/>
                  <a:pt x="608543" y="1217086"/>
                </a:cubicBezTo>
                <a:cubicBezTo>
                  <a:pt x="272454" y="1217086"/>
                  <a:pt x="0" y="944632"/>
                  <a:pt x="0" y="608543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1357" tIns="261357" rIns="261357" bIns="261357" numCol="1" spcCol="1270" anchor="ctr" anchorCtr="0">
            <a:noAutofit/>
          </a:bodyPr>
          <a:lstStyle/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1867" dirty="0">
                <a:ea typeface="MS PGothic" pitchFamily="34" charset="-128"/>
                <a:cs typeface="Arial" charset="0"/>
              </a:rPr>
              <a:t>Betere leraren</a:t>
            </a:r>
            <a:endParaRPr lang="nl-NL" sz="1867" dirty="0"/>
          </a:p>
        </p:txBody>
      </p:sp>
      <p:sp>
        <p:nvSpPr>
          <p:cNvPr id="11" name="Vrije vorm 10"/>
          <p:cNvSpPr/>
          <p:nvPr/>
        </p:nvSpPr>
        <p:spPr>
          <a:xfrm rot="2177002">
            <a:off x="6067120" y="4115166"/>
            <a:ext cx="585924" cy="613049"/>
          </a:xfrm>
          <a:custGeom>
            <a:avLst/>
            <a:gdLst>
              <a:gd name="connsiteX0" fmla="*/ 0 w 439443"/>
              <a:gd name="connsiteY0" fmla="*/ 91957 h 459787"/>
              <a:gd name="connsiteX1" fmla="*/ 219722 w 439443"/>
              <a:gd name="connsiteY1" fmla="*/ 91957 h 459787"/>
              <a:gd name="connsiteX2" fmla="*/ 219722 w 439443"/>
              <a:gd name="connsiteY2" fmla="*/ 0 h 459787"/>
              <a:gd name="connsiteX3" fmla="*/ 439443 w 439443"/>
              <a:gd name="connsiteY3" fmla="*/ 229894 h 459787"/>
              <a:gd name="connsiteX4" fmla="*/ 219722 w 439443"/>
              <a:gd name="connsiteY4" fmla="*/ 459787 h 459787"/>
              <a:gd name="connsiteX5" fmla="*/ 219722 w 439443"/>
              <a:gd name="connsiteY5" fmla="*/ 367830 h 459787"/>
              <a:gd name="connsiteX6" fmla="*/ 0 w 439443"/>
              <a:gd name="connsiteY6" fmla="*/ 367830 h 459787"/>
              <a:gd name="connsiteX7" fmla="*/ 0 w 439443"/>
              <a:gd name="connsiteY7" fmla="*/ 91957 h 459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9443" h="459787">
                <a:moveTo>
                  <a:pt x="0" y="91957"/>
                </a:moveTo>
                <a:lnTo>
                  <a:pt x="219722" y="91957"/>
                </a:lnTo>
                <a:lnTo>
                  <a:pt x="219722" y="0"/>
                </a:lnTo>
                <a:lnTo>
                  <a:pt x="439443" y="229894"/>
                </a:lnTo>
                <a:lnTo>
                  <a:pt x="219722" y="459787"/>
                </a:lnTo>
                <a:lnTo>
                  <a:pt x="219722" y="367830"/>
                </a:lnTo>
                <a:lnTo>
                  <a:pt x="0" y="367830"/>
                </a:lnTo>
                <a:lnTo>
                  <a:pt x="0" y="91957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22608" rIns="175776" bIns="122609" numCol="1" spcCol="1270" anchor="ctr" anchorCtr="0">
            <a:noAutofit/>
          </a:bodyPr>
          <a:lstStyle/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nl-NL" sz="1867"/>
          </a:p>
        </p:txBody>
      </p:sp>
      <p:sp>
        <p:nvSpPr>
          <p:cNvPr id="12" name="Vrije vorm 11"/>
          <p:cNvSpPr/>
          <p:nvPr/>
        </p:nvSpPr>
        <p:spPr>
          <a:xfrm>
            <a:off x="6661700" y="4427389"/>
            <a:ext cx="1622780" cy="1622780"/>
          </a:xfrm>
          <a:custGeom>
            <a:avLst/>
            <a:gdLst>
              <a:gd name="connsiteX0" fmla="*/ 0 w 1217085"/>
              <a:gd name="connsiteY0" fmla="*/ 608543 h 1217085"/>
              <a:gd name="connsiteX1" fmla="*/ 608543 w 1217085"/>
              <a:gd name="connsiteY1" fmla="*/ 0 h 1217085"/>
              <a:gd name="connsiteX2" fmla="*/ 1217086 w 1217085"/>
              <a:gd name="connsiteY2" fmla="*/ 608543 h 1217085"/>
              <a:gd name="connsiteX3" fmla="*/ 608543 w 1217085"/>
              <a:gd name="connsiteY3" fmla="*/ 1217086 h 1217085"/>
              <a:gd name="connsiteX4" fmla="*/ 0 w 1217085"/>
              <a:gd name="connsiteY4" fmla="*/ 608543 h 121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085" h="1217085">
                <a:moveTo>
                  <a:pt x="0" y="608543"/>
                </a:moveTo>
                <a:cubicBezTo>
                  <a:pt x="0" y="272454"/>
                  <a:pt x="272454" y="0"/>
                  <a:pt x="608543" y="0"/>
                </a:cubicBezTo>
                <a:cubicBezTo>
                  <a:pt x="944632" y="0"/>
                  <a:pt x="1217086" y="272454"/>
                  <a:pt x="1217086" y="608543"/>
                </a:cubicBezTo>
                <a:cubicBezTo>
                  <a:pt x="1217086" y="944632"/>
                  <a:pt x="944632" y="1217086"/>
                  <a:pt x="608543" y="1217086"/>
                </a:cubicBezTo>
                <a:cubicBezTo>
                  <a:pt x="272454" y="1217086"/>
                  <a:pt x="0" y="944632"/>
                  <a:pt x="0" y="608543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1357" tIns="261357" rIns="261357" bIns="261357" numCol="1" spcCol="1270" anchor="ctr" anchorCtr="0">
            <a:noAutofit/>
          </a:bodyPr>
          <a:lstStyle/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1867" dirty="0">
                <a:ea typeface="MS PGothic" pitchFamily="34" charset="-128"/>
                <a:cs typeface="Arial" charset="0"/>
              </a:rPr>
              <a:t>Gebruik van expertise</a:t>
            </a:r>
            <a:endParaRPr lang="nl-NL" sz="1867" dirty="0"/>
          </a:p>
        </p:txBody>
      </p:sp>
      <p:sp>
        <p:nvSpPr>
          <p:cNvPr id="13" name="Vrije vorm 12"/>
          <p:cNvSpPr/>
          <p:nvPr/>
        </p:nvSpPr>
        <p:spPr>
          <a:xfrm rot="16333960">
            <a:off x="4995876" y="4391661"/>
            <a:ext cx="233012" cy="613051"/>
          </a:xfrm>
          <a:custGeom>
            <a:avLst/>
            <a:gdLst>
              <a:gd name="connsiteX0" fmla="*/ 0 w 174758"/>
              <a:gd name="connsiteY0" fmla="*/ 91957 h 459787"/>
              <a:gd name="connsiteX1" fmla="*/ 87379 w 174758"/>
              <a:gd name="connsiteY1" fmla="*/ 91957 h 459787"/>
              <a:gd name="connsiteX2" fmla="*/ 87379 w 174758"/>
              <a:gd name="connsiteY2" fmla="*/ 0 h 459787"/>
              <a:gd name="connsiteX3" fmla="*/ 174758 w 174758"/>
              <a:gd name="connsiteY3" fmla="*/ 229894 h 459787"/>
              <a:gd name="connsiteX4" fmla="*/ 87379 w 174758"/>
              <a:gd name="connsiteY4" fmla="*/ 459787 h 459787"/>
              <a:gd name="connsiteX5" fmla="*/ 87379 w 174758"/>
              <a:gd name="connsiteY5" fmla="*/ 367830 h 459787"/>
              <a:gd name="connsiteX6" fmla="*/ 0 w 174758"/>
              <a:gd name="connsiteY6" fmla="*/ 367830 h 459787"/>
              <a:gd name="connsiteX7" fmla="*/ 0 w 174758"/>
              <a:gd name="connsiteY7" fmla="*/ 91957 h 459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758" h="459787">
                <a:moveTo>
                  <a:pt x="174757" y="367830"/>
                </a:moveTo>
                <a:lnTo>
                  <a:pt x="87379" y="367830"/>
                </a:lnTo>
                <a:lnTo>
                  <a:pt x="87379" y="459787"/>
                </a:lnTo>
                <a:lnTo>
                  <a:pt x="1" y="229893"/>
                </a:lnTo>
                <a:lnTo>
                  <a:pt x="87379" y="0"/>
                </a:lnTo>
                <a:lnTo>
                  <a:pt x="87379" y="91957"/>
                </a:lnTo>
                <a:lnTo>
                  <a:pt x="174757" y="91957"/>
                </a:lnTo>
                <a:lnTo>
                  <a:pt x="174757" y="367830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901" tIns="122609" rIns="1" bIns="122609" numCol="1" spcCol="1270" anchor="ctr" anchorCtr="0">
            <a:noAutofit/>
          </a:bodyPr>
          <a:lstStyle/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nl-NL" sz="1867"/>
          </a:p>
        </p:txBody>
      </p:sp>
      <p:sp>
        <p:nvSpPr>
          <p:cNvPr id="14" name="Vrije vorm 13"/>
          <p:cNvSpPr/>
          <p:nvPr/>
        </p:nvSpPr>
        <p:spPr>
          <a:xfrm>
            <a:off x="4519445" y="5158194"/>
            <a:ext cx="1622780" cy="1622780"/>
          </a:xfrm>
          <a:custGeom>
            <a:avLst/>
            <a:gdLst>
              <a:gd name="connsiteX0" fmla="*/ 0 w 1217085"/>
              <a:gd name="connsiteY0" fmla="*/ 608543 h 1217085"/>
              <a:gd name="connsiteX1" fmla="*/ 608543 w 1217085"/>
              <a:gd name="connsiteY1" fmla="*/ 0 h 1217085"/>
              <a:gd name="connsiteX2" fmla="*/ 1217086 w 1217085"/>
              <a:gd name="connsiteY2" fmla="*/ 608543 h 1217085"/>
              <a:gd name="connsiteX3" fmla="*/ 608543 w 1217085"/>
              <a:gd name="connsiteY3" fmla="*/ 1217086 h 1217085"/>
              <a:gd name="connsiteX4" fmla="*/ 0 w 1217085"/>
              <a:gd name="connsiteY4" fmla="*/ 608543 h 121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085" h="1217085">
                <a:moveTo>
                  <a:pt x="0" y="608543"/>
                </a:moveTo>
                <a:cubicBezTo>
                  <a:pt x="0" y="272454"/>
                  <a:pt x="272454" y="0"/>
                  <a:pt x="608543" y="0"/>
                </a:cubicBezTo>
                <a:cubicBezTo>
                  <a:pt x="944632" y="0"/>
                  <a:pt x="1217086" y="272454"/>
                  <a:pt x="1217086" y="608543"/>
                </a:cubicBezTo>
                <a:cubicBezTo>
                  <a:pt x="1217086" y="944632"/>
                  <a:pt x="944632" y="1217086"/>
                  <a:pt x="608543" y="1217086"/>
                </a:cubicBezTo>
                <a:cubicBezTo>
                  <a:pt x="272454" y="1217086"/>
                  <a:pt x="0" y="944632"/>
                  <a:pt x="0" y="608543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1357" tIns="261357" rIns="261357" bIns="261357" numCol="1" spcCol="1270" anchor="ctr" anchorCtr="0">
            <a:noAutofit/>
          </a:bodyPr>
          <a:lstStyle/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1867" dirty="0">
                <a:ea typeface="MS PGothic" pitchFamily="34" charset="-128"/>
                <a:cs typeface="Arial" charset="0"/>
              </a:rPr>
              <a:t>Meer </a:t>
            </a:r>
            <a:r>
              <a:rPr lang="nl-NL" sz="1867" dirty="0" err="1">
                <a:ea typeface="MS PGothic" pitchFamily="34" charset="-128"/>
                <a:cs typeface="Arial" charset="0"/>
              </a:rPr>
              <a:t>eigenaar-schap</a:t>
            </a:r>
            <a:endParaRPr lang="nl-NL" sz="1867" dirty="0"/>
          </a:p>
        </p:txBody>
      </p:sp>
      <p:sp>
        <p:nvSpPr>
          <p:cNvPr id="15" name="Vrije vorm 14"/>
          <p:cNvSpPr/>
          <p:nvPr/>
        </p:nvSpPr>
        <p:spPr>
          <a:xfrm rot="19316109">
            <a:off x="3819905" y="4092030"/>
            <a:ext cx="479861" cy="613051"/>
          </a:xfrm>
          <a:custGeom>
            <a:avLst/>
            <a:gdLst>
              <a:gd name="connsiteX0" fmla="*/ 0 w 359895"/>
              <a:gd name="connsiteY0" fmla="*/ 91957 h 459787"/>
              <a:gd name="connsiteX1" fmla="*/ 179948 w 359895"/>
              <a:gd name="connsiteY1" fmla="*/ 91957 h 459787"/>
              <a:gd name="connsiteX2" fmla="*/ 179948 w 359895"/>
              <a:gd name="connsiteY2" fmla="*/ 0 h 459787"/>
              <a:gd name="connsiteX3" fmla="*/ 359895 w 359895"/>
              <a:gd name="connsiteY3" fmla="*/ 229894 h 459787"/>
              <a:gd name="connsiteX4" fmla="*/ 179948 w 359895"/>
              <a:gd name="connsiteY4" fmla="*/ 459787 h 459787"/>
              <a:gd name="connsiteX5" fmla="*/ 179948 w 359895"/>
              <a:gd name="connsiteY5" fmla="*/ 367830 h 459787"/>
              <a:gd name="connsiteX6" fmla="*/ 0 w 359895"/>
              <a:gd name="connsiteY6" fmla="*/ 367830 h 459787"/>
              <a:gd name="connsiteX7" fmla="*/ 0 w 359895"/>
              <a:gd name="connsiteY7" fmla="*/ 91957 h 459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895" h="459787">
                <a:moveTo>
                  <a:pt x="359895" y="367830"/>
                </a:moveTo>
                <a:lnTo>
                  <a:pt x="179947" y="367830"/>
                </a:lnTo>
                <a:lnTo>
                  <a:pt x="179947" y="459787"/>
                </a:lnTo>
                <a:lnTo>
                  <a:pt x="0" y="229893"/>
                </a:lnTo>
                <a:lnTo>
                  <a:pt x="179947" y="0"/>
                </a:lnTo>
                <a:lnTo>
                  <a:pt x="179947" y="91957"/>
                </a:lnTo>
                <a:lnTo>
                  <a:pt x="359895" y="91957"/>
                </a:lnTo>
                <a:lnTo>
                  <a:pt x="359895" y="367830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3956" tIns="122609" rIns="1" bIns="122609" numCol="1" spcCol="1270" anchor="ctr" anchorCtr="0">
            <a:noAutofit/>
          </a:bodyPr>
          <a:lstStyle/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nl-NL" sz="1867"/>
          </a:p>
        </p:txBody>
      </p:sp>
      <p:sp>
        <p:nvSpPr>
          <p:cNvPr id="16" name="Vrije vorm 15"/>
          <p:cNvSpPr/>
          <p:nvPr/>
        </p:nvSpPr>
        <p:spPr>
          <a:xfrm>
            <a:off x="2242519" y="4374917"/>
            <a:ext cx="1622780" cy="1622780"/>
          </a:xfrm>
          <a:custGeom>
            <a:avLst/>
            <a:gdLst>
              <a:gd name="connsiteX0" fmla="*/ 0 w 1217085"/>
              <a:gd name="connsiteY0" fmla="*/ 608543 h 1217085"/>
              <a:gd name="connsiteX1" fmla="*/ 608543 w 1217085"/>
              <a:gd name="connsiteY1" fmla="*/ 0 h 1217085"/>
              <a:gd name="connsiteX2" fmla="*/ 1217086 w 1217085"/>
              <a:gd name="connsiteY2" fmla="*/ 608543 h 1217085"/>
              <a:gd name="connsiteX3" fmla="*/ 608543 w 1217085"/>
              <a:gd name="connsiteY3" fmla="*/ 1217086 h 1217085"/>
              <a:gd name="connsiteX4" fmla="*/ 0 w 1217085"/>
              <a:gd name="connsiteY4" fmla="*/ 608543 h 121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085" h="1217085">
                <a:moveTo>
                  <a:pt x="0" y="608543"/>
                </a:moveTo>
                <a:cubicBezTo>
                  <a:pt x="0" y="272454"/>
                  <a:pt x="272454" y="0"/>
                  <a:pt x="608543" y="0"/>
                </a:cubicBezTo>
                <a:cubicBezTo>
                  <a:pt x="944632" y="0"/>
                  <a:pt x="1217086" y="272454"/>
                  <a:pt x="1217086" y="608543"/>
                </a:cubicBezTo>
                <a:cubicBezTo>
                  <a:pt x="1217086" y="944632"/>
                  <a:pt x="944632" y="1217086"/>
                  <a:pt x="608543" y="1217086"/>
                </a:cubicBezTo>
                <a:cubicBezTo>
                  <a:pt x="272454" y="1217086"/>
                  <a:pt x="0" y="944632"/>
                  <a:pt x="0" y="608543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1357" tIns="261357" rIns="261357" bIns="261357" numCol="1" spcCol="1270" anchor="ctr" anchorCtr="0">
            <a:noAutofit/>
          </a:bodyPr>
          <a:lstStyle/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1867" dirty="0"/>
              <a:t>Onderzoekende houding</a:t>
            </a:r>
          </a:p>
        </p:txBody>
      </p:sp>
      <p:sp>
        <p:nvSpPr>
          <p:cNvPr id="17" name="Vrije vorm 16"/>
          <p:cNvSpPr/>
          <p:nvPr/>
        </p:nvSpPr>
        <p:spPr>
          <a:xfrm rot="499793">
            <a:off x="3546716" y="3090521"/>
            <a:ext cx="428009" cy="613051"/>
          </a:xfrm>
          <a:custGeom>
            <a:avLst/>
            <a:gdLst>
              <a:gd name="connsiteX0" fmla="*/ 0 w 321006"/>
              <a:gd name="connsiteY0" fmla="*/ 91957 h 459787"/>
              <a:gd name="connsiteX1" fmla="*/ 160503 w 321006"/>
              <a:gd name="connsiteY1" fmla="*/ 91957 h 459787"/>
              <a:gd name="connsiteX2" fmla="*/ 160503 w 321006"/>
              <a:gd name="connsiteY2" fmla="*/ 0 h 459787"/>
              <a:gd name="connsiteX3" fmla="*/ 321006 w 321006"/>
              <a:gd name="connsiteY3" fmla="*/ 229894 h 459787"/>
              <a:gd name="connsiteX4" fmla="*/ 160503 w 321006"/>
              <a:gd name="connsiteY4" fmla="*/ 459787 h 459787"/>
              <a:gd name="connsiteX5" fmla="*/ 160503 w 321006"/>
              <a:gd name="connsiteY5" fmla="*/ 367830 h 459787"/>
              <a:gd name="connsiteX6" fmla="*/ 0 w 321006"/>
              <a:gd name="connsiteY6" fmla="*/ 367830 h 459787"/>
              <a:gd name="connsiteX7" fmla="*/ 0 w 321006"/>
              <a:gd name="connsiteY7" fmla="*/ 91957 h 459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006" h="459787">
                <a:moveTo>
                  <a:pt x="321006" y="367830"/>
                </a:moveTo>
                <a:lnTo>
                  <a:pt x="160503" y="367830"/>
                </a:lnTo>
                <a:lnTo>
                  <a:pt x="160503" y="459787"/>
                </a:lnTo>
                <a:lnTo>
                  <a:pt x="0" y="229893"/>
                </a:lnTo>
                <a:lnTo>
                  <a:pt x="160503" y="0"/>
                </a:lnTo>
                <a:lnTo>
                  <a:pt x="160503" y="91957"/>
                </a:lnTo>
                <a:lnTo>
                  <a:pt x="321006" y="91957"/>
                </a:lnTo>
                <a:lnTo>
                  <a:pt x="321006" y="367830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403" tIns="122611" rIns="0" bIns="122608" numCol="1" spcCol="1270" anchor="ctr" anchorCtr="0">
            <a:noAutofit/>
          </a:bodyPr>
          <a:lstStyle/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nl-NL" sz="1867"/>
          </a:p>
        </p:txBody>
      </p:sp>
      <p:sp>
        <p:nvSpPr>
          <p:cNvPr id="18" name="Vrije vorm 17"/>
          <p:cNvSpPr/>
          <p:nvPr/>
        </p:nvSpPr>
        <p:spPr>
          <a:xfrm>
            <a:off x="1794387" y="2353884"/>
            <a:ext cx="1622780" cy="1622780"/>
          </a:xfrm>
          <a:custGeom>
            <a:avLst/>
            <a:gdLst>
              <a:gd name="connsiteX0" fmla="*/ 0 w 1217085"/>
              <a:gd name="connsiteY0" fmla="*/ 608543 h 1217085"/>
              <a:gd name="connsiteX1" fmla="*/ 608543 w 1217085"/>
              <a:gd name="connsiteY1" fmla="*/ 0 h 1217085"/>
              <a:gd name="connsiteX2" fmla="*/ 1217086 w 1217085"/>
              <a:gd name="connsiteY2" fmla="*/ 608543 h 1217085"/>
              <a:gd name="connsiteX3" fmla="*/ 608543 w 1217085"/>
              <a:gd name="connsiteY3" fmla="*/ 1217086 h 1217085"/>
              <a:gd name="connsiteX4" fmla="*/ 0 w 1217085"/>
              <a:gd name="connsiteY4" fmla="*/ 608543 h 121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085" h="1217085">
                <a:moveTo>
                  <a:pt x="0" y="608543"/>
                </a:moveTo>
                <a:cubicBezTo>
                  <a:pt x="0" y="272454"/>
                  <a:pt x="272454" y="0"/>
                  <a:pt x="608543" y="0"/>
                </a:cubicBezTo>
                <a:cubicBezTo>
                  <a:pt x="944632" y="0"/>
                  <a:pt x="1217086" y="272454"/>
                  <a:pt x="1217086" y="608543"/>
                </a:cubicBezTo>
                <a:cubicBezTo>
                  <a:pt x="1217086" y="944632"/>
                  <a:pt x="944632" y="1217086"/>
                  <a:pt x="608543" y="1217086"/>
                </a:cubicBezTo>
                <a:cubicBezTo>
                  <a:pt x="272454" y="1217086"/>
                  <a:pt x="0" y="944632"/>
                  <a:pt x="0" y="608543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1357" tIns="261357" rIns="261357" bIns="261357" numCol="1" spcCol="1270" anchor="ctr" anchorCtr="0">
            <a:noAutofit/>
          </a:bodyPr>
          <a:lstStyle/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1867" dirty="0" err="1"/>
              <a:t>Werk-plezier</a:t>
            </a:r>
            <a:endParaRPr lang="nl-NL" sz="1867" dirty="0"/>
          </a:p>
        </p:txBody>
      </p:sp>
      <p:sp>
        <p:nvSpPr>
          <p:cNvPr id="19" name="Vrije vorm 18"/>
          <p:cNvSpPr/>
          <p:nvPr/>
        </p:nvSpPr>
        <p:spPr>
          <a:xfrm rot="3585507">
            <a:off x="4202613" y="2122933"/>
            <a:ext cx="433195" cy="613051"/>
          </a:xfrm>
          <a:custGeom>
            <a:avLst/>
            <a:gdLst>
              <a:gd name="connsiteX0" fmla="*/ 0 w 324896"/>
              <a:gd name="connsiteY0" fmla="*/ 91957 h 459787"/>
              <a:gd name="connsiteX1" fmla="*/ 162448 w 324896"/>
              <a:gd name="connsiteY1" fmla="*/ 91957 h 459787"/>
              <a:gd name="connsiteX2" fmla="*/ 162448 w 324896"/>
              <a:gd name="connsiteY2" fmla="*/ 0 h 459787"/>
              <a:gd name="connsiteX3" fmla="*/ 324896 w 324896"/>
              <a:gd name="connsiteY3" fmla="*/ 229894 h 459787"/>
              <a:gd name="connsiteX4" fmla="*/ 162448 w 324896"/>
              <a:gd name="connsiteY4" fmla="*/ 459787 h 459787"/>
              <a:gd name="connsiteX5" fmla="*/ 162448 w 324896"/>
              <a:gd name="connsiteY5" fmla="*/ 367830 h 459787"/>
              <a:gd name="connsiteX6" fmla="*/ 0 w 324896"/>
              <a:gd name="connsiteY6" fmla="*/ 367830 h 459787"/>
              <a:gd name="connsiteX7" fmla="*/ 0 w 324896"/>
              <a:gd name="connsiteY7" fmla="*/ 91957 h 459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896" h="459787">
                <a:moveTo>
                  <a:pt x="324896" y="367830"/>
                </a:moveTo>
                <a:lnTo>
                  <a:pt x="162448" y="367830"/>
                </a:lnTo>
                <a:lnTo>
                  <a:pt x="162448" y="459787"/>
                </a:lnTo>
                <a:lnTo>
                  <a:pt x="0" y="229893"/>
                </a:lnTo>
                <a:lnTo>
                  <a:pt x="162448" y="0"/>
                </a:lnTo>
                <a:lnTo>
                  <a:pt x="162448" y="91957"/>
                </a:lnTo>
                <a:lnTo>
                  <a:pt x="324896" y="91957"/>
                </a:lnTo>
                <a:lnTo>
                  <a:pt x="324896" y="367830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959" tIns="122611" rIns="-1" bIns="122608" numCol="1" spcCol="1270" anchor="ctr" anchorCtr="0">
            <a:noAutofit/>
          </a:bodyPr>
          <a:lstStyle/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nl-NL" sz="1867"/>
          </a:p>
        </p:txBody>
      </p:sp>
      <p:sp>
        <p:nvSpPr>
          <p:cNvPr id="20" name="Vrije vorm 19"/>
          <p:cNvSpPr/>
          <p:nvPr/>
        </p:nvSpPr>
        <p:spPr>
          <a:xfrm>
            <a:off x="3047280" y="499479"/>
            <a:ext cx="1622780" cy="1622780"/>
          </a:xfrm>
          <a:custGeom>
            <a:avLst/>
            <a:gdLst>
              <a:gd name="connsiteX0" fmla="*/ 0 w 1217085"/>
              <a:gd name="connsiteY0" fmla="*/ 608543 h 1217085"/>
              <a:gd name="connsiteX1" fmla="*/ 608543 w 1217085"/>
              <a:gd name="connsiteY1" fmla="*/ 0 h 1217085"/>
              <a:gd name="connsiteX2" fmla="*/ 1217086 w 1217085"/>
              <a:gd name="connsiteY2" fmla="*/ 608543 h 1217085"/>
              <a:gd name="connsiteX3" fmla="*/ 608543 w 1217085"/>
              <a:gd name="connsiteY3" fmla="*/ 1217086 h 1217085"/>
              <a:gd name="connsiteX4" fmla="*/ 0 w 1217085"/>
              <a:gd name="connsiteY4" fmla="*/ 608543 h 121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085" h="1217085">
                <a:moveTo>
                  <a:pt x="0" y="608543"/>
                </a:moveTo>
                <a:cubicBezTo>
                  <a:pt x="0" y="272454"/>
                  <a:pt x="272454" y="0"/>
                  <a:pt x="608543" y="0"/>
                </a:cubicBezTo>
                <a:cubicBezTo>
                  <a:pt x="944632" y="0"/>
                  <a:pt x="1217086" y="272454"/>
                  <a:pt x="1217086" y="608543"/>
                </a:cubicBezTo>
                <a:cubicBezTo>
                  <a:pt x="1217086" y="944632"/>
                  <a:pt x="944632" y="1217086"/>
                  <a:pt x="608543" y="1217086"/>
                </a:cubicBezTo>
                <a:cubicBezTo>
                  <a:pt x="272454" y="1217086"/>
                  <a:pt x="0" y="944632"/>
                  <a:pt x="0" y="608543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1357" tIns="261357" rIns="261357" bIns="261357" numCol="1" spcCol="1270" anchor="ctr" anchorCtr="0">
            <a:noAutofit/>
          </a:bodyPr>
          <a:lstStyle/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1867" dirty="0" err="1"/>
              <a:t>Samen-werking</a:t>
            </a:r>
            <a:endParaRPr lang="nl-NL" sz="1867" dirty="0"/>
          </a:p>
        </p:txBody>
      </p:sp>
    </p:spTree>
    <p:extLst>
      <p:ext uri="{BB962C8B-B14F-4D97-AF65-F5344CB8AC3E}">
        <p14:creationId xmlns:p14="http://schemas.microsoft.com/office/powerpoint/2010/main" val="84746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1D11D6-9EA1-3D06-3F6B-E9E1DBDF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50" y="76200"/>
            <a:ext cx="11694946" cy="1096962"/>
          </a:xfrm>
        </p:spPr>
        <p:txBody>
          <a:bodyPr>
            <a:normAutofit/>
          </a:bodyPr>
          <a:lstStyle/>
          <a:p>
            <a:r>
              <a:rPr lang="nl-NL" sz="3600" dirty="0" err="1"/>
              <a:t>Evidence-informed</a:t>
            </a:r>
            <a:r>
              <a:rPr lang="nl-NL" sz="3600" dirty="0"/>
              <a:t> werken aan onderwijsverbetering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58107D96-5780-98CF-833E-75D94F12D1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808" t="34571" r="23546" b="19364"/>
          <a:stretch/>
        </p:blipFill>
        <p:spPr>
          <a:xfrm>
            <a:off x="165750" y="1736600"/>
            <a:ext cx="8526695" cy="397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98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992164" y="1372877"/>
            <a:ext cx="10096500" cy="2056123"/>
          </a:xfrm>
        </p:spPr>
        <p:txBody>
          <a:bodyPr rtlCol="0">
            <a:normAutofit fontScale="90000"/>
          </a:bodyPr>
          <a:lstStyle/>
          <a:p>
            <a:r>
              <a:rPr lang="nl-NL" dirty="0"/>
              <a:t>Deel 1: </a:t>
            </a:r>
            <a:r>
              <a:rPr lang="nl-NL" sz="4400" i="1" dirty="0"/>
              <a:t>Werk onderzoeksmatig</a:t>
            </a:r>
            <a:br>
              <a:rPr lang="nl-NL" sz="4400" i="1" dirty="0"/>
            </a:br>
            <a:r>
              <a:rPr lang="nl-NL" sz="4400" i="1" dirty="0"/>
              <a:t>en cyclisch aan onderwijsverbetering</a:t>
            </a:r>
            <a:br>
              <a:rPr lang="nl-NL" sz="4400" i="1" dirty="0"/>
            </a:b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750518" y="3429000"/>
            <a:ext cx="7289896" cy="2351690"/>
          </a:xfrm>
        </p:spPr>
        <p:txBody>
          <a:bodyPr rtlCol="0">
            <a:noAutofit/>
          </a:bodyPr>
          <a:lstStyle/>
          <a:p>
            <a:pPr marL="571500" indent="-571500" rt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nl-NL" sz="3200" i="1" dirty="0"/>
              <a:t>Kom tot een onderbouwd en gedragen verbeterplan</a:t>
            </a:r>
          </a:p>
          <a:p>
            <a:pPr marL="571500" indent="-571500" rt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nl-NL" sz="3200" i="1" dirty="0"/>
              <a:t>Zorg voor een proces van uitvoeren, monitoren, bijstellen en borgen</a:t>
            </a:r>
          </a:p>
        </p:txBody>
      </p:sp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1F4A64-FF07-98F7-D1EE-89EDEC98D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67" y="76200"/>
            <a:ext cx="11604977" cy="1096962"/>
          </a:xfrm>
        </p:spPr>
        <p:txBody>
          <a:bodyPr>
            <a:noAutofit/>
          </a:bodyPr>
          <a:lstStyle/>
          <a:p>
            <a:r>
              <a:rPr lang="nl-NL" sz="4000" dirty="0"/>
              <a:t>Werk onderzoeksmatig en cyclisch aan onderwijsverbetering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0BA9CF88-01FC-659E-621E-33E1D5D8F4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7579" t="42774" r="19278" b="8439"/>
          <a:stretch/>
        </p:blipFill>
        <p:spPr>
          <a:xfrm>
            <a:off x="806310" y="1732913"/>
            <a:ext cx="552168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76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8BF209-630B-2440-56C6-E6A2954D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49" y="76200"/>
            <a:ext cx="10850033" cy="1096962"/>
          </a:xfrm>
        </p:spPr>
        <p:txBody>
          <a:bodyPr>
            <a:normAutofit/>
          </a:bodyPr>
          <a:lstStyle/>
          <a:p>
            <a:r>
              <a:rPr lang="nl-NL" sz="4000" dirty="0"/>
              <a:t>Stap 1 in de cyclus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40506E-A095-76AD-347B-6CF495F28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067" y="1600200"/>
            <a:ext cx="10850033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600" b="1" dirty="0"/>
              <a:t>Verkenning en prioritering</a:t>
            </a:r>
          </a:p>
          <a:p>
            <a:endParaRPr lang="nl-NL" sz="3600" dirty="0"/>
          </a:p>
          <a:p>
            <a:pPr marL="630238" indent="-357188"/>
            <a:r>
              <a:rPr lang="nl-NL" sz="3600" dirty="0"/>
              <a:t>Urgent speerpunt</a:t>
            </a:r>
          </a:p>
          <a:p>
            <a:pPr marL="630238" indent="-357188"/>
            <a:r>
              <a:rPr lang="nl-NL" sz="3600" dirty="0"/>
              <a:t>Analyse van het vraagstuk</a:t>
            </a:r>
          </a:p>
          <a:p>
            <a:pPr marL="630238" indent="-357188"/>
            <a:r>
              <a:rPr lang="nl-NL" sz="3600" dirty="0"/>
              <a:t>Afbakening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3BF737E-72B1-9914-B5F6-378F8AF9C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789" y="1600200"/>
            <a:ext cx="2183743" cy="194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8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8BF209-630B-2440-56C6-E6A2954D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78" y="76200"/>
            <a:ext cx="10961404" cy="1096962"/>
          </a:xfrm>
        </p:spPr>
        <p:txBody>
          <a:bodyPr>
            <a:normAutofit/>
          </a:bodyPr>
          <a:lstStyle/>
          <a:p>
            <a:r>
              <a:rPr lang="nl-NL" sz="4000" dirty="0"/>
              <a:t>Stap 2 in de cyclus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40506E-A095-76AD-347B-6CF495F28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290" y="1568669"/>
            <a:ext cx="10961404" cy="4572000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8000"/>
              </a:lnSpc>
              <a:spcBef>
                <a:spcPts val="600"/>
              </a:spcBef>
              <a:buNone/>
            </a:pPr>
            <a:r>
              <a:rPr lang="nl-NL" sz="6700" b="1" dirty="0"/>
              <a:t>Verdieping en analyse</a:t>
            </a:r>
            <a:endParaRPr lang="nl-NL" sz="3600" dirty="0"/>
          </a:p>
          <a:p>
            <a:pPr lvl="0">
              <a:lnSpc>
                <a:spcPct val="128000"/>
              </a:lnSpc>
              <a:spcBef>
                <a:spcPts val="600"/>
              </a:spcBef>
            </a:pPr>
            <a:r>
              <a:rPr lang="nl-NL" sz="5100" b="1" i="1" dirty="0">
                <a:solidFill>
                  <a:schemeClr val="accent5">
                    <a:lumMod val="50000"/>
                  </a:schemeClr>
                </a:solidFill>
              </a:rPr>
              <a:t>Verdieping in de literatuur:</a:t>
            </a:r>
          </a:p>
          <a:p>
            <a:pPr marL="1071563" lvl="0" indent="-441325">
              <a:lnSpc>
                <a:spcPct val="128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nl-NL" sz="3600" dirty="0">
                <a:solidFill>
                  <a:prstClr val="black"/>
                </a:solidFill>
              </a:rPr>
              <a:t>Wat is er al over bekend? </a:t>
            </a:r>
          </a:p>
          <a:p>
            <a:pPr marL="1071563" lvl="0" indent="-441325">
              <a:lnSpc>
                <a:spcPct val="128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nl-NL" sz="3600" dirty="0">
                <a:solidFill>
                  <a:prstClr val="black"/>
                </a:solidFill>
              </a:rPr>
              <a:t>Wat is een kansrijke, effectieve aanpak?</a:t>
            </a:r>
          </a:p>
          <a:p>
            <a:pPr marL="1071563" lvl="0" indent="-441325">
              <a:lnSpc>
                <a:spcPct val="128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nl-NL" sz="3600" dirty="0">
                <a:solidFill>
                  <a:prstClr val="black"/>
                </a:solidFill>
              </a:rPr>
              <a:t>Waar moeten we rekening mee houden?</a:t>
            </a:r>
          </a:p>
          <a:p>
            <a:pPr marL="1071563" lvl="0" indent="-441325">
              <a:lnSpc>
                <a:spcPct val="128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nl-NL" sz="3600" dirty="0">
                <a:solidFill>
                  <a:prstClr val="black"/>
                </a:solidFill>
              </a:rPr>
              <a:t>Hoe doen andere scholen het?</a:t>
            </a:r>
          </a:p>
          <a:p>
            <a:pPr>
              <a:lnSpc>
                <a:spcPct val="128000"/>
              </a:lnSpc>
              <a:spcBef>
                <a:spcPts val="600"/>
              </a:spcBef>
            </a:pPr>
            <a:r>
              <a:rPr lang="nl-NL" sz="5100" b="1" dirty="0">
                <a:solidFill>
                  <a:schemeClr val="accent5">
                    <a:lumMod val="50000"/>
                  </a:schemeClr>
                </a:solidFill>
              </a:rPr>
              <a:t>Hoe doen we het nu?</a:t>
            </a:r>
          </a:p>
          <a:p>
            <a:pPr marL="1071563" lvl="0" indent="-441325">
              <a:lnSpc>
                <a:spcPct val="128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nl-NL" sz="3600" dirty="0">
                <a:solidFill>
                  <a:prstClr val="black"/>
                </a:solidFill>
              </a:rPr>
              <a:t>Wat is de huidige situatie?</a:t>
            </a:r>
          </a:p>
          <a:p>
            <a:pPr marL="1071563" lvl="0" indent="-441325">
              <a:lnSpc>
                <a:spcPct val="128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nl-NL" sz="3600" dirty="0">
                <a:solidFill>
                  <a:prstClr val="black"/>
                </a:solidFill>
              </a:rPr>
              <a:t>Verschillen tussen leraren?</a:t>
            </a:r>
          </a:p>
          <a:p>
            <a:pPr marL="630238" indent="-357188"/>
            <a:endParaRPr lang="nl-NL" sz="3600" dirty="0"/>
          </a:p>
        </p:txBody>
      </p:sp>
      <p:pic>
        <p:nvPicPr>
          <p:cNvPr id="5" name="Picture 2" descr="Kwalitatieve data-analyse">
            <a:extLst>
              <a:ext uri="{FF2B5EF4-FFF2-40B4-BE49-F238E27FC236}">
                <a16:creationId xmlns:a16="http://schemas.microsoft.com/office/drawing/2014/main" id="{FD90BF39-9C65-A7B8-D719-8FEFBE88C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68669"/>
            <a:ext cx="2857500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60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sche literatuur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50520988_TF03431380_Win32" id="{9F28DBBD-FDEC-42D7-93BF-836AA474EA1F}" vid="{CF1C74FA-1E1E-4AC8-9672-4DD48C0A7A40}"/>
    </a:ext>
  </a:extLst>
</a:theme>
</file>

<file path=ppt/theme/theme2.xml><?xml version="1.0" encoding="utf-8"?>
<a:theme xmlns:a="http://schemas.openxmlformats.org/drawingml/2006/main" name="Office-thema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4873beb7-5857-4685-be1f-d57550cc96cc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Academische presentatie, ontwerp met krijtstreep en lint (breedbeeld)</Template>
  <TotalTime>485</TotalTime>
  <Words>1209</Words>
  <Application>Microsoft Office PowerPoint</Application>
  <PresentationFormat>Breedbeeld</PresentationFormat>
  <Paragraphs>238</Paragraphs>
  <Slides>29</Slides>
  <Notes>18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6" baseType="lpstr">
      <vt:lpstr>Arial</vt:lpstr>
      <vt:lpstr>Courier New</vt:lpstr>
      <vt:lpstr>Euphemia</vt:lpstr>
      <vt:lpstr>Plantagenet Cherokee</vt:lpstr>
      <vt:lpstr>Tahoma</vt:lpstr>
      <vt:lpstr>Wingdings</vt:lpstr>
      <vt:lpstr>Academische literatuur 16x9</vt:lpstr>
      <vt:lpstr>Op reis in de wondere wereld van onderwijsverbetering</vt:lpstr>
      <vt:lpstr>Evidence-informed naar een lerende organisatie in het po – Weten wat werkt en waarom.  6 onderbouwde aanbevelingen met praktische handvatten</vt:lpstr>
      <vt:lpstr>Onderzoeksmatig en cyclisch werken</vt:lpstr>
      <vt:lpstr>PowerPoint-presentatie</vt:lpstr>
      <vt:lpstr>Evidence-informed werken aan onderwijsverbetering</vt:lpstr>
      <vt:lpstr>Deel 1: Werk onderzoeksmatig en cyclisch aan onderwijsverbetering </vt:lpstr>
      <vt:lpstr>Werk onderzoeksmatig en cyclisch aan onderwijsverbetering</vt:lpstr>
      <vt:lpstr>Stap 1 in de cyclus </vt:lpstr>
      <vt:lpstr>Stap 2 in de cyclus </vt:lpstr>
      <vt:lpstr>Stap 3 in de cyclus </vt:lpstr>
      <vt:lpstr>Stap 4 in de cyclus </vt:lpstr>
      <vt:lpstr>Stap 5 in de cyclus </vt:lpstr>
      <vt:lpstr>Haalbaar, in deze tijd?</vt:lpstr>
      <vt:lpstr>Deel 2: Creëer een onderzoekscultuur </vt:lpstr>
      <vt:lpstr>Werken aan onderwijs- verbetering</vt:lpstr>
      <vt:lpstr>Stimuleer een kritische, onderzoekende houding</vt:lpstr>
      <vt:lpstr>Zorg voor reflectie</vt:lpstr>
      <vt:lpstr>Zoek uit en analyseer</vt:lpstr>
      <vt:lpstr>Geef zelf het goede voorbeeld</vt:lpstr>
      <vt:lpstr>Dilemma: onderzoekende houding ontbreekt</vt:lpstr>
      <vt:lpstr>Stimuleer samen leren in het team</vt:lpstr>
      <vt:lpstr>Dilemma: Elkaar feedback geven komt niet van de grond</vt:lpstr>
      <vt:lpstr>Benut kennis en expertise</vt:lpstr>
      <vt:lpstr>Dilemma: Leerkrachten gebruiken geen literatuur</vt:lpstr>
      <vt:lpstr>Condities voor gespreid leiderschap</vt:lpstr>
      <vt:lpstr>Dilemma: Rol specialisten leidt niet tot leren van elkaar</vt:lpstr>
      <vt:lpstr>Zelf aan de slag</vt:lpstr>
      <vt:lpstr>Samenvatting</vt:lpstr>
      <vt:lpstr>Dank voor jullie aandacht!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Evidence-informed naar een lerende organisatie in het po – Weten wat werkt en waarom.  6 onderbouwde aanbevelingen met praktische handvatten</dc:title>
  <dc:creator>Judith Amels</dc:creator>
  <cp:lastModifiedBy>Judith Amels</cp:lastModifiedBy>
  <cp:revision>5</cp:revision>
  <dcterms:created xsi:type="dcterms:W3CDTF">2022-05-17T12:20:47Z</dcterms:created>
  <dcterms:modified xsi:type="dcterms:W3CDTF">2022-06-09T13:17:31Z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