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handoutMasterIdLst>
    <p:handoutMasterId r:id="rId48"/>
  </p:handoutMasterIdLst>
  <p:sldIdLst>
    <p:sldId id="308" r:id="rId2"/>
    <p:sldId id="869" r:id="rId3"/>
    <p:sldId id="566" r:id="rId4"/>
    <p:sldId id="527" r:id="rId5"/>
    <p:sldId id="304" r:id="rId6"/>
    <p:sldId id="305" r:id="rId7"/>
    <p:sldId id="330" r:id="rId8"/>
    <p:sldId id="586" r:id="rId9"/>
    <p:sldId id="371" r:id="rId10"/>
    <p:sldId id="849" r:id="rId11"/>
    <p:sldId id="525" r:id="rId12"/>
    <p:sldId id="260" r:id="rId13"/>
    <p:sldId id="571" r:id="rId14"/>
    <p:sldId id="572" r:id="rId15"/>
    <p:sldId id="579" r:id="rId16"/>
    <p:sldId id="529" r:id="rId17"/>
    <p:sldId id="418" r:id="rId18"/>
    <p:sldId id="605" r:id="rId19"/>
    <p:sldId id="359" r:id="rId20"/>
    <p:sldId id="581" r:id="rId21"/>
    <p:sldId id="337" r:id="rId22"/>
    <p:sldId id="585" r:id="rId23"/>
    <p:sldId id="580" r:id="rId24"/>
    <p:sldId id="534" r:id="rId25"/>
    <p:sldId id="535" r:id="rId26"/>
    <p:sldId id="587" r:id="rId27"/>
    <p:sldId id="868" r:id="rId28"/>
    <p:sldId id="538" r:id="rId29"/>
    <p:sldId id="536" r:id="rId30"/>
    <p:sldId id="528" r:id="rId31"/>
    <p:sldId id="531" r:id="rId32"/>
    <p:sldId id="594" r:id="rId33"/>
    <p:sldId id="541" r:id="rId34"/>
    <p:sldId id="574" r:id="rId35"/>
    <p:sldId id="567" r:id="rId36"/>
    <p:sldId id="575" r:id="rId37"/>
    <p:sldId id="872" r:id="rId38"/>
    <p:sldId id="562" r:id="rId39"/>
    <p:sldId id="576" r:id="rId40"/>
    <p:sldId id="481" r:id="rId41"/>
    <p:sldId id="482" r:id="rId42"/>
    <p:sldId id="559" r:id="rId43"/>
    <p:sldId id="873" r:id="rId44"/>
    <p:sldId id="584" r:id="rId45"/>
    <p:sldId id="563" r:id="rId46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account" initials="M" lastIdx="4" clrIdx="0">
    <p:extLst>
      <p:ext uri="{19B8F6BF-5375-455C-9EA6-DF929625EA0E}">
        <p15:presenceInfo xmlns:p15="http://schemas.microsoft.com/office/powerpoint/2012/main" userId="bd22c6ad5dc42c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B04F8-E6F1-4EB9-93B2-1404DF00AF1B}" v="7" dt="2021-10-14T09:48:00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93878" autoAdjust="0"/>
  </p:normalViewPr>
  <p:slideViewPr>
    <p:cSldViewPr>
      <p:cViewPr varScale="1">
        <p:scale>
          <a:sx n="120" d="100"/>
          <a:sy n="120" d="100"/>
        </p:scale>
        <p:origin x="2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6"/>
    </p:cViewPr>
  </p:sorterViewPr>
  <p:notesViewPr>
    <p:cSldViewPr>
      <p:cViewPr varScale="1">
        <p:scale>
          <a:sx n="50" d="100"/>
          <a:sy n="50" d="100"/>
        </p:scale>
        <p:origin x="289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18:59:34.381" idx="3">
    <p:pos x="92" y="153"/>
    <p:text>ANOVA (van het Engelse Analysis of variance), is een toetsingsprocedure om na te gaan of de populatiegemiddelden van twee of meer groepen van elkaar verschillen.</p:text>
    <p:extLst>
      <p:ext uri="{C676402C-5697-4E1C-873F-D02D1690AC5C}">
        <p15:threadingInfo xmlns:p15="http://schemas.microsoft.com/office/powerpoint/2012/main" timeZoneBias="-120"/>
      </p:ext>
    </p:extLst>
  </p:cm>
  <p:cm authorId="1" dt="2014-10-07T19:24:36.604" idx="4">
    <p:pos x="92" y="289"/>
    <p:text/>
    <p:extLst>
      <p:ext uri="{C676402C-5697-4E1C-873F-D02D1690AC5C}">
        <p15:threadingInfo xmlns:p15="http://schemas.microsoft.com/office/powerpoint/2012/main" timeZoneBias="-120">
          <p15:parentCm authorId="1" idx="3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4551A-D4AF-428E-A028-79010BD06468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D0634-9812-4DA1-B1A3-8D614C537E9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3203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FE610-03B8-4B4B-A229-63ED47D95546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A7EF-6957-4FDA-AAB9-6C3B7C8F27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7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Statistische_toet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l.wikipedia.org/wiki/Gemiddelde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4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92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2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5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BE"/>
              <a:t>Ook hier de lay-out beetje aangepast…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5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BE"/>
              <a:t>Ook hier de lay-out beetje aangepast…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BE"/>
              <a:t>Ook hier de lay-out beetje aangepast…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ANOVA</a:t>
            </a:r>
            <a:r>
              <a:rPr lang="nl-NL" dirty="0"/>
              <a:t> (van het Engelse </a:t>
            </a:r>
            <a:r>
              <a:rPr lang="nl-NL" i="1" dirty="0"/>
              <a:t>Analysis of </a:t>
            </a:r>
            <a:r>
              <a:rPr lang="nl-NL" i="1" dirty="0" err="1"/>
              <a:t>variance</a:t>
            </a:r>
            <a:r>
              <a:rPr lang="nl-NL" dirty="0"/>
              <a:t>), is een </a:t>
            </a:r>
            <a:r>
              <a:rPr lang="nl-NL" dirty="0">
                <a:hlinkClick r:id="rId3" tooltip="Statistische toets"/>
              </a:rPr>
              <a:t>toetsingsprocedure</a:t>
            </a:r>
            <a:r>
              <a:rPr lang="nl-NL" dirty="0"/>
              <a:t> om na te gaan of de </a:t>
            </a:r>
            <a:r>
              <a:rPr lang="nl-NL" dirty="0">
                <a:hlinkClick r:id="rId4" tooltip="Gemiddelde"/>
              </a:rPr>
              <a:t>populatiegemiddelden</a:t>
            </a:r>
            <a:r>
              <a:rPr lang="nl-NL" dirty="0"/>
              <a:t> van twee of meer groepen van elkaar verschillen. Multilevel analyse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Bij </a:t>
            </a:r>
            <a:r>
              <a:rPr lang="nl-NL" dirty="0" err="1"/>
              <a:t>multilevel</a:t>
            </a:r>
            <a:r>
              <a:rPr lang="nl-NL" dirty="0"/>
              <a:t> analyse worden gegevens van een lager niveau naar een hoger niveaus gebracht zodat die op dat niveau in de analyse kunnen worden opgenomen.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6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226C-826D-4AC1-AF42-EFCC07993D9A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529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Onderzoeksvraag 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7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A7EF-6957-4FDA-AAB9-6C3B7C8F27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7F920-D522-4A35-B89C-2B477B5DD8C6}" type="datetimeFigureOut">
              <a:rPr lang="nl-BE" smtClean="0"/>
              <a:pPr/>
              <a:t>19/10/2021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234ED-F7D3-43ED-A9F9-F53B895FF66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ool.d-pac.be/#signin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ool.d-pac.be/#signi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g.be/sprekend-ler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.d-pac.be/#sign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hyperlink" Target="http://tool.d-pac.be/#signin" TargetMode="External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hyperlink" Target="http://tool.d-pac.be/#signin" TargetMode="External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ool.d-pac.be/#sign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0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jandertaal.be/sprekendleren.php" TargetMode="External"/><Relationship Id="rId2" Type="http://schemas.openxmlformats.org/officeDocument/2006/relationships/hyperlink" Target="https://repository.uantwerpen.be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C891D38-A10A-4A81-9F2A-12E8F01FAF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4B05105-F238-4B91-8F59-7364C694A7F3}"/>
              </a:ext>
            </a:extLst>
          </p:cNvPr>
          <p:cNvSpPr txBox="1"/>
          <p:nvPr/>
        </p:nvSpPr>
        <p:spPr>
          <a:xfrm>
            <a:off x="4067944" y="3126769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FFC000"/>
                </a:solidFill>
              </a:rPr>
              <a:t>Leereffecten van exploratieve gesprekken tijdens groepswerk</a:t>
            </a:r>
          </a:p>
          <a:p>
            <a:endParaRPr lang="nl-BE" sz="2800" b="1" dirty="0">
              <a:solidFill>
                <a:srgbClr val="FFC000"/>
              </a:solidFill>
            </a:endParaRPr>
          </a:p>
          <a:p>
            <a:pPr algn="r"/>
            <a:r>
              <a:rPr lang="nl-BE" sz="2800" b="1" dirty="0">
                <a:solidFill>
                  <a:srgbClr val="FFC000"/>
                </a:solidFill>
              </a:rPr>
              <a:t>Jan T’Sas</a:t>
            </a:r>
          </a:p>
        </p:txBody>
      </p:sp>
    </p:spTree>
    <p:extLst>
      <p:ext uri="{BB962C8B-B14F-4D97-AF65-F5344CB8AC3E}">
        <p14:creationId xmlns:p14="http://schemas.microsoft.com/office/powerpoint/2010/main" val="113114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9EA9C-8227-4DDE-A71B-C96EAB11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Wat als leerlingen de basisregels niet expliciet leren?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252E1F-58C5-47F8-AA0A-A97117A8D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u="sng" dirty="0"/>
              <a:t>Antwoord</a:t>
            </a:r>
            <a:r>
              <a:rPr lang="nl-BE" dirty="0"/>
              <a:t>: ze leren ze </a:t>
            </a:r>
            <a:r>
              <a:rPr lang="nl-BE" dirty="0">
                <a:solidFill>
                  <a:srgbClr val="FF0000"/>
                </a:solidFill>
              </a:rPr>
              <a:t>impliciet</a:t>
            </a:r>
            <a:r>
              <a:rPr lang="nl-BE" dirty="0"/>
              <a:t> op basis van wat er zoal op hen afkomt.</a:t>
            </a:r>
          </a:p>
          <a:p>
            <a:pPr marL="0" indent="0" algn="r">
              <a:buNone/>
            </a:pPr>
            <a:r>
              <a:rPr lang="nl-BE" sz="1200" dirty="0"/>
              <a:t>(</a:t>
            </a:r>
            <a:r>
              <a:rPr lang="nl-BE" sz="1200" dirty="0" err="1"/>
              <a:t>Mercer</a:t>
            </a:r>
            <a:r>
              <a:rPr lang="nl-BE" sz="1200" dirty="0"/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17548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C32ADB-99AD-48DC-8BAE-FBAB2416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4525963"/>
          </a:xfrm>
        </p:spPr>
        <p:txBody>
          <a:bodyPr>
            <a:normAutofit/>
          </a:bodyPr>
          <a:lstStyle/>
          <a:p>
            <a:pPr marL="901700" indent="-901700">
              <a:buNone/>
            </a:pPr>
            <a:r>
              <a:rPr lang="nl-BE" sz="2400" dirty="0">
                <a:solidFill>
                  <a:srgbClr val="C00000"/>
                </a:solidFill>
              </a:rPr>
              <a:t>OV1.</a:t>
            </a:r>
            <a:r>
              <a:rPr lang="nl-BE" sz="2400" dirty="0">
                <a:solidFill>
                  <a:srgbClr val="7030A0"/>
                </a:solidFill>
              </a:rPr>
              <a:t> </a:t>
            </a:r>
            <a:r>
              <a:rPr lang="nl-BE" sz="2400" dirty="0"/>
              <a:t>Wat is een ‘exploratief gesprek’?</a:t>
            </a:r>
          </a:p>
          <a:p>
            <a:pPr marL="901700" lvl="1" indent="-457200">
              <a:buFont typeface="Wingdings" panose="05000000000000000000" pitchFamily="2" charset="2"/>
              <a:buChar char="Ø"/>
            </a:pPr>
            <a:r>
              <a:rPr lang="nl-BE" sz="2400" dirty="0"/>
              <a:t>definitie – meting – effecten</a:t>
            </a:r>
          </a:p>
          <a:p>
            <a:pPr marL="901700" indent="-901700" defTabSz="1520825">
              <a:buNone/>
            </a:pPr>
            <a:r>
              <a:rPr lang="nl-BE" sz="2400" dirty="0">
                <a:solidFill>
                  <a:srgbClr val="C00000"/>
                </a:solidFill>
              </a:rPr>
              <a:t>OV2. In welke mate kunnen Vlaamse leerlingen (11-12 j.) exploratief spreken?</a:t>
            </a:r>
          </a:p>
          <a:p>
            <a:pPr marL="901700" indent="-901700">
              <a:buNone/>
            </a:pPr>
            <a:r>
              <a:rPr lang="nl-BE" sz="2400" dirty="0">
                <a:solidFill>
                  <a:srgbClr val="C00000"/>
                </a:solidFill>
              </a:rPr>
              <a:t>OV3. In welke mate kunnen Vlaamse leerlingen (11-12 j.) exploratief spreken na drie maanden training?</a:t>
            </a:r>
          </a:p>
          <a:p>
            <a:pPr marL="901700" indent="-901700">
              <a:buNone/>
            </a:pPr>
            <a:r>
              <a:rPr lang="nl-BE" sz="2400" dirty="0">
                <a:solidFill>
                  <a:srgbClr val="C00000"/>
                </a:solidFill>
              </a:rPr>
              <a:t>OV4. Welke effecten heeft exploratief spreken op het probleemoplossend denken van leerlingen?</a:t>
            </a:r>
          </a:p>
          <a:p>
            <a:pPr marL="901700" indent="-901700">
              <a:buNone/>
            </a:pPr>
            <a:r>
              <a:rPr lang="nl-BE" sz="2400" dirty="0">
                <a:solidFill>
                  <a:srgbClr val="C00000"/>
                </a:solidFill>
              </a:rPr>
              <a:t>OV5.</a:t>
            </a:r>
            <a:r>
              <a:rPr lang="nl-BE" sz="2400" dirty="0">
                <a:solidFill>
                  <a:srgbClr val="7030A0"/>
                </a:solidFill>
              </a:rPr>
              <a:t> </a:t>
            </a:r>
            <a:r>
              <a:rPr lang="nl-BE" sz="2400" dirty="0"/>
              <a:t>Welke individuele factoren beïnvloeden het leren van exploratief spreken bij leerlingen?</a:t>
            </a:r>
          </a:p>
          <a:p>
            <a:pPr marL="514350" indent="-514350">
              <a:buAutoNum type="arabicPeriod"/>
            </a:pPr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0C53E63-20D6-4CB5-BACD-475070700848}"/>
              </a:ext>
            </a:extLst>
          </p:cNvPr>
          <p:cNvSpPr txBox="1">
            <a:spLocks/>
          </p:cNvSpPr>
          <p:nvPr/>
        </p:nvSpPr>
        <p:spPr>
          <a:xfrm>
            <a:off x="457200" y="160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600" b="1" dirty="0"/>
              <a:t>2. Onderzoeksvragen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457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: afgeronde diagonale hoeken 42">
            <a:extLst>
              <a:ext uri="{FF2B5EF4-FFF2-40B4-BE49-F238E27FC236}">
                <a16:creationId xmlns:a16="http://schemas.microsoft.com/office/drawing/2014/main" id="{B0EC38E9-BB68-4BCF-BFAB-57B63EF93235}"/>
              </a:ext>
            </a:extLst>
          </p:cNvPr>
          <p:cNvSpPr/>
          <p:nvPr/>
        </p:nvSpPr>
        <p:spPr>
          <a:xfrm>
            <a:off x="1115616" y="1445331"/>
            <a:ext cx="6371039" cy="4725547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8128C60-315E-4142-9700-6EA1CB29656D}"/>
              </a:ext>
            </a:extLst>
          </p:cNvPr>
          <p:cNvSpPr>
            <a:spLocks noChangeAspect="1"/>
          </p:cNvSpPr>
          <p:nvPr/>
        </p:nvSpPr>
        <p:spPr>
          <a:xfrm>
            <a:off x="1458916" y="1918311"/>
            <a:ext cx="1101176" cy="108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1B7483DE-B03A-41B2-9D98-19C2C3FEB918}"/>
              </a:ext>
            </a:extLst>
          </p:cNvPr>
          <p:cNvGrpSpPr/>
          <p:nvPr/>
        </p:nvGrpSpPr>
        <p:grpSpPr>
          <a:xfrm>
            <a:off x="1455585" y="4122669"/>
            <a:ext cx="1101176" cy="1080000"/>
            <a:chOff x="2399108" y="2967158"/>
            <a:chExt cx="1468235" cy="1440000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C0F2E0A1-D36B-44D4-8B79-E5EC26BCE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9108" y="2967158"/>
              <a:ext cx="1468235" cy="1440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905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 sz="1350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F9F90EF-549A-4BF7-9381-0B43EED4E70F}"/>
                </a:ext>
              </a:extLst>
            </p:cNvPr>
            <p:cNvSpPr txBox="1"/>
            <p:nvPr/>
          </p:nvSpPr>
          <p:spPr>
            <a:xfrm>
              <a:off x="2558551" y="3348603"/>
              <a:ext cx="11493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900" dirty="0"/>
                <a:t>Individuele kenmerken leerlingen</a:t>
              </a:r>
            </a:p>
          </p:txBody>
        </p:sp>
      </p:grpSp>
      <p:cxnSp>
        <p:nvCxnSpPr>
          <p:cNvPr id="1031" name="Rechte verbindingslijn met pijl 1030">
            <a:extLst>
              <a:ext uri="{FF2B5EF4-FFF2-40B4-BE49-F238E27FC236}">
                <a16:creationId xmlns:a16="http://schemas.microsoft.com/office/drawing/2014/main" id="{A70D2162-24D0-4B2A-868F-361A52F09E82}"/>
              </a:ext>
            </a:extLst>
          </p:cNvPr>
          <p:cNvCxnSpPr>
            <a:cxnSpLocks/>
          </p:cNvCxnSpPr>
          <p:nvPr/>
        </p:nvCxnSpPr>
        <p:spPr>
          <a:xfrm flipV="1">
            <a:off x="2009503" y="3072409"/>
            <a:ext cx="0" cy="932613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3" name="Tekstvak 1032">
            <a:extLst>
              <a:ext uri="{FF2B5EF4-FFF2-40B4-BE49-F238E27FC236}">
                <a16:creationId xmlns:a16="http://schemas.microsoft.com/office/drawing/2014/main" id="{81BD69B0-DEB4-4F95-B6E4-1E5CD01E19AC}"/>
              </a:ext>
            </a:extLst>
          </p:cNvPr>
          <p:cNvSpPr txBox="1"/>
          <p:nvPr/>
        </p:nvSpPr>
        <p:spPr>
          <a:xfrm>
            <a:off x="1455585" y="5396026"/>
            <a:ext cx="1167337" cy="615553"/>
          </a:xfrm>
          <a:prstGeom prst="rect">
            <a:avLst/>
          </a:prstGeom>
          <a:noFill/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Studie 1 –literatuurstudie </a:t>
            </a:r>
            <a:r>
              <a:rPr lang="nl-BE" sz="1000" dirty="0"/>
              <a:t>(</a:t>
            </a:r>
            <a:r>
              <a:rPr lang="nl-BE" sz="1000" dirty="0" err="1"/>
              <a:t>narrative</a:t>
            </a:r>
            <a:r>
              <a:rPr lang="nl-BE" sz="1000" dirty="0"/>
              <a:t> review)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A0BEAA2F-9EDB-4EFF-9BF8-5218A325EAF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b="1"/>
              <a:t>3. Onderzoeksdesign-methodologie</a:t>
            </a:r>
            <a:endParaRPr lang="en-US" b="1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90A4E06-5BE0-4661-90B9-D508D098CB54}"/>
              </a:ext>
            </a:extLst>
          </p:cNvPr>
          <p:cNvSpPr txBox="1"/>
          <p:nvPr/>
        </p:nvSpPr>
        <p:spPr>
          <a:xfrm>
            <a:off x="1387184" y="2031271"/>
            <a:ext cx="124463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/>
              <a:t>OV 1</a:t>
            </a:r>
          </a:p>
          <a:p>
            <a:pPr algn="ctr"/>
            <a:r>
              <a:rPr lang="nl-BE" sz="900" dirty="0"/>
              <a:t>Exploratief gesprek:</a:t>
            </a:r>
          </a:p>
          <a:p>
            <a:pPr algn="ctr"/>
            <a:r>
              <a:rPr lang="nl-BE" sz="900" dirty="0"/>
              <a:t>definitie,</a:t>
            </a:r>
          </a:p>
          <a:p>
            <a:pPr algn="ctr"/>
            <a:r>
              <a:rPr lang="nl-BE" sz="900" dirty="0"/>
              <a:t>meting</a:t>
            </a:r>
          </a:p>
          <a:p>
            <a:pPr algn="ctr"/>
            <a:r>
              <a:rPr lang="nl-BE" sz="900" dirty="0"/>
              <a:t> en effecten</a:t>
            </a:r>
          </a:p>
        </p:txBody>
      </p:sp>
    </p:spTree>
    <p:extLst>
      <p:ext uri="{BB962C8B-B14F-4D97-AF65-F5344CB8AC3E}">
        <p14:creationId xmlns:p14="http://schemas.microsoft.com/office/powerpoint/2010/main" val="193066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: afgeronde diagonale hoeken 42">
            <a:extLst>
              <a:ext uri="{FF2B5EF4-FFF2-40B4-BE49-F238E27FC236}">
                <a16:creationId xmlns:a16="http://schemas.microsoft.com/office/drawing/2014/main" id="{B0EC38E9-BB68-4BCF-BFAB-57B63EF93235}"/>
              </a:ext>
            </a:extLst>
          </p:cNvPr>
          <p:cNvSpPr/>
          <p:nvPr/>
        </p:nvSpPr>
        <p:spPr>
          <a:xfrm>
            <a:off x="1115616" y="1484784"/>
            <a:ext cx="6371039" cy="4725547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8128C60-315E-4142-9700-6EA1CB29656D}"/>
              </a:ext>
            </a:extLst>
          </p:cNvPr>
          <p:cNvSpPr>
            <a:spLocks noChangeAspect="1"/>
          </p:cNvSpPr>
          <p:nvPr/>
        </p:nvSpPr>
        <p:spPr>
          <a:xfrm>
            <a:off x="1458916" y="1918311"/>
            <a:ext cx="1101176" cy="108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D9308A46-DABE-4003-8E59-BEAD1A7B2965}"/>
              </a:ext>
            </a:extLst>
          </p:cNvPr>
          <p:cNvGrpSpPr/>
          <p:nvPr/>
        </p:nvGrpSpPr>
        <p:grpSpPr>
          <a:xfrm>
            <a:off x="3938052" y="1918800"/>
            <a:ext cx="1101176" cy="1080000"/>
            <a:chOff x="3242405" y="1955830"/>
            <a:chExt cx="1468235" cy="1440000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6C098F3-0798-461D-BF49-2DF4CEE09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2405" y="1955830"/>
              <a:ext cx="1468235" cy="1440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905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 sz="1350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155D75A1-D8A0-459F-A66C-3F8A19536EF0}"/>
                </a:ext>
              </a:extLst>
            </p:cNvPr>
            <p:cNvSpPr txBox="1"/>
            <p:nvPr/>
          </p:nvSpPr>
          <p:spPr>
            <a:xfrm>
              <a:off x="3319609" y="2126390"/>
              <a:ext cx="1291252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50" dirty="0"/>
                <a:t>OV 2</a:t>
              </a:r>
            </a:p>
            <a:p>
              <a:pPr algn="ctr"/>
              <a:r>
                <a:rPr lang="nl-BE" sz="900" dirty="0"/>
                <a:t>Exploratief spreken zonder training</a:t>
              </a:r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F88ABE11-9AE8-4EDC-B883-913841904E1D}"/>
              </a:ext>
            </a:extLst>
          </p:cNvPr>
          <p:cNvGrpSpPr/>
          <p:nvPr/>
        </p:nvGrpSpPr>
        <p:grpSpPr>
          <a:xfrm>
            <a:off x="3985626" y="4148326"/>
            <a:ext cx="1101176" cy="1080000"/>
            <a:chOff x="4981395" y="2431259"/>
            <a:chExt cx="1468235" cy="1440000"/>
          </a:xfrm>
        </p:grpSpPr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F433EA22-71D2-4AC3-874A-A0C18B3411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1395" y="2431259"/>
              <a:ext cx="1468235" cy="1440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905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 sz="1350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A3867ECC-EB71-4E1E-9313-8B93D7B4F87D}"/>
                </a:ext>
              </a:extLst>
            </p:cNvPr>
            <p:cNvSpPr txBox="1"/>
            <p:nvPr/>
          </p:nvSpPr>
          <p:spPr>
            <a:xfrm>
              <a:off x="5094152" y="2888927"/>
              <a:ext cx="12427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900" dirty="0"/>
                <a:t>Exploratief spreken na training</a:t>
              </a:r>
            </a:p>
          </p:txBody>
        </p:sp>
      </p:grpSp>
      <p:sp>
        <p:nvSpPr>
          <p:cNvPr id="10" name="Ovaal 9">
            <a:extLst>
              <a:ext uri="{FF2B5EF4-FFF2-40B4-BE49-F238E27FC236}">
                <a16:creationId xmlns:a16="http://schemas.microsoft.com/office/drawing/2014/main" id="{C0F2E0A1-D36B-44D4-8B79-E5EC26BCEA5E}"/>
              </a:ext>
            </a:extLst>
          </p:cNvPr>
          <p:cNvSpPr>
            <a:spLocks noChangeAspect="1"/>
          </p:cNvSpPr>
          <p:nvPr/>
        </p:nvSpPr>
        <p:spPr>
          <a:xfrm>
            <a:off x="1455585" y="4122669"/>
            <a:ext cx="1101176" cy="108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3D02A09E-3518-4863-AC3B-DCD6E5543C2C}"/>
              </a:ext>
            </a:extLst>
          </p:cNvPr>
          <p:cNvCxnSpPr>
            <a:cxnSpLocks/>
          </p:cNvCxnSpPr>
          <p:nvPr/>
        </p:nvCxnSpPr>
        <p:spPr>
          <a:xfrm>
            <a:off x="2842511" y="2452351"/>
            <a:ext cx="801477" cy="596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Rechte verbindingslijn met pijl 1030">
            <a:extLst>
              <a:ext uri="{FF2B5EF4-FFF2-40B4-BE49-F238E27FC236}">
                <a16:creationId xmlns:a16="http://schemas.microsoft.com/office/drawing/2014/main" id="{A70D2162-24D0-4B2A-868F-361A52F09E82}"/>
              </a:ext>
            </a:extLst>
          </p:cNvPr>
          <p:cNvCxnSpPr>
            <a:cxnSpLocks/>
          </p:cNvCxnSpPr>
          <p:nvPr/>
        </p:nvCxnSpPr>
        <p:spPr>
          <a:xfrm flipV="1">
            <a:off x="2009503" y="3072409"/>
            <a:ext cx="0" cy="932613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350086A0-9FBB-4982-A441-9B8DF69C2806}"/>
              </a:ext>
            </a:extLst>
          </p:cNvPr>
          <p:cNvSpPr txBox="1"/>
          <p:nvPr/>
        </p:nvSpPr>
        <p:spPr>
          <a:xfrm>
            <a:off x="3707905" y="5395460"/>
            <a:ext cx="3165416" cy="461665"/>
          </a:xfrm>
          <a:prstGeom prst="rect">
            <a:avLst/>
          </a:prstGeom>
          <a:noFill/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Studie 2 – experiment met voor- en nameting</a:t>
            </a:r>
          </a:p>
          <a:p>
            <a:pPr algn="ctr"/>
            <a:endParaRPr lang="nl-BE" sz="12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6BC9B0C5-5168-46CA-BB5B-9BC786000DE6}"/>
              </a:ext>
            </a:extLst>
          </p:cNvPr>
          <p:cNvGrpSpPr/>
          <p:nvPr/>
        </p:nvGrpSpPr>
        <p:grpSpPr>
          <a:xfrm>
            <a:off x="3890478" y="3074958"/>
            <a:ext cx="1196324" cy="980565"/>
            <a:chOff x="3897201" y="3147158"/>
            <a:chExt cx="1196324" cy="857864"/>
          </a:xfrm>
        </p:grpSpPr>
        <p:cxnSp>
          <p:nvCxnSpPr>
            <p:cNvPr id="31" name="Rechte verbindingslijn met pijl 30">
              <a:extLst>
                <a:ext uri="{FF2B5EF4-FFF2-40B4-BE49-F238E27FC236}">
                  <a16:creationId xmlns:a16="http://schemas.microsoft.com/office/drawing/2014/main" id="{32D96B63-0F42-4B6F-9075-EF517CC7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488639" y="3147158"/>
              <a:ext cx="1" cy="8578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FD737585-F951-49A0-AC89-FE406CB0834F}"/>
                </a:ext>
              </a:extLst>
            </p:cNvPr>
            <p:cNvSpPr txBox="1"/>
            <p:nvPr/>
          </p:nvSpPr>
          <p:spPr>
            <a:xfrm>
              <a:off x="3897201" y="3379900"/>
              <a:ext cx="11963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b="1" dirty="0"/>
                <a:t>interventie</a:t>
              </a:r>
            </a:p>
          </p:txBody>
        </p:sp>
      </p:grpSp>
      <p:sp>
        <p:nvSpPr>
          <p:cNvPr id="45" name="Tekstvak 44">
            <a:extLst>
              <a:ext uri="{FF2B5EF4-FFF2-40B4-BE49-F238E27FC236}">
                <a16:creationId xmlns:a16="http://schemas.microsoft.com/office/drawing/2014/main" id="{F79D9CA9-5C8B-4B59-AF34-BEE29DAD95BD}"/>
              </a:ext>
            </a:extLst>
          </p:cNvPr>
          <p:cNvSpPr txBox="1"/>
          <p:nvPr/>
        </p:nvSpPr>
        <p:spPr>
          <a:xfrm>
            <a:off x="4239503" y="4204149"/>
            <a:ext cx="5934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OV 3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A0BEAA2F-9EDB-4EFF-9BF8-5218A325EAF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b="1"/>
              <a:t>3. Onderzoeksdesign-methodologie</a:t>
            </a:r>
            <a:endParaRPr lang="en-US" b="1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A932575-6CB0-4A8D-BBD3-7CDBD95EAF0E}"/>
              </a:ext>
            </a:extLst>
          </p:cNvPr>
          <p:cNvSpPr txBox="1"/>
          <p:nvPr/>
        </p:nvSpPr>
        <p:spPr>
          <a:xfrm>
            <a:off x="1387184" y="2031271"/>
            <a:ext cx="124463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/>
              <a:t>OV 1</a:t>
            </a:r>
          </a:p>
          <a:p>
            <a:pPr algn="ctr"/>
            <a:r>
              <a:rPr lang="nl-BE" sz="900" dirty="0"/>
              <a:t>Exploratief gesprek:</a:t>
            </a:r>
          </a:p>
          <a:p>
            <a:pPr algn="ctr"/>
            <a:r>
              <a:rPr lang="nl-BE" sz="900" dirty="0"/>
              <a:t>definitie,</a:t>
            </a:r>
          </a:p>
          <a:p>
            <a:pPr algn="ctr"/>
            <a:r>
              <a:rPr lang="nl-BE" sz="900" dirty="0"/>
              <a:t>meting</a:t>
            </a:r>
          </a:p>
          <a:p>
            <a:pPr algn="ctr"/>
            <a:r>
              <a:rPr lang="nl-BE" sz="900" dirty="0"/>
              <a:t> en effecten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4E8204E-0800-4C1D-8AA6-5F2BBC7F2C07}"/>
              </a:ext>
            </a:extLst>
          </p:cNvPr>
          <p:cNvSpPr txBox="1"/>
          <p:nvPr/>
        </p:nvSpPr>
        <p:spPr>
          <a:xfrm>
            <a:off x="1568579" y="4408753"/>
            <a:ext cx="862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900" dirty="0"/>
              <a:t>Individuele kenmerken leerlingen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3007D3E3-3058-4DDB-A2BD-B3A6F16BEEC9}"/>
              </a:ext>
            </a:extLst>
          </p:cNvPr>
          <p:cNvSpPr txBox="1"/>
          <p:nvPr/>
        </p:nvSpPr>
        <p:spPr>
          <a:xfrm>
            <a:off x="1455585" y="5396026"/>
            <a:ext cx="1167337" cy="615553"/>
          </a:xfrm>
          <a:prstGeom prst="rect">
            <a:avLst/>
          </a:prstGeom>
          <a:noFill/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Studie 1 –literatuurstudie </a:t>
            </a:r>
            <a:r>
              <a:rPr lang="nl-BE" sz="1000" dirty="0"/>
              <a:t>(</a:t>
            </a:r>
            <a:r>
              <a:rPr lang="nl-BE" sz="1000" dirty="0" err="1"/>
              <a:t>narrative</a:t>
            </a:r>
            <a:r>
              <a:rPr lang="nl-BE" sz="1000" dirty="0"/>
              <a:t> review)</a:t>
            </a:r>
          </a:p>
        </p:txBody>
      </p:sp>
    </p:spTree>
    <p:extLst>
      <p:ext uri="{BB962C8B-B14F-4D97-AF65-F5344CB8AC3E}">
        <p14:creationId xmlns:p14="http://schemas.microsoft.com/office/powerpoint/2010/main" val="11956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: afgeronde diagonale hoeken 42">
            <a:extLst>
              <a:ext uri="{FF2B5EF4-FFF2-40B4-BE49-F238E27FC236}">
                <a16:creationId xmlns:a16="http://schemas.microsoft.com/office/drawing/2014/main" id="{B0EC38E9-BB68-4BCF-BFAB-57B63EF93235}"/>
              </a:ext>
            </a:extLst>
          </p:cNvPr>
          <p:cNvSpPr/>
          <p:nvPr/>
        </p:nvSpPr>
        <p:spPr>
          <a:xfrm>
            <a:off x="1171349" y="1420843"/>
            <a:ext cx="6371039" cy="4725547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8128C60-315E-4142-9700-6EA1CB29656D}"/>
              </a:ext>
            </a:extLst>
          </p:cNvPr>
          <p:cNvSpPr>
            <a:spLocks noChangeAspect="1"/>
          </p:cNvSpPr>
          <p:nvPr/>
        </p:nvSpPr>
        <p:spPr>
          <a:xfrm>
            <a:off x="1458916" y="1918311"/>
            <a:ext cx="1101176" cy="108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16C098F3-0798-461D-BF49-2DF4CEE09814}"/>
              </a:ext>
            </a:extLst>
          </p:cNvPr>
          <p:cNvSpPr>
            <a:spLocks noChangeAspect="1"/>
          </p:cNvSpPr>
          <p:nvPr/>
        </p:nvSpPr>
        <p:spPr>
          <a:xfrm>
            <a:off x="3938052" y="1918800"/>
            <a:ext cx="1101176" cy="108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433EA22-71D2-4AC3-874A-A0C18B34111B}"/>
              </a:ext>
            </a:extLst>
          </p:cNvPr>
          <p:cNvSpPr>
            <a:spLocks noChangeAspect="1"/>
          </p:cNvSpPr>
          <p:nvPr/>
        </p:nvSpPr>
        <p:spPr>
          <a:xfrm>
            <a:off x="3958238" y="4122669"/>
            <a:ext cx="1101176" cy="108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0F2E0A1-D36B-44D4-8B79-E5EC26BCEA5E}"/>
              </a:ext>
            </a:extLst>
          </p:cNvPr>
          <p:cNvSpPr>
            <a:spLocks noChangeAspect="1"/>
          </p:cNvSpPr>
          <p:nvPr/>
        </p:nvSpPr>
        <p:spPr>
          <a:xfrm>
            <a:off x="1455585" y="4122669"/>
            <a:ext cx="1101176" cy="108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3D02A09E-3518-4863-AC3B-DCD6E5543C2C}"/>
              </a:ext>
            </a:extLst>
          </p:cNvPr>
          <p:cNvCxnSpPr>
            <a:cxnSpLocks/>
          </p:cNvCxnSpPr>
          <p:nvPr/>
        </p:nvCxnSpPr>
        <p:spPr>
          <a:xfrm>
            <a:off x="2842511" y="2452351"/>
            <a:ext cx="801477" cy="596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32D96B63-0F42-4B6F-9075-EF517CC7C414}"/>
              </a:ext>
            </a:extLst>
          </p:cNvPr>
          <p:cNvCxnSpPr>
            <a:cxnSpLocks/>
          </p:cNvCxnSpPr>
          <p:nvPr/>
        </p:nvCxnSpPr>
        <p:spPr>
          <a:xfrm>
            <a:off x="4480174" y="3045670"/>
            <a:ext cx="8466" cy="9593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Rechte verbindingslijn met pijl 1030">
            <a:extLst>
              <a:ext uri="{FF2B5EF4-FFF2-40B4-BE49-F238E27FC236}">
                <a16:creationId xmlns:a16="http://schemas.microsoft.com/office/drawing/2014/main" id="{A70D2162-24D0-4B2A-868F-361A52F09E82}"/>
              </a:ext>
            </a:extLst>
          </p:cNvPr>
          <p:cNvCxnSpPr>
            <a:cxnSpLocks/>
          </p:cNvCxnSpPr>
          <p:nvPr/>
        </p:nvCxnSpPr>
        <p:spPr>
          <a:xfrm flipV="1">
            <a:off x="2009503" y="3072409"/>
            <a:ext cx="0" cy="932613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66C7C80E-E715-43C0-A600-C3024D6DE761}"/>
              </a:ext>
            </a:extLst>
          </p:cNvPr>
          <p:cNvCxnSpPr>
            <a:cxnSpLocks/>
          </p:cNvCxnSpPr>
          <p:nvPr/>
        </p:nvCxnSpPr>
        <p:spPr>
          <a:xfrm>
            <a:off x="5039227" y="2727342"/>
            <a:ext cx="718395" cy="42970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FD737585-F951-49A0-AC89-FE406CB0834F}"/>
              </a:ext>
            </a:extLst>
          </p:cNvPr>
          <p:cNvSpPr txBox="1"/>
          <p:nvPr/>
        </p:nvSpPr>
        <p:spPr>
          <a:xfrm>
            <a:off x="3949398" y="3367630"/>
            <a:ext cx="11963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200" b="1" dirty="0"/>
              <a:t>interventie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2AD7B63-E5B4-4524-A810-61ADAA93F8D2}"/>
              </a:ext>
            </a:extLst>
          </p:cNvPr>
          <p:cNvGrpSpPr/>
          <p:nvPr/>
        </p:nvGrpSpPr>
        <p:grpSpPr>
          <a:xfrm>
            <a:off x="2784673" y="4298274"/>
            <a:ext cx="1013575" cy="396477"/>
            <a:chOff x="2784672" y="4298274"/>
            <a:chExt cx="931199" cy="396477"/>
          </a:xfrm>
        </p:grpSpPr>
        <p:cxnSp>
          <p:nvCxnSpPr>
            <p:cNvPr id="1027" name="Rechte verbindingslijn met pijl 1026">
              <a:extLst>
                <a:ext uri="{FF2B5EF4-FFF2-40B4-BE49-F238E27FC236}">
                  <a16:creationId xmlns:a16="http://schemas.microsoft.com/office/drawing/2014/main" id="{DD6C49A6-171F-494E-9FC7-28FD7AD13264}"/>
                </a:ext>
              </a:extLst>
            </p:cNvPr>
            <p:cNvCxnSpPr>
              <a:cxnSpLocks/>
            </p:cNvCxnSpPr>
            <p:nvPr/>
          </p:nvCxnSpPr>
          <p:spPr>
            <a:xfrm>
              <a:off x="2784672" y="4694751"/>
              <a:ext cx="859316" cy="0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4CE609CD-B5AD-4843-8798-06132C82629E}"/>
                </a:ext>
              </a:extLst>
            </p:cNvPr>
            <p:cNvSpPr txBox="1"/>
            <p:nvPr/>
          </p:nvSpPr>
          <p:spPr>
            <a:xfrm>
              <a:off x="2962122" y="4298274"/>
              <a:ext cx="75374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350" dirty="0"/>
                <a:t>OV 5</a:t>
              </a:r>
            </a:p>
          </p:txBody>
        </p:sp>
      </p:grpSp>
      <p:sp>
        <p:nvSpPr>
          <p:cNvPr id="45" name="Tekstvak 44">
            <a:extLst>
              <a:ext uri="{FF2B5EF4-FFF2-40B4-BE49-F238E27FC236}">
                <a16:creationId xmlns:a16="http://schemas.microsoft.com/office/drawing/2014/main" id="{F79D9CA9-5C8B-4B59-AF34-BEE29DAD95BD}"/>
              </a:ext>
            </a:extLst>
          </p:cNvPr>
          <p:cNvSpPr txBox="1"/>
          <p:nvPr/>
        </p:nvSpPr>
        <p:spPr>
          <a:xfrm>
            <a:off x="4212115" y="4169539"/>
            <a:ext cx="5934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OV 3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A5DB840-65C5-450A-A164-D46C7AE02BDE}"/>
              </a:ext>
            </a:extLst>
          </p:cNvPr>
          <p:cNvGrpSpPr/>
          <p:nvPr/>
        </p:nvGrpSpPr>
        <p:grpSpPr>
          <a:xfrm>
            <a:off x="5902757" y="3101567"/>
            <a:ext cx="1101176" cy="1080000"/>
            <a:chOff x="5902757" y="3101567"/>
            <a:chExt cx="1101176" cy="1080000"/>
          </a:xfrm>
        </p:grpSpPr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E38CB718-53C9-4819-B739-903D3522B787}"/>
                </a:ext>
              </a:extLst>
            </p:cNvPr>
            <p:cNvGrpSpPr/>
            <p:nvPr/>
          </p:nvGrpSpPr>
          <p:grpSpPr>
            <a:xfrm>
              <a:off x="5902757" y="3101567"/>
              <a:ext cx="1101176" cy="1080000"/>
              <a:chOff x="7823417" y="1138770"/>
              <a:chExt cx="1468235" cy="1440000"/>
            </a:xfrm>
          </p:grpSpPr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88CA6E5F-4633-4055-8786-BA4D31CD93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23417" y="1138770"/>
                <a:ext cx="1468235" cy="1440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dk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BE" sz="1350"/>
              </a:p>
            </p:txBody>
          </p:sp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F02E1354-5C27-495C-B468-0076BB7E6934}"/>
                  </a:ext>
                </a:extLst>
              </p:cNvPr>
              <p:cNvSpPr txBox="1"/>
              <p:nvPr/>
            </p:nvSpPr>
            <p:spPr>
              <a:xfrm>
                <a:off x="7920052" y="1578509"/>
                <a:ext cx="1308051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900" dirty="0"/>
                  <a:t>Effect op probleem-oplossend vermogen</a:t>
                </a:r>
              </a:p>
            </p:txBody>
          </p:sp>
        </p:grp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F900D394-DDCE-4657-A324-E6DF14EF4F4F}"/>
                </a:ext>
              </a:extLst>
            </p:cNvPr>
            <p:cNvSpPr txBox="1"/>
            <p:nvPr/>
          </p:nvSpPr>
          <p:spPr>
            <a:xfrm>
              <a:off x="6188247" y="3157046"/>
              <a:ext cx="65281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350" dirty="0"/>
                <a:t>OV 4</a:t>
              </a:r>
            </a:p>
          </p:txBody>
        </p:sp>
      </p:grp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962415FC-A54E-4F5C-B0CF-52F7BF86AE10}"/>
              </a:ext>
            </a:extLst>
          </p:cNvPr>
          <p:cNvCxnSpPr>
            <a:cxnSpLocks/>
          </p:cNvCxnSpPr>
          <p:nvPr/>
        </p:nvCxnSpPr>
        <p:spPr>
          <a:xfrm flipV="1">
            <a:off x="5113572" y="4130658"/>
            <a:ext cx="663370" cy="37784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itel 1">
            <a:extLst>
              <a:ext uri="{FF2B5EF4-FFF2-40B4-BE49-F238E27FC236}">
                <a16:creationId xmlns:a16="http://schemas.microsoft.com/office/drawing/2014/main" id="{A0BEAA2F-9EDB-4EFF-9BF8-5218A325EAF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b="1"/>
              <a:t>3. Onderzoeksdesign-methodologie</a:t>
            </a:r>
            <a:endParaRPr lang="en-US" b="1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B717432-BE1A-4E0A-BB5E-3E51CE06DF3A}"/>
              </a:ext>
            </a:extLst>
          </p:cNvPr>
          <p:cNvSpPr txBox="1"/>
          <p:nvPr/>
        </p:nvSpPr>
        <p:spPr>
          <a:xfrm>
            <a:off x="1387184" y="2031271"/>
            <a:ext cx="124463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/>
              <a:t>OV 1</a:t>
            </a:r>
          </a:p>
          <a:p>
            <a:pPr algn="ctr"/>
            <a:r>
              <a:rPr lang="nl-BE" sz="900" dirty="0"/>
              <a:t>Exploratief gesprek:</a:t>
            </a:r>
          </a:p>
          <a:p>
            <a:pPr algn="ctr"/>
            <a:r>
              <a:rPr lang="nl-BE" sz="900" dirty="0"/>
              <a:t>definitie,</a:t>
            </a:r>
          </a:p>
          <a:p>
            <a:pPr algn="ctr"/>
            <a:r>
              <a:rPr lang="nl-BE" sz="900" dirty="0"/>
              <a:t>meting</a:t>
            </a:r>
          </a:p>
          <a:p>
            <a:pPr algn="ctr"/>
            <a:r>
              <a:rPr lang="nl-BE" sz="900" dirty="0"/>
              <a:t> en effecten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3CC1CC38-9384-4716-925A-BB7BE9A95D21}"/>
              </a:ext>
            </a:extLst>
          </p:cNvPr>
          <p:cNvSpPr txBox="1"/>
          <p:nvPr/>
        </p:nvSpPr>
        <p:spPr>
          <a:xfrm>
            <a:off x="1601612" y="4382979"/>
            <a:ext cx="862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900" dirty="0"/>
              <a:t>Individuele kenmerken leerlingen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A93DD0C7-8B0A-4806-92EA-9DDCA109BA1A}"/>
              </a:ext>
            </a:extLst>
          </p:cNvPr>
          <p:cNvSpPr txBox="1"/>
          <p:nvPr/>
        </p:nvSpPr>
        <p:spPr>
          <a:xfrm>
            <a:off x="1455585" y="5396026"/>
            <a:ext cx="1167337" cy="615553"/>
          </a:xfrm>
          <a:prstGeom prst="rect">
            <a:avLst/>
          </a:prstGeom>
          <a:noFill/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Studie 1 –literatuurstudie </a:t>
            </a:r>
            <a:r>
              <a:rPr lang="nl-BE" sz="1000" dirty="0"/>
              <a:t>(</a:t>
            </a:r>
            <a:r>
              <a:rPr lang="nl-BE" sz="1000" dirty="0" err="1"/>
              <a:t>narrative</a:t>
            </a:r>
            <a:r>
              <a:rPr lang="nl-BE" sz="1000" dirty="0"/>
              <a:t> review)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462F34C4-3098-4579-ADC5-3C8B1B2F5DF9}"/>
              </a:ext>
            </a:extLst>
          </p:cNvPr>
          <p:cNvSpPr txBox="1"/>
          <p:nvPr/>
        </p:nvSpPr>
        <p:spPr>
          <a:xfrm>
            <a:off x="3995955" y="2106102"/>
            <a:ext cx="9684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/>
              <a:t>OV 2</a:t>
            </a:r>
          </a:p>
          <a:p>
            <a:pPr algn="ctr"/>
            <a:r>
              <a:rPr lang="nl-BE" sz="900" dirty="0"/>
              <a:t>Exploratief spreken zonder training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CC96C00-4787-4737-BB92-966BB35F4BF2}"/>
              </a:ext>
            </a:extLst>
          </p:cNvPr>
          <p:cNvSpPr txBox="1"/>
          <p:nvPr/>
        </p:nvSpPr>
        <p:spPr>
          <a:xfrm>
            <a:off x="4055697" y="4426755"/>
            <a:ext cx="9320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900" dirty="0"/>
              <a:t>Exploratief spreken na training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6E6EB71-2346-41F0-873D-59BF44294AED}"/>
              </a:ext>
            </a:extLst>
          </p:cNvPr>
          <p:cNvSpPr txBox="1"/>
          <p:nvPr/>
        </p:nvSpPr>
        <p:spPr>
          <a:xfrm>
            <a:off x="3707905" y="5395460"/>
            <a:ext cx="3165416" cy="461665"/>
          </a:xfrm>
          <a:prstGeom prst="rect">
            <a:avLst/>
          </a:prstGeom>
          <a:noFill/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Studie 2 – experiment met voor- en nameting</a:t>
            </a:r>
          </a:p>
          <a:p>
            <a:pPr algn="ctr"/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73501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/>
              <a:t>3. Onderzoeksdesign-methodologie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nl-BE" dirty="0"/>
              <a:t>Studie 1: literatuurstudie (</a:t>
            </a:r>
            <a:r>
              <a:rPr lang="nl-BE" dirty="0" err="1"/>
              <a:t>narrative</a:t>
            </a:r>
            <a:r>
              <a:rPr lang="nl-BE" dirty="0"/>
              <a:t> review)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/>
              <a:t>Definitie exploratief spreken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rgbClr val="C00000"/>
                </a:solidFill>
              </a:rPr>
              <a:t>Meetbare kenmerken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/>
              <a:t>Effecten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973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hlinkClick r:id="rId2"/>
            <a:extLst>
              <a:ext uri="{FF2B5EF4-FFF2-40B4-BE49-F238E27FC236}">
                <a16:creationId xmlns:a16="http://schemas.microsoft.com/office/drawing/2014/main" id="{0C7E817B-9A55-42F7-9568-4EE2BF8734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77" y="1309262"/>
            <a:ext cx="9228618" cy="394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Meetbare kenmerken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31397436-4299-40D4-B7D9-7ABEC7CC234C}"/>
              </a:ext>
            </a:extLst>
          </p:cNvPr>
          <p:cNvGrpSpPr>
            <a:grpSpLocks noChangeAspect="1"/>
          </p:cNvGrpSpPr>
          <p:nvPr/>
        </p:nvGrpSpPr>
        <p:grpSpPr>
          <a:xfrm>
            <a:off x="6264762" y="1949310"/>
            <a:ext cx="2178942" cy="2090090"/>
            <a:chOff x="7098148" y="1614678"/>
            <a:chExt cx="2069469" cy="2088232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2FE22B2F-7DFF-4262-B973-E987C148EF8A}"/>
                </a:ext>
              </a:extLst>
            </p:cNvPr>
            <p:cNvSpPr/>
            <p:nvPr/>
          </p:nvSpPr>
          <p:spPr>
            <a:xfrm>
              <a:off x="7098148" y="1614678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8E842B7-2CCD-478D-B907-25444625069E}"/>
                </a:ext>
              </a:extLst>
            </p:cNvPr>
            <p:cNvSpPr txBox="1"/>
            <p:nvPr/>
          </p:nvSpPr>
          <p:spPr>
            <a:xfrm>
              <a:off x="7098148" y="2335915"/>
              <a:ext cx="2014064" cy="64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Verdeling spreekbeurten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A0697FE-1D96-406F-9346-9A66E0D1B96B}"/>
              </a:ext>
            </a:extLst>
          </p:cNvPr>
          <p:cNvGrpSpPr>
            <a:grpSpLocks noChangeAspect="1"/>
          </p:cNvGrpSpPr>
          <p:nvPr/>
        </p:nvGrpSpPr>
        <p:grpSpPr>
          <a:xfrm>
            <a:off x="750280" y="1257219"/>
            <a:ext cx="2308966" cy="2160000"/>
            <a:chOff x="1259633" y="1580774"/>
            <a:chExt cx="2232248" cy="2088232"/>
          </a:xfrm>
        </p:grpSpPr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82DB45F-F3E1-4A23-B644-83AF2C177B76}"/>
                </a:ext>
              </a:extLst>
            </p:cNvPr>
            <p:cNvSpPr/>
            <p:nvPr/>
          </p:nvSpPr>
          <p:spPr>
            <a:xfrm>
              <a:off x="1341022" y="1580774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A53BFB0-8D89-4BAF-8A35-88D253203784}"/>
                </a:ext>
              </a:extLst>
            </p:cNvPr>
            <p:cNvSpPr txBox="1"/>
            <p:nvPr/>
          </p:nvSpPr>
          <p:spPr>
            <a:xfrm>
              <a:off x="1259633" y="224987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Specifiek </a:t>
              </a:r>
            </a:p>
            <a:p>
              <a:pPr algn="ctr"/>
              <a:r>
                <a:rPr lang="nl-BE" b="1" dirty="0"/>
                <a:t>taalgebruik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8278AD53-F867-4BB6-A357-9EE47CBCA72E}"/>
              </a:ext>
            </a:extLst>
          </p:cNvPr>
          <p:cNvGrpSpPr/>
          <p:nvPr/>
        </p:nvGrpSpPr>
        <p:grpSpPr>
          <a:xfrm>
            <a:off x="3648315" y="3933056"/>
            <a:ext cx="2160000" cy="2160000"/>
            <a:chOff x="5187042" y="4425844"/>
            <a:chExt cx="2069469" cy="2088232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CE540EF-8528-4B09-BF92-FFBE45120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7042" y="4425844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E67B955-FFE3-4EFE-ABDA-8C34F49838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7683" y="4954168"/>
              <a:ext cx="1728190" cy="892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Aantal en kwaliteit argumenten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542AF810-8497-45BB-841C-82E86A6200AC}"/>
              </a:ext>
            </a:extLst>
          </p:cNvPr>
          <p:cNvGrpSpPr/>
          <p:nvPr/>
        </p:nvGrpSpPr>
        <p:grpSpPr>
          <a:xfrm>
            <a:off x="765825" y="4592406"/>
            <a:ext cx="2160000" cy="2160000"/>
            <a:chOff x="1449033" y="3885781"/>
            <a:chExt cx="2069469" cy="2088232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3A76484-4150-40A9-9859-535F46D8D0F4}"/>
                </a:ext>
              </a:extLst>
            </p:cNvPr>
            <p:cNvSpPr/>
            <p:nvPr/>
          </p:nvSpPr>
          <p:spPr>
            <a:xfrm>
              <a:off x="1449033" y="3885781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B0E19CBF-925E-4E4E-A860-6305B802842F}"/>
                </a:ext>
              </a:extLst>
            </p:cNvPr>
            <p:cNvSpPr txBox="1"/>
            <p:nvPr/>
          </p:nvSpPr>
          <p:spPr>
            <a:xfrm>
              <a:off x="1727683" y="4559983"/>
              <a:ext cx="1512168" cy="892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Lange zinnen</a:t>
              </a:r>
            </a:p>
            <a:p>
              <a:pPr algn="ctr"/>
              <a:r>
                <a:rPr lang="nl-BE" b="1" dirty="0"/>
                <a:t>(&gt; 100 karakters)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9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544324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4000" dirty="0">
                <a:solidFill>
                  <a:srgbClr val="C00000"/>
                </a:solidFill>
                <a:sym typeface="Wingdings" panose="05000000000000000000" pitchFamily="2" charset="2"/>
              </a:rPr>
              <a:t>T</a:t>
            </a:r>
            <a:r>
              <a:rPr lang="nl-BE" sz="4000" dirty="0">
                <a:solidFill>
                  <a:srgbClr val="C00000"/>
                </a:solidFill>
              </a:rPr>
              <a:t>alige markers: ‘KWIC’</a:t>
            </a:r>
          </a:p>
          <a:p>
            <a:pPr marL="914400" lvl="3" indent="-457200">
              <a:buFont typeface="+mj-lt"/>
              <a:buAutoNum type="arabicPeriod"/>
            </a:pPr>
            <a:r>
              <a:rPr lang="nl-BE" dirty="0"/>
              <a:t>Organisatie van ideeën binnen elke redenering:</a:t>
            </a:r>
          </a:p>
          <a:p>
            <a:pPr marL="901700" lvl="3" indent="0">
              <a:buNone/>
            </a:pPr>
            <a:r>
              <a:rPr lang="nl-BE" dirty="0"/>
              <a:t>‘</a:t>
            </a:r>
            <a:r>
              <a:rPr lang="nl-BE" b="1" dirty="0"/>
              <a:t>en’, ‘omdat’, ‘daarom’, ‘ook’… </a:t>
            </a:r>
          </a:p>
          <a:p>
            <a:pPr marL="914400" lvl="3" indent="-457200">
              <a:buFont typeface="+mj-lt"/>
              <a:buAutoNum type="arabicPeriod" startAt="2"/>
            </a:pPr>
            <a:r>
              <a:rPr lang="nl-BE" dirty="0"/>
              <a:t>Bevestigende en bekrachtigende uitspraken : </a:t>
            </a:r>
            <a:r>
              <a:rPr lang="nl-BE" b="1" dirty="0"/>
              <a:t>‘Ja’, ‘Oké’, ‘Dat is een goed idee’, ‘Dat is het!’, ‘Ik ga akkoord met …’ </a:t>
            </a:r>
          </a:p>
          <a:p>
            <a:pPr marL="914400" lvl="3" indent="-457200">
              <a:buFont typeface="+mj-lt"/>
              <a:buAutoNum type="arabicPeriod" startAt="2"/>
            </a:pPr>
            <a:r>
              <a:rPr lang="nl-BE" dirty="0"/>
              <a:t>Vragen van leerlingen naar elkaars mening: </a:t>
            </a:r>
            <a:r>
              <a:rPr lang="nl-BE" b="1" dirty="0"/>
              <a:t>‘Wat denk jij?’, ‘En hoe denk jij erover?’, ‘Vind jij ook dat…?’ … </a:t>
            </a:r>
          </a:p>
          <a:p>
            <a:pPr marL="914400" lvl="3" indent="-457200">
              <a:buFont typeface="+mj-lt"/>
              <a:buAutoNum type="arabicPeriod" startAt="2"/>
            </a:pPr>
            <a:r>
              <a:rPr lang="nl-BE" b="1" dirty="0" err="1"/>
              <a:t>Waarom-vragen</a:t>
            </a:r>
            <a:r>
              <a:rPr lang="nl-BE" dirty="0"/>
              <a:t> van leerlingen aan elkaar</a:t>
            </a:r>
          </a:p>
          <a:p>
            <a:pPr marL="914400" lvl="3" indent="-457200">
              <a:buFont typeface="+mj-lt"/>
              <a:buAutoNum type="arabicPeriod" startAt="2"/>
            </a:pPr>
            <a:r>
              <a:rPr lang="nl-BE" dirty="0"/>
              <a:t>Concluderende en samenvattende uitspraken: ‘</a:t>
            </a:r>
            <a:r>
              <a:rPr lang="nl-BE" b="1" dirty="0"/>
              <a:t>Dus …’, ‘Het besluit is …’, ‘Onze conclusie is …’, ‘Wij denken dat …’, ‘We noteren dat …’, ‘Schrijven we op dat …?’</a:t>
            </a:r>
          </a:p>
          <a:p>
            <a:pPr marL="914400" lvl="3" indent="-457200">
              <a:buFont typeface="+mj-lt"/>
              <a:buAutoNum type="arabicPeriod" startAt="2"/>
            </a:pPr>
            <a:r>
              <a:rPr lang="nl-BE" dirty="0"/>
              <a:t>Indicatoren van redeneringsprocessen: </a:t>
            </a:r>
            <a:r>
              <a:rPr lang="nl-BE" b="1" dirty="0"/>
              <a:t>“Ik denk / denk ik …”, “maar (dan)…”, “Ik geloof dat …”, “Volgens mij …”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3EAC6C9-7586-4BF2-A979-C65CFE49EDA1}"/>
              </a:ext>
            </a:extLst>
          </p:cNvPr>
          <p:cNvGrpSpPr>
            <a:grpSpLocks noChangeAspect="1"/>
          </p:cNvGrpSpPr>
          <p:nvPr/>
        </p:nvGrpSpPr>
        <p:grpSpPr>
          <a:xfrm>
            <a:off x="6948264" y="188641"/>
            <a:ext cx="1770404" cy="1656184"/>
            <a:chOff x="1254180" y="1580774"/>
            <a:chExt cx="2232248" cy="2088232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DF7A417E-723C-42D1-BCFF-AE4647EAA851}"/>
                </a:ext>
              </a:extLst>
            </p:cNvPr>
            <p:cNvSpPr/>
            <p:nvPr/>
          </p:nvSpPr>
          <p:spPr>
            <a:xfrm>
              <a:off x="1341022" y="1580774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675A5722-96C7-4A75-8376-F52BCAA9D655}"/>
                </a:ext>
              </a:extLst>
            </p:cNvPr>
            <p:cNvSpPr txBox="1"/>
            <p:nvPr/>
          </p:nvSpPr>
          <p:spPr>
            <a:xfrm>
              <a:off x="1254180" y="2310626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Specifiek </a:t>
              </a:r>
            </a:p>
            <a:p>
              <a:pPr algn="ctr"/>
              <a:r>
                <a:rPr lang="nl-BE" b="1" dirty="0"/>
                <a:t>taalgebruik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2923B4F5-6AEF-4FEB-8F60-A037E256A442}"/>
              </a:ext>
            </a:extLst>
          </p:cNvPr>
          <p:cNvSpPr txBox="1"/>
          <p:nvPr/>
        </p:nvSpPr>
        <p:spPr>
          <a:xfrm>
            <a:off x="5287617" y="5327541"/>
            <a:ext cx="32403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300" dirty="0"/>
              <a:t>(</a:t>
            </a:r>
            <a:r>
              <a:rPr lang="nl-BE" sz="1300" dirty="0" err="1"/>
              <a:t>Rojas</a:t>
            </a:r>
            <a:r>
              <a:rPr lang="nl-BE" sz="1300" dirty="0"/>
              <a:t>-Drummond </a:t>
            </a:r>
            <a:r>
              <a:rPr lang="nl-BE" sz="1300" i="1" dirty="0"/>
              <a:t>et al</a:t>
            </a:r>
            <a:r>
              <a:rPr lang="nl-BE" sz="1300" dirty="0"/>
              <a:t>., 2003)</a:t>
            </a:r>
          </a:p>
        </p:txBody>
      </p:sp>
    </p:spTree>
    <p:extLst>
      <p:ext uri="{BB962C8B-B14F-4D97-AF65-F5344CB8AC3E}">
        <p14:creationId xmlns:p14="http://schemas.microsoft.com/office/powerpoint/2010/main" val="24574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A4685F-FCBF-4E31-AEC5-D3405A225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Talige kwaliteit van de argumenten: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/>
              <a:t>A: rudimentair (tonen, </a:t>
            </a:r>
            <a:r>
              <a:rPr lang="nl-BE" sz="2000" dirty="0" err="1"/>
              <a:t>deixis</a:t>
            </a:r>
            <a:r>
              <a:rPr lang="nl-BE" sz="2000" dirty="0"/>
              <a:t>)</a:t>
            </a:r>
          </a:p>
          <a:p>
            <a:pPr marL="857250" lvl="2" indent="0">
              <a:buNone/>
            </a:pPr>
            <a:r>
              <a:rPr lang="nl-BE" sz="2000" dirty="0">
                <a:solidFill>
                  <a:srgbClr val="00B050"/>
                </a:solidFill>
              </a:rPr>
              <a:t>“Wacht, het is deze, want kijk, zo.”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/>
              <a:t>B: impliciet (alle verwijzingen)</a:t>
            </a:r>
          </a:p>
          <a:p>
            <a:pPr marL="857250" lvl="2" indent="0">
              <a:buNone/>
            </a:pPr>
            <a:r>
              <a:rPr lang="nl-BE" sz="2000" dirty="0">
                <a:solidFill>
                  <a:srgbClr val="00B050"/>
                </a:solidFill>
              </a:rPr>
              <a:t>“Het is deze, want in het midden zie je er geen.”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/>
              <a:t>C: semi-impliciet (minstens één verwijzing)</a:t>
            </a:r>
          </a:p>
          <a:p>
            <a:pPr marL="857250" lvl="2" indent="0">
              <a:buNone/>
            </a:pPr>
            <a:r>
              <a:rPr lang="nl-BE" sz="2000" dirty="0">
                <a:solidFill>
                  <a:srgbClr val="00B050"/>
                </a:solidFill>
              </a:rPr>
              <a:t>“Nee, de vierkante. In de cirkel zie je deze niet.”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/>
              <a:t>D: expliciet (volzin, alle verwijzingen)</a:t>
            </a:r>
          </a:p>
          <a:p>
            <a:pPr marL="857250" lvl="2" indent="0">
              <a:buNone/>
            </a:pPr>
            <a:r>
              <a:rPr lang="nl-BE" sz="2000" dirty="0">
                <a:solidFill>
                  <a:srgbClr val="00B050"/>
                </a:solidFill>
              </a:rPr>
              <a:t>“Nee, in de middelste figuur ontbreken de kleine cirkels.”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286B803-8560-472C-A1F9-34D0EE638D77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000" dirty="0">
                <a:solidFill>
                  <a:srgbClr val="C00000"/>
                </a:solidFill>
              </a:rPr>
              <a:t>Talige markers: argumenteren</a:t>
            </a:r>
          </a:p>
          <a:p>
            <a:pPr algn="r"/>
            <a:r>
              <a:rPr lang="nl-BE" sz="1300" dirty="0"/>
              <a:t>(</a:t>
            </a:r>
            <a:r>
              <a:rPr lang="nl-BE" sz="1300" dirty="0" err="1"/>
              <a:t>Rojas</a:t>
            </a:r>
            <a:r>
              <a:rPr lang="nl-BE" sz="1300" dirty="0"/>
              <a:t>-Drummond et al., 2003)</a:t>
            </a:r>
          </a:p>
        </p:txBody>
      </p:sp>
    </p:spTree>
    <p:extLst>
      <p:ext uri="{BB962C8B-B14F-4D97-AF65-F5344CB8AC3E}">
        <p14:creationId xmlns:p14="http://schemas.microsoft.com/office/powerpoint/2010/main" val="7031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/>
              <a:t>3. Onderzoeksdesign-methodologie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Studie 2: experiment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5 lagere scholen, 11 klassen</a:t>
            </a:r>
          </a:p>
          <a:p>
            <a:pPr lvl="2"/>
            <a:r>
              <a:rPr lang="nl-BE" dirty="0"/>
              <a:t>‘Pilot </a:t>
            </a:r>
            <a:r>
              <a:rPr lang="nl-BE" dirty="0" err="1"/>
              <a:t>study</a:t>
            </a:r>
            <a:r>
              <a:rPr lang="nl-BE" dirty="0"/>
              <a:t>’: 1 vierde leerjaar </a:t>
            </a:r>
          </a:p>
          <a:p>
            <a:pPr lvl="2"/>
            <a:r>
              <a:rPr lang="nl-BE" dirty="0"/>
              <a:t>‘</a:t>
            </a:r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study</a:t>
            </a:r>
            <a:r>
              <a:rPr lang="nl-BE" dirty="0"/>
              <a:t>’: 10 vijfde en zesde leerjaar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BE" dirty="0"/>
              <a:t>Controlegroep (5 klassen)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BE" dirty="0"/>
              <a:t>Experimenteergroep (5 klassen)</a:t>
            </a:r>
          </a:p>
        </p:txBody>
      </p:sp>
    </p:spTree>
    <p:extLst>
      <p:ext uri="{BB962C8B-B14F-4D97-AF65-F5344CB8AC3E}">
        <p14:creationId xmlns:p14="http://schemas.microsoft.com/office/powerpoint/2010/main" val="16960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87824" y="1169749"/>
            <a:ext cx="6048672" cy="4956414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endParaRPr lang="en-US" sz="32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Praktijkonderzoek</a:t>
            </a:r>
            <a:r>
              <a:rPr lang="en-US" sz="2400" dirty="0"/>
              <a:t> (2013-2018)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Karel de Grote </a:t>
            </a:r>
            <a:r>
              <a:rPr lang="en-US" sz="2400" dirty="0" err="1"/>
              <a:t>Hogeschool</a:t>
            </a:r>
            <a:endParaRPr lang="en-US" sz="3200" dirty="0"/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PWO 1402: </a:t>
            </a:r>
            <a:r>
              <a:rPr lang="en-US" sz="1600" dirty="0" err="1"/>
              <a:t>Sprekend</a:t>
            </a:r>
            <a:r>
              <a:rPr lang="en-US" sz="1600" dirty="0"/>
              <a:t> </a:t>
            </a:r>
            <a:r>
              <a:rPr lang="en-US" sz="1600" dirty="0" err="1"/>
              <a:t>leren</a:t>
            </a:r>
            <a:r>
              <a:rPr lang="en-US" sz="1600" dirty="0"/>
              <a:t>. </a:t>
            </a:r>
            <a:r>
              <a:rPr lang="en-US" sz="1600" dirty="0" err="1"/>
              <a:t>Leereffecten</a:t>
            </a:r>
            <a:r>
              <a:rPr lang="en-US" sz="1600" dirty="0"/>
              <a:t> van exploratieve gesprekken tijdens </a:t>
            </a:r>
            <a:r>
              <a:rPr lang="en-US" sz="1600" dirty="0" err="1"/>
              <a:t>groepswerk</a:t>
            </a:r>
            <a:r>
              <a:rPr lang="en-US" sz="1600" dirty="0"/>
              <a:t> in de </a:t>
            </a:r>
            <a:r>
              <a:rPr lang="en-US" sz="1600" dirty="0" err="1"/>
              <a:t>klas</a:t>
            </a:r>
            <a:endParaRPr lang="en-US" sz="1600" dirty="0"/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M</a:t>
            </a:r>
            <a:r>
              <a:rPr lang="nl-NL" sz="1600" dirty="0"/>
              <a:t>.m.v. vrije basisscholen Sint-</a:t>
            </a:r>
            <a:r>
              <a:rPr lang="nl-NL" sz="1600" dirty="0" err="1"/>
              <a:t>Eduardus</a:t>
            </a:r>
            <a:r>
              <a:rPr lang="nl-NL" sz="1600" dirty="0"/>
              <a:t> Schoten, </a:t>
            </a:r>
            <a:r>
              <a:rPr lang="nl-NL" sz="1600" dirty="0" err="1"/>
              <a:t>Immaculata</a:t>
            </a:r>
            <a:r>
              <a:rPr lang="nl-NL" sz="1600" dirty="0"/>
              <a:t> Deurne en Sint-Vincent Ekeren, gemeentelijke basisscholen Beveren en De Zeppelin Haasdonk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Universiteit Antwerpen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nl-NL" sz="1600" dirty="0"/>
              <a:t>Doctoraatsproefschrift: Learning </a:t>
            </a:r>
            <a:r>
              <a:rPr lang="nl-NL" sz="1600" dirty="0" err="1"/>
              <a:t>outcomes</a:t>
            </a:r>
            <a:r>
              <a:rPr lang="nl-NL" sz="1600" dirty="0"/>
              <a:t> of </a:t>
            </a:r>
            <a:r>
              <a:rPr lang="nl-NL" sz="1600" dirty="0" err="1"/>
              <a:t>exploratory</a:t>
            </a:r>
            <a:r>
              <a:rPr lang="nl-NL" sz="1600" dirty="0"/>
              <a:t> talk in </a:t>
            </a:r>
            <a:r>
              <a:rPr lang="nl-NL" sz="1600" dirty="0" err="1"/>
              <a:t>collaborative</a:t>
            </a:r>
            <a:r>
              <a:rPr lang="nl-NL" sz="1600" dirty="0"/>
              <a:t> </a:t>
            </a:r>
            <a:r>
              <a:rPr lang="nl-NL" sz="1600" dirty="0" err="1"/>
              <a:t>activities</a:t>
            </a:r>
            <a:endParaRPr lang="nl-NL" sz="16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66C90A-962C-4E44-89D1-FEF6B0146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53353"/>
            <a:ext cx="2664296" cy="38357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4B05105-F238-4B91-8F59-7364C694A7F3}"/>
              </a:ext>
            </a:extLst>
          </p:cNvPr>
          <p:cNvSpPr txBox="1"/>
          <p:nvPr/>
        </p:nvSpPr>
        <p:spPr>
          <a:xfrm>
            <a:off x="323528" y="21564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Leereffecten van exploratieve gesprekken tijdens groepswerk in de klas</a:t>
            </a:r>
          </a:p>
        </p:txBody>
      </p:sp>
    </p:spTree>
    <p:extLst>
      <p:ext uri="{BB962C8B-B14F-4D97-AF65-F5344CB8AC3E}">
        <p14:creationId xmlns:p14="http://schemas.microsoft.com/office/powerpoint/2010/main" val="14604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359532" y="548680"/>
          <a:ext cx="8424936" cy="5054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402601942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7235565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1765961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6617569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886572733"/>
                    </a:ext>
                  </a:extLst>
                </a:gridCol>
              </a:tblGrid>
              <a:tr h="7920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</a:rPr>
                        <a:t>Onderzoeksactiviteiten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</a:rPr>
                        <a:t>in de klas</a:t>
                      </a:r>
                      <a:endParaRPr lang="nl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 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Pilotklas          = 6 </a:t>
                      </a:r>
                      <a:r>
                        <a:rPr lang="nl-BE" sz="1400" dirty="0">
                          <a:effectLst/>
                        </a:rPr>
                        <a:t>drietallen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Controlegroep </a:t>
                      </a:r>
                      <a:r>
                        <a:rPr lang="nl-BE" sz="1400" dirty="0">
                          <a:effectLst/>
                        </a:rPr>
                        <a:t>= 30 drietallen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Experimenteergroep </a:t>
                      </a:r>
                      <a:r>
                        <a:rPr lang="nl-BE" sz="1400" dirty="0">
                          <a:effectLst/>
                        </a:rPr>
                        <a:t>= 27 drietallen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3146"/>
                  </a:ext>
                </a:extLst>
              </a:tr>
              <a:tr h="105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Nulmeting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Probleemoplossende toets (1)  individueel</a:t>
                      </a:r>
                      <a:r>
                        <a:rPr lang="nl-BE" sz="1600" baseline="0" dirty="0">
                          <a:effectLst/>
                        </a:rPr>
                        <a:t> + groepjes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nl-BE" sz="10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Discussie in groepjes (1)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67958"/>
                  </a:ext>
                </a:extLst>
              </a:tr>
              <a:tr h="965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Basislessen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Exploratieve gesprekstechnieken aanleren (4 weken)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400" dirty="0">
                          <a:effectLst/>
                        </a:rPr>
                        <a:t> </a:t>
                      </a: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5644"/>
                  </a:ext>
                </a:extLst>
              </a:tr>
              <a:tr h="690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Groepswerk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Oefenen tijdens gewoon groepswerk (8 weken)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400" dirty="0">
                          <a:effectLst/>
                        </a:rPr>
                        <a:t> </a:t>
                      </a: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78511"/>
                  </a:ext>
                </a:extLst>
              </a:tr>
              <a:tr h="115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Effectmeting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Probleemoplossende toets (2) individueel</a:t>
                      </a:r>
                      <a:r>
                        <a:rPr lang="nl-BE" sz="1600" baseline="0" dirty="0">
                          <a:effectLst/>
                        </a:rPr>
                        <a:t> + groepjes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nl-BE" sz="16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Discussie in groepjes (2)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70320"/>
                  </a:ext>
                </a:extLst>
              </a:tr>
            </a:tbl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57AEBF91-AA69-4CD2-8374-5522EB5B3346}"/>
              </a:ext>
            </a:extLst>
          </p:cNvPr>
          <p:cNvSpPr/>
          <p:nvPr/>
        </p:nvSpPr>
        <p:spPr>
          <a:xfrm>
            <a:off x="359532" y="2636912"/>
            <a:ext cx="8424936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CCF9A11-0B3E-44B0-B1D0-560F0BAC2653}"/>
              </a:ext>
            </a:extLst>
          </p:cNvPr>
          <p:cNvSpPr txBox="1"/>
          <p:nvPr/>
        </p:nvSpPr>
        <p:spPr>
          <a:xfrm>
            <a:off x="3239852" y="33212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12 weken</a:t>
            </a:r>
          </a:p>
        </p:txBody>
      </p:sp>
    </p:spTree>
    <p:extLst>
      <p:ext uri="{BB962C8B-B14F-4D97-AF65-F5344CB8AC3E}">
        <p14:creationId xmlns:p14="http://schemas.microsoft.com/office/powerpoint/2010/main" val="158730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sz="4000" dirty="0" err="1"/>
              <a:t>Raven’s</a:t>
            </a:r>
            <a:r>
              <a:rPr lang="nl-BE" sz="4000" dirty="0"/>
              <a:t> (</a:t>
            </a:r>
            <a:r>
              <a:rPr lang="nl-BE" sz="4000" dirty="0" err="1"/>
              <a:t>Coloured</a:t>
            </a:r>
            <a:r>
              <a:rPr lang="nl-BE" sz="4000" dirty="0"/>
              <a:t>) </a:t>
            </a:r>
            <a:r>
              <a:rPr lang="nl-BE" sz="4000" dirty="0" err="1"/>
              <a:t>Progressive</a:t>
            </a:r>
            <a:r>
              <a:rPr lang="nl-BE" sz="4000" dirty="0"/>
              <a:t> Matrices</a:t>
            </a:r>
            <a:br>
              <a:rPr lang="nl-BE" sz="4000" dirty="0"/>
            </a:br>
            <a:endParaRPr lang="en-US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89925"/>
            <a:ext cx="8435280" cy="2036238"/>
          </a:xfrm>
        </p:spPr>
        <p:txBody>
          <a:bodyPr>
            <a:normAutofit/>
          </a:bodyPr>
          <a:lstStyle/>
          <a:p>
            <a:r>
              <a:rPr lang="nl-BE" sz="2400" dirty="0"/>
              <a:t>Non-verbaal, non-cultureel</a:t>
            </a:r>
            <a:endParaRPr lang="en-US" sz="2400" dirty="0"/>
          </a:p>
          <a:p>
            <a:r>
              <a:rPr lang="nl-BE" sz="2400" dirty="0"/>
              <a:t>In groepjes: zwartwit, 30 opgaven </a:t>
            </a:r>
            <a:r>
              <a:rPr lang="nl-BE" sz="2400" dirty="0">
                <a:sym typeface="Wingdings" panose="05000000000000000000" pitchFamily="2" charset="2"/>
              </a:rPr>
              <a:t> even / oneven</a:t>
            </a:r>
            <a:endParaRPr lang="nl-BE" sz="2400" dirty="0"/>
          </a:p>
          <a:p>
            <a:r>
              <a:rPr lang="nl-BE" sz="2400" dirty="0"/>
              <a:t>Individueel: kleur, 30 opgaven </a:t>
            </a:r>
            <a:r>
              <a:rPr lang="nl-BE" sz="2400" dirty="0">
                <a:sym typeface="Wingdings" panose="05000000000000000000" pitchFamily="2" charset="2"/>
              </a:rPr>
              <a:t> oneven / even</a:t>
            </a:r>
            <a:endParaRPr lang="nl-BE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8" y="1064146"/>
            <a:ext cx="2428764" cy="30257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81" y="1036861"/>
            <a:ext cx="2547099" cy="30269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97" y="1019764"/>
            <a:ext cx="2743964" cy="30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359532" y="548680"/>
          <a:ext cx="8424936" cy="5054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402601942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7235565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1765961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6617569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886572733"/>
                    </a:ext>
                  </a:extLst>
                </a:gridCol>
              </a:tblGrid>
              <a:tr h="7920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</a:rPr>
                        <a:t>Onderzoeksactiviteiten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</a:rPr>
                        <a:t>in de klas</a:t>
                      </a:r>
                      <a:endParaRPr lang="nl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 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Pilotklas          = 6 </a:t>
                      </a:r>
                      <a:r>
                        <a:rPr lang="nl-BE" sz="1400" dirty="0">
                          <a:effectLst/>
                        </a:rPr>
                        <a:t>drietallen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Controlegroep </a:t>
                      </a:r>
                      <a:r>
                        <a:rPr lang="nl-BE" sz="1400" dirty="0">
                          <a:effectLst/>
                        </a:rPr>
                        <a:t>= 30 drietallen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Experimenteergroep </a:t>
                      </a:r>
                      <a:r>
                        <a:rPr lang="nl-BE" sz="1400" dirty="0">
                          <a:effectLst/>
                        </a:rPr>
                        <a:t>= 27 drietallen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3146"/>
                  </a:ext>
                </a:extLst>
              </a:tr>
              <a:tr h="105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Nulmeting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Probleemoplossende toets (1)  individueel</a:t>
                      </a:r>
                      <a:r>
                        <a:rPr lang="nl-BE" sz="1600" baseline="0" dirty="0">
                          <a:effectLst/>
                        </a:rPr>
                        <a:t> + groepjes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nl-BE" sz="10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Discussie in groepjes (1)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67958"/>
                  </a:ext>
                </a:extLst>
              </a:tr>
              <a:tr h="965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Basislessen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Exploratieve gesprekstechnieken aanleren (4 weken)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400" dirty="0">
                          <a:effectLst/>
                        </a:rPr>
                        <a:t> </a:t>
                      </a: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5644"/>
                  </a:ext>
                </a:extLst>
              </a:tr>
              <a:tr h="690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Groepswerk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Oefenen tijdens gewoon groepswerk (8 weken)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400" dirty="0">
                          <a:effectLst/>
                        </a:rPr>
                        <a:t> </a:t>
                      </a: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78511"/>
                  </a:ext>
                </a:extLst>
              </a:tr>
              <a:tr h="115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Effectmeting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Probleemoplossende toets (2) individueel</a:t>
                      </a:r>
                      <a:r>
                        <a:rPr lang="nl-BE" sz="1600" baseline="0" dirty="0">
                          <a:effectLst/>
                        </a:rPr>
                        <a:t> + groepjes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nl-BE" sz="16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Discussie in groepjes (2)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70320"/>
                  </a:ext>
                </a:extLst>
              </a:tr>
            </a:tbl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57AEBF91-AA69-4CD2-8374-5522EB5B3346}"/>
              </a:ext>
            </a:extLst>
          </p:cNvPr>
          <p:cNvSpPr/>
          <p:nvPr/>
        </p:nvSpPr>
        <p:spPr>
          <a:xfrm>
            <a:off x="359532" y="2636912"/>
            <a:ext cx="8424936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CCF9A11-0B3E-44B0-B1D0-560F0BAC2653}"/>
              </a:ext>
            </a:extLst>
          </p:cNvPr>
          <p:cNvSpPr txBox="1"/>
          <p:nvPr/>
        </p:nvSpPr>
        <p:spPr>
          <a:xfrm>
            <a:off x="3239852" y="33212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12 weken: interventie</a:t>
            </a:r>
          </a:p>
        </p:txBody>
      </p:sp>
    </p:spTree>
    <p:extLst>
      <p:ext uri="{BB962C8B-B14F-4D97-AF65-F5344CB8AC3E}">
        <p14:creationId xmlns:p14="http://schemas.microsoft.com/office/powerpoint/2010/main" val="133676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053972"/>
              </p:ext>
            </p:extLst>
          </p:nvPr>
        </p:nvGraphicFramePr>
        <p:xfrm>
          <a:off x="359532" y="548680"/>
          <a:ext cx="8424936" cy="5054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402601942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7235565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1765961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6617569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886572733"/>
                    </a:ext>
                  </a:extLst>
                </a:gridCol>
              </a:tblGrid>
              <a:tr h="7920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</a:rPr>
                        <a:t>Onderzoeksactiviteiten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</a:rPr>
                        <a:t>in de klas</a:t>
                      </a:r>
                      <a:endParaRPr lang="nl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 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Pilotklas          = 6 </a:t>
                      </a:r>
                      <a:r>
                        <a:rPr lang="nl-BE" sz="1400" dirty="0">
                          <a:effectLst/>
                        </a:rPr>
                        <a:t>drietallen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Controlegroep </a:t>
                      </a:r>
                      <a:r>
                        <a:rPr lang="nl-BE" sz="1400" dirty="0">
                          <a:effectLst/>
                        </a:rPr>
                        <a:t>= 30 drietallen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Experimenteergroep </a:t>
                      </a:r>
                      <a:r>
                        <a:rPr lang="nl-BE" sz="1400" dirty="0">
                          <a:effectLst/>
                        </a:rPr>
                        <a:t>= 27 drietallen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3146"/>
                  </a:ext>
                </a:extLst>
              </a:tr>
              <a:tr h="105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Nulmeting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Probleemoplossende toets (1)  individueel</a:t>
                      </a:r>
                      <a:r>
                        <a:rPr lang="nl-BE" sz="1600" baseline="0" dirty="0">
                          <a:effectLst/>
                        </a:rPr>
                        <a:t> + groepjes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nl-BE" sz="10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Discussie in groepjes (1)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67958"/>
                  </a:ext>
                </a:extLst>
              </a:tr>
              <a:tr h="965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Basislessen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Exploratieve gesprekstechnieken aanleren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l-BE" sz="1600" dirty="0"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nl-BE" sz="1600" dirty="0">
                          <a:effectLst/>
                        </a:rPr>
                        <a:t>4 weken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400" dirty="0">
                          <a:effectLst/>
                        </a:rPr>
                        <a:t> </a:t>
                      </a: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5644"/>
                  </a:ext>
                </a:extLst>
              </a:tr>
              <a:tr h="690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Groepswerk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Oefenen tijdens gewoon groepswerk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l-BE" sz="1600" dirty="0"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nl-BE" sz="1600" dirty="0">
                          <a:effectLst/>
                        </a:rPr>
                        <a:t>8 weken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5400" dirty="0">
                          <a:effectLst/>
                        </a:rPr>
                        <a:t> </a:t>
                      </a: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78511"/>
                  </a:ext>
                </a:extLst>
              </a:tr>
              <a:tr h="115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Effectmeting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</a:rPr>
                        <a:t>Probleemoplossende toets (2) individueel</a:t>
                      </a:r>
                      <a:r>
                        <a:rPr lang="nl-BE" sz="1600" baseline="0" dirty="0">
                          <a:effectLst/>
                        </a:rPr>
                        <a:t> + groepjes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nl-BE" sz="16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Discussie in groepjes (2)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70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940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/>
              <a:t>3. Onderzoeksopzet en -methodologie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6774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dirty="0"/>
              <a:t>Dataverzameling: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Intakegesprekken en administratieve gegevens</a:t>
            </a:r>
          </a:p>
          <a:p>
            <a:pPr lvl="2"/>
            <a:r>
              <a:rPr lang="nl-BE" dirty="0"/>
              <a:t>achtergrondinformatie (leerlingen, leraren)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Film- en geluidsopnamen:</a:t>
            </a:r>
          </a:p>
          <a:p>
            <a:pPr lvl="2"/>
            <a:r>
              <a:rPr lang="nl-BE" dirty="0"/>
              <a:t>groepsgesprekken nul- en effectmeting (telkens 10 minuten)</a:t>
            </a:r>
          </a:p>
          <a:p>
            <a:pPr lvl="3"/>
            <a:r>
              <a:rPr lang="nl-BE" dirty="0"/>
              <a:t>3 drietallen per klas</a:t>
            </a:r>
          </a:p>
          <a:p>
            <a:pPr lvl="4"/>
            <a:r>
              <a:rPr lang="nl-BE" dirty="0"/>
              <a:t>probleemoplossend gesprek (</a:t>
            </a:r>
            <a:r>
              <a:rPr lang="nl-BE" dirty="0" err="1"/>
              <a:t>Raven’s</a:t>
            </a:r>
            <a:r>
              <a:rPr lang="nl-BE" dirty="0"/>
              <a:t>)</a:t>
            </a:r>
          </a:p>
          <a:p>
            <a:pPr lvl="4"/>
            <a:r>
              <a:rPr lang="nl-BE" dirty="0"/>
              <a:t>discussie niet-</a:t>
            </a:r>
            <a:r>
              <a:rPr lang="nl-BE" dirty="0" err="1"/>
              <a:t>curriculumgebonden</a:t>
            </a:r>
            <a:r>
              <a:rPr lang="nl-BE" dirty="0"/>
              <a:t> onderwerp</a:t>
            </a:r>
          </a:p>
          <a:p>
            <a:pPr lvl="2"/>
            <a:r>
              <a:rPr lang="nl-BE" dirty="0"/>
              <a:t>gesprekken wekelijks groepswerk (idem)</a:t>
            </a:r>
          </a:p>
          <a:p>
            <a:pPr lvl="3"/>
            <a:r>
              <a:rPr lang="nl-BE" dirty="0"/>
              <a:t>dezelfde drietallen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Transcripties van de opgenomen gesprekken</a:t>
            </a:r>
          </a:p>
          <a:p>
            <a:pPr lvl="2"/>
            <a:r>
              <a:rPr lang="nl-BE" dirty="0" err="1"/>
              <a:t>verbatim</a:t>
            </a: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Scores probleemoplossende test nul- en effectmeting</a:t>
            </a:r>
          </a:p>
          <a:p>
            <a:pPr lvl="2"/>
            <a:r>
              <a:rPr lang="nl-BE" dirty="0" err="1"/>
              <a:t>Raven’s</a:t>
            </a:r>
            <a:r>
              <a:rPr lang="nl-BE" dirty="0"/>
              <a:t> </a:t>
            </a:r>
            <a:r>
              <a:rPr lang="nl-BE" dirty="0" err="1"/>
              <a:t>Progressive</a:t>
            </a:r>
            <a:r>
              <a:rPr lang="nl-BE" dirty="0"/>
              <a:t> Matrices (30 pre-test, 30 post-test)</a:t>
            </a:r>
          </a:p>
        </p:txBody>
      </p:sp>
    </p:spTree>
    <p:extLst>
      <p:ext uri="{BB962C8B-B14F-4D97-AF65-F5344CB8AC3E}">
        <p14:creationId xmlns:p14="http://schemas.microsoft.com/office/powerpoint/2010/main" val="220629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/>
              <a:t>3. Onderzoeksopzet en -methodologie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3500" dirty="0"/>
              <a:t>Dataverwerking: mixed </a:t>
            </a:r>
            <a:r>
              <a:rPr lang="nl-BE" sz="3500" dirty="0" err="1"/>
              <a:t>methods</a:t>
            </a:r>
            <a:endParaRPr lang="nl-BE" sz="3500" dirty="0"/>
          </a:p>
          <a:p>
            <a:pPr>
              <a:buFontTx/>
              <a:buChar char="-"/>
            </a:pPr>
            <a:r>
              <a:rPr lang="nl-BE" dirty="0"/>
              <a:t>kwalitatief (NVIVO 10):</a:t>
            </a:r>
          </a:p>
          <a:p>
            <a:pPr lvl="1">
              <a:buFontTx/>
              <a:buChar char="-"/>
            </a:pPr>
            <a:r>
              <a:rPr lang="nl-BE" dirty="0"/>
              <a:t>Analyse transcripties gesprekken nul- en effectmeting:</a:t>
            </a:r>
          </a:p>
          <a:p>
            <a:pPr lvl="2">
              <a:buFontTx/>
              <a:buChar char="-"/>
            </a:pPr>
            <a:r>
              <a:rPr lang="nl-BE" dirty="0"/>
              <a:t>Identificatie + aantal talige markers = ‘</a:t>
            </a:r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words</a:t>
            </a:r>
            <a:r>
              <a:rPr lang="nl-BE" dirty="0"/>
              <a:t> in context’</a:t>
            </a:r>
          </a:p>
          <a:p>
            <a:pPr lvl="2">
              <a:buFontTx/>
              <a:buChar char="-"/>
            </a:pPr>
            <a:r>
              <a:rPr lang="nl-BE" dirty="0"/>
              <a:t>kwantiteit en kwaliteit argumenten</a:t>
            </a:r>
          </a:p>
          <a:p>
            <a:pPr lvl="1">
              <a:buFontTx/>
              <a:buChar char="-"/>
            </a:pPr>
            <a:r>
              <a:rPr lang="nl-BE" dirty="0" err="1"/>
              <a:t>Interrater</a:t>
            </a:r>
            <a:r>
              <a:rPr lang="nl-BE" dirty="0"/>
              <a:t> </a:t>
            </a:r>
            <a:r>
              <a:rPr lang="nl-BE" dirty="0" err="1"/>
              <a:t>reliability</a:t>
            </a:r>
            <a:endParaRPr lang="nl-BE" dirty="0"/>
          </a:p>
          <a:p>
            <a:pPr>
              <a:buFontTx/>
              <a:buChar char="-"/>
            </a:pPr>
            <a:r>
              <a:rPr lang="nl-BE" dirty="0"/>
              <a:t>kwantitatief (SPSS 20):</a:t>
            </a:r>
          </a:p>
          <a:p>
            <a:pPr lvl="1">
              <a:buFontTx/>
              <a:buChar char="-"/>
            </a:pPr>
            <a:r>
              <a:rPr lang="nl-BE" dirty="0"/>
              <a:t>EG vs. CG, nul- vs. effectmeting</a:t>
            </a:r>
          </a:p>
          <a:p>
            <a:pPr lvl="2">
              <a:buFontTx/>
              <a:buChar char="-"/>
            </a:pPr>
            <a:r>
              <a:rPr lang="nl-BE" dirty="0"/>
              <a:t>Indicatoren exploratief spreken</a:t>
            </a:r>
          </a:p>
          <a:p>
            <a:pPr lvl="3">
              <a:buFontTx/>
              <a:buChar char="-"/>
            </a:pPr>
            <a:r>
              <a:rPr lang="nl-BE" dirty="0"/>
              <a:t>talige markers = ‘</a:t>
            </a:r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words</a:t>
            </a:r>
            <a:r>
              <a:rPr lang="nl-BE" dirty="0"/>
              <a:t> in context ‘</a:t>
            </a:r>
          </a:p>
          <a:p>
            <a:pPr lvl="3">
              <a:buFontTx/>
              <a:buChar char="-"/>
            </a:pPr>
            <a:r>
              <a:rPr lang="nl-BE" dirty="0"/>
              <a:t>argumenten (kwantiteit)</a:t>
            </a:r>
          </a:p>
          <a:p>
            <a:pPr lvl="2">
              <a:buFontTx/>
              <a:buChar char="-"/>
            </a:pPr>
            <a:r>
              <a:rPr lang="nl-BE" dirty="0"/>
              <a:t>Scores </a:t>
            </a:r>
            <a:r>
              <a:rPr lang="nl-BE" dirty="0" err="1"/>
              <a:t>Raven’s</a:t>
            </a:r>
            <a:endParaRPr lang="nl-BE" dirty="0"/>
          </a:p>
          <a:p>
            <a:pPr lvl="2">
              <a:buFontTx/>
              <a:buChar char="-"/>
            </a:pPr>
            <a:r>
              <a:rPr lang="nl-BE" dirty="0"/>
              <a:t>Correlaties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34ED-F7D3-43ED-A9F9-F53B895FF666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74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323BE-DEE2-4B25-9BB1-B25978D2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Exploratieve gesprekken aanleren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D6E1D-69A1-4228-9637-458FED053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/>
              <a:t>Basislessen geven</a:t>
            </a:r>
          </a:p>
        </p:txBody>
      </p:sp>
    </p:spTree>
    <p:extLst>
      <p:ext uri="{BB962C8B-B14F-4D97-AF65-F5344CB8AC3E}">
        <p14:creationId xmlns:p14="http://schemas.microsoft.com/office/powerpoint/2010/main" val="3682302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04664"/>
            <a:ext cx="5328592" cy="622645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B50FB05-8F40-4413-8CF1-B49C3A3777AD}"/>
              </a:ext>
            </a:extLst>
          </p:cNvPr>
          <p:cNvSpPr txBox="1"/>
          <p:nvPr/>
        </p:nvSpPr>
        <p:spPr>
          <a:xfrm>
            <a:off x="467544" y="342797"/>
            <a:ext cx="1701189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25" dirty="0"/>
              <a:t>5 basislessen</a:t>
            </a:r>
          </a:p>
          <a:p>
            <a:r>
              <a:rPr lang="nl-BE" sz="1013" dirty="0">
                <a:hlinkClick r:id="rId3"/>
              </a:rPr>
              <a:t>www.kdg.be/sprekend-leren</a:t>
            </a:r>
            <a:endParaRPr lang="nl-BE" sz="1013" dirty="0"/>
          </a:p>
          <a:p>
            <a:r>
              <a:rPr lang="nl-BE" sz="1013" dirty="0"/>
              <a:t>Gratis lesbrochure K-L-S1</a:t>
            </a:r>
          </a:p>
        </p:txBody>
      </p:sp>
    </p:spTree>
    <p:extLst>
      <p:ext uri="{BB962C8B-B14F-4D97-AF65-F5344CB8AC3E}">
        <p14:creationId xmlns:p14="http://schemas.microsoft.com/office/powerpoint/2010/main" val="393314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178" y="404664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nl-BE" dirty="0"/>
              <a:t>Werken met praatkaartjes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4026402" cy="5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78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39552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/>
              <a:t>Poster aan de muur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5FA1E4-F6A9-4F4E-BC15-2A62B6C51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169470"/>
            <a:ext cx="6480720" cy="4203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73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588B7-0785-4964-BB47-AD6FE1ED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691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Leereffecten</a:t>
            </a:r>
            <a:r>
              <a:rPr lang="en-US" sz="3600" dirty="0"/>
              <a:t> van exploratieve gesprekken </a:t>
            </a:r>
            <a:br>
              <a:rPr lang="en-US" sz="3600" dirty="0"/>
            </a:br>
            <a:r>
              <a:rPr lang="en-US" sz="3600" dirty="0" err="1"/>
              <a:t>tijdens</a:t>
            </a:r>
            <a:r>
              <a:rPr lang="en-US" sz="3600" dirty="0"/>
              <a:t> </a:t>
            </a:r>
            <a:r>
              <a:rPr lang="en-US" sz="3600" dirty="0" err="1"/>
              <a:t>groepswerk</a:t>
            </a:r>
            <a:br>
              <a:rPr lang="en-US" i="1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5DE670-95C5-487E-B968-51E78BDE4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2800" dirty="0"/>
              <a:t>Probleemstelling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800" dirty="0"/>
              <a:t>Onderzoeksvragen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800" dirty="0"/>
              <a:t>Onderzoeksdesign en -methodologie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/>
              <a:t>Studie 1: literatuuronderzoek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/>
              <a:t>Studie 2: experiment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800" dirty="0"/>
              <a:t>Resultaten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800" dirty="0"/>
              <a:t>Conclusies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800" dirty="0"/>
              <a:t>Vragen en discussie</a:t>
            </a:r>
          </a:p>
        </p:txBody>
      </p:sp>
    </p:spTree>
    <p:extLst>
      <p:ext uri="{BB962C8B-B14F-4D97-AF65-F5344CB8AC3E}">
        <p14:creationId xmlns:p14="http://schemas.microsoft.com/office/powerpoint/2010/main" val="11501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Consequente feed forward en feedback: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BE" dirty="0"/>
              <a:t>Individueel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BE" dirty="0"/>
              <a:t>Groep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BE" dirty="0"/>
              <a:t>Klas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6822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8" y="240358"/>
            <a:ext cx="7369968" cy="29082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8" y="3331137"/>
            <a:ext cx="7369968" cy="31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CF9D1-B0B6-48EB-87F5-C515DC43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1. Basislessen geven</a:t>
            </a:r>
          </a:p>
          <a:p>
            <a:pPr marL="0" indent="0">
              <a:buNone/>
            </a:pPr>
            <a:r>
              <a:rPr lang="nl-BE" dirty="0"/>
              <a:t>2. Acht weken inslijpen tijdens groepswerk in verschillende leergebieden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1B568D1-807F-4488-9F18-F133D85E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dirty="0"/>
              <a:t>Exploratieve gesprekken aanleren</a:t>
            </a:r>
          </a:p>
        </p:txBody>
      </p:sp>
    </p:spTree>
    <p:extLst>
      <p:ext uri="{BB962C8B-B14F-4D97-AF65-F5344CB8AC3E}">
        <p14:creationId xmlns:p14="http://schemas.microsoft.com/office/powerpoint/2010/main" val="3017410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3989"/>
            <a:ext cx="68103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6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C32ADB-99AD-48DC-8BAE-FBAB2416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dirty="0"/>
              <a:t>OV1. Wat is een ‘exploratief gesprek’?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BE" dirty="0"/>
              <a:t>definitie – meting – effecten</a:t>
            </a:r>
          </a:p>
          <a:p>
            <a:pPr marL="722313" indent="-722313">
              <a:buNone/>
            </a:pPr>
            <a:r>
              <a:rPr lang="nl-BE" dirty="0">
                <a:solidFill>
                  <a:srgbClr val="0070C0"/>
                </a:solidFill>
              </a:rPr>
              <a:t>OV2. In welke mate beheersen leerlingen (11-12 j.) de exploratieve gespreksvorm?</a:t>
            </a:r>
          </a:p>
          <a:p>
            <a:pPr marL="722313" indent="-722313">
              <a:buNone/>
            </a:pPr>
            <a:r>
              <a:rPr lang="nl-BE" dirty="0"/>
              <a:t>OV3. In welke mate beheersen leerlingen (11-12 j.) de exploratieve gespreksvorm na drie maanden training?</a:t>
            </a:r>
          </a:p>
          <a:p>
            <a:pPr marL="722313" indent="-722313">
              <a:buNone/>
            </a:pPr>
            <a:r>
              <a:rPr lang="nl-BE" dirty="0"/>
              <a:t>OV4. Welke effecten heeft het beheersen van exploratief spreken op het probleemoplossend vermogen van leerlingen?</a:t>
            </a:r>
          </a:p>
          <a:p>
            <a:pPr marL="722313" indent="-722313">
              <a:buNone/>
            </a:pPr>
            <a:r>
              <a:rPr lang="nl-BE" dirty="0"/>
              <a:t>OV5. Welke individuele factoren beïnvloeden het leren van exploratief spreken bij leerlingen?</a:t>
            </a:r>
          </a:p>
          <a:p>
            <a:pPr marL="514350" indent="-514350">
              <a:buAutoNum type="arabicPeriod"/>
            </a:pPr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0C53E63-20D6-4CB5-BACD-475070700848}"/>
              </a:ext>
            </a:extLst>
          </p:cNvPr>
          <p:cNvSpPr txBox="1">
            <a:spLocks/>
          </p:cNvSpPr>
          <p:nvPr/>
        </p:nvSpPr>
        <p:spPr>
          <a:xfrm>
            <a:off x="458822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600" b="1" dirty="0"/>
              <a:t>4. Resultaten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3809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hlinkClick r:id="rId3"/>
            <a:extLst>
              <a:ext uri="{FF2B5EF4-FFF2-40B4-BE49-F238E27FC236}">
                <a16:creationId xmlns:a16="http://schemas.microsoft.com/office/drawing/2014/main" id="{0C7E817B-9A55-42F7-9568-4EE2BF8734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19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" y="1847681"/>
            <a:ext cx="9228618" cy="3942494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Vóór de interventie: wat valt op?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31397436-4299-40D4-B7D9-7ABEC7CC234C}"/>
              </a:ext>
            </a:extLst>
          </p:cNvPr>
          <p:cNvGrpSpPr>
            <a:grpSpLocks noChangeAspect="1"/>
          </p:cNvGrpSpPr>
          <p:nvPr/>
        </p:nvGrpSpPr>
        <p:grpSpPr>
          <a:xfrm>
            <a:off x="6830084" y="1389593"/>
            <a:ext cx="2185681" cy="2090090"/>
            <a:chOff x="7098148" y="1614678"/>
            <a:chExt cx="2075869" cy="2088232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2FE22B2F-7DFF-4262-B973-E987C148EF8A}"/>
                </a:ext>
              </a:extLst>
            </p:cNvPr>
            <p:cNvSpPr/>
            <p:nvPr/>
          </p:nvSpPr>
          <p:spPr>
            <a:xfrm>
              <a:off x="7098148" y="1614678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8E842B7-2CCD-478D-B907-25444625069E}"/>
                </a:ext>
              </a:extLst>
            </p:cNvPr>
            <p:cNvSpPr txBox="1"/>
            <p:nvPr/>
          </p:nvSpPr>
          <p:spPr>
            <a:xfrm>
              <a:off x="7159954" y="1642698"/>
              <a:ext cx="2014063" cy="64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Verdeling spreekbeurten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A0697FE-1D96-406F-9346-9A66E0D1B96B}"/>
              </a:ext>
            </a:extLst>
          </p:cNvPr>
          <p:cNvGrpSpPr>
            <a:grpSpLocks noChangeAspect="1"/>
          </p:cNvGrpSpPr>
          <p:nvPr/>
        </p:nvGrpSpPr>
        <p:grpSpPr>
          <a:xfrm>
            <a:off x="750279" y="1257219"/>
            <a:ext cx="2308966" cy="2160000"/>
            <a:chOff x="1259632" y="1580774"/>
            <a:chExt cx="2232248" cy="2088232"/>
          </a:xfrm>
        </p:grpSpPr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82DB45F-F3E1-4A23-B644-83AF2C177B76}"/>
                </a:ext>
              </a:extLst>
            </p:cNvPr>
            <p:cNvSpPr/>
            <p:nvPr/>
          </p:nvSpPr>
          <p:spPr>
            <a:xfrm>
              <a:off x="1341022" y="1580774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A53BFB0-8D89-4BAF-8A35-88D253203784}"/>
                </a:ext>
              </a:extLst>
            </p:cNvPr>
            <p:cNvSpPr txBox="1"/>
            <p:nvPr/>
          </p:nvSpPr>
          <p:spPr>
            <a:xfrm>
              <a:off x="1259632" y="1607018"/>
              <a:ext cx="2232248" cy="187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Specifiek </a:t>
              </a:r>
            </a:p>
            <a:p>
              <a:pPr algn="ctr"/>
              <a:r>
                <a:rPr lang="nl-BE" b="1" dirty="0"/>
                <a:t>Taalgebruik</a:t>
              </a:r>
            </a:p>
            <a:p>
              <a:pPr algn="ctr"/>
              <a:endParaRPr lang="nl-BE" b="1" dirty="0"/>
            </a:p>
            <a:p>
              <a:pPr marL="285750" indent="-104775">
                <a:buFontTx/>
                <a:buChar char="-"/>
              </a:pPr>
              <a:r>
                <a:rPr lang="nl-BE" sz="1600" dirty="0"/>
                <a:t>Wat denk jij?</a:t>
              </a:r>
            </a:p>
            <a:p>
              <a:pPr marL="285750" indent="-104775">
                <a:buFontTx/>
                <a:buChar char="-"/>
              </a:pPr>
              <a:r>
                <a:rPr lang="nl-BE" sz="1600" dirty="0"/>
                <a:t>Waarom denk je dat?</a:t>
              </a:r>
            </a:p>
            <a:p>
              <a:pPr marL="285750" indent="-104775">
                <a:buFontTx/>
                <a:buChar char="-"/>
              </a:pPr>
              <a:r>
                <a:rPr lang="nl-BE" sz="1600" dirty="0"/>
                <a:t>Dus … Akkoord… </a:t>
              </a:r>
            </a:p>
            <a:p>
              <a:pPr marL="285750" indent="-285750" algn="ctr">
                <a:buFontTx/>
                <a:buChar char="-"/>
              </a:pPr>
              <a:endParaRPr lang="nl-BE" b="1" dirty="0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8278AD53-F867-4BB6-A357-9EE47CBCA72E}"/>
              </a:ext>
            </a:extLst>
          </p:cNvPr>
          <p:cNvGrpSpPr/>
          <p:nvPr/>
        </p:nvGrpSpPr>
        <p:grpSpPr>
          <a:xfrm>
            <a:off x="4929472" y="4594638"/>
            <a:ext cx="2160000" cy="2160000"/>
            <a:chOff x="5244133" y="4352818"/>
            <a:chExt cx="2069469" cy="2088232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CE540EF-8528-4B09-BF92-FFBE45120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4133" y="4352818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E67B955-FFE3-4EFE-ABDA-8C34F49838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94203" y="4521997"/>
              <a:ext cx="1728190" cy="35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Argumenten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542AF810-8497-45BB-841C-82E86A6200AC}"/>
              </a:ext>
            </a:extLst>
          </p:cNvPr>
          <p:cNvGrpSpPr/>
          <p:nvPr/>
        </p:nvGrpSpPr>
        <p:grpSpPr>
          <a:xfrm>
            <a:off x="1763688" y="4072420"/>
            <a:ext cx="2160000" cy="2160000"/>
            <a:chOff x="1449033" y="3885781"/>
            <a:chExt cx="2069469" cy="2088232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3A76484-4150-40A9-9859-535F46D8D0F4}"/>
                </a:ext>
              </a:extLst>
            </p:cNvPr>
            <p:cNvSpPr/>
            <p:nvPr/>
          </p:nvSpPr>
          <p:spPr>
            <a:xfrm>
              <a:off x="1449033" y="3885781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B0E19CBF-925E-4E4E-A860-6305B802842F}"/>
                </a:ext>
              </a:extLst>
            </p:cNvPr>
            <p:cNvSpPr txBox="1"/>
            <p:nvPr/>
          </p:nvSpPr>
          <p:spPr>
            <a:xfrm>
              <a:off x="1732065" y="4059451"/>
              <a:ext cx="1512168" cy="83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Lange zinnen </a:t>
              </a:r>
              <a:r>
                <a:rPr lang="nl-BE" sz="1400" b="1" dirty="0"/>
                <a:t>(&gt;100 karakters)</a:t>
              </a:r>
            </a:p>
            <a:p>
              <a:pPr algn="ctr"/>
              <a:endParaRPr lang="nl-BE" b="1" dirty="0"/>
            </a:p>
          </p:txBody>
        </p:sp>
      </p:grpSp>
      <p:sp>
        <p:nvSpPr>
          <p:cNvPr id="4" name="Vermenigvuldigingsteken 3">
            <a:extLst>
              <a:ext uri="{FF2B5EF4-FFF2-40B4-BE49-F238E27FC236}">
                <a16:creationId xmlns:a16="http://schemas.microsoft.com/office/drawing/2014/main" id="{E7F3CAB5-3125-4727-88D8-D04FD218A737}"/>
              </a:ext>
            </a:extLst>
          </p:cNvPr>
          <p:cNvSpPr/>
          <p:nvPr/>
        </p:nvSpPr>
        <p:spPr>
          <a:xfrm>
            <a:off x="1187624" y="2063969"/>
            <a:ext cx="1296144" cy="101930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63F704-93D0-4690-BE1B-EB5834399A90}"/>
              </a:ext>
            </a:extLst>
          </p:cNvPr>
          <p:cNvSpPr txBox="1"/>
          <p:nvPr/>
        </p:nvSpPr>
        <p:spPr>
          <a:xfrm>
            <a:off x="6660777" y="2092014"/>
            <a:ext cx="289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04775">
              <a:buFontTx/>
              <a:buChar char="-"/>
            </a:pPr>
            <a:r>
              <a:rPr lang="nl-BE" dirty="0"/>
              <a:t>Leerlingen </a:t>
            </a:r>
            <a:r>
              <a:rPr lang="nl-BE" dirty="0" err="1"/>
              <a:t>onder-breken</a:t>
            </a:r>
            <a:r>
              <a:rPr lang="nl-BE" dirty="0"/>
              <a:t> elkaar</a:t>
            </a:r>
          </a:p>
          <a:p>
            <a:pPr marL="444500" indent="-104775">
              <a:buFontTx/>
              <a:buChar char="-"/>
            </a:pPr>
            <a:r>
              <a:rPr lang="nl-BE" dirty="0"/>
              <a:t>‘Veelpraters’ en ‘zwijgers’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A29A999-68DE-4A80-93DF-80811D7155D6}"/>
              </a:ext>
            </a:extLst>
          </p:cNvPr>
          <p:cNvSpPr txBox="1"/>
          <p:nvPr/>
        </p:nvSpPr>
        <p:spPr>
          <a:xfrm>
            <a:off x="1904762" y="4798820"/>
            <a:ext cx="21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Gemiddeld 7,5% in het probleem-oplossend gesprek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978F841-A5C5-4F2E-8A1B-60D1915C98C3}"/>
              </a:ext>
            </a:extLst>
          </p:cNvPr>
          <p:cNvSpPr txBox="1"/>
          <p:nvPr/>
        </p:nvSpPr>
        <p:spPr>
          <a:xfrm>
            <a:off x="4929472" y="5107513"/>
            <a:ext cx="245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/>
            <a:r>
              <a:rPr lang="nl-BE" dirty="0"/>
              <a:t>Probleemoplossend gesprek:</a:t>
            </a:r>
          </a:p>
          <a:p>
            <a:pPr marL="447675" indent="-192088">
              <a:buFontTx/>
              <a:buChar char="-"/>
            </a:pPr>
            <a:r>
              <a:rPr lang="nl-BE" dirty="0"/>
              <a:t>gemiddeld 22 argumenten</a:t>
            </a:r>
          </a:p>
          <a:p>
            <a:pPr marL="447675" indent="-192088">
              <a:buFontTx/>
              <a:buChar char="-"/>
            </a:pPr>
            <a:r>
              <a:rPr lang="nl-BE" dirty="0"/>
              <a:t>vooral A</a:t>
            </a:r>
          </a:p>
        </p:txBody>
      </p:sp>
    </p:spTree>
    <p:extLst>
      <p:ext uri="{BB962C8B-B14F-4D97-AF65-F5344CB8AC3E}">
        <p14:creationId xmlns:p14="http://schemas.microsoft.com/office/powerpoint/2010/main" val="2046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C32ADB-99AD-48DC-8BAE-FBAB2416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/>
              <a:t>OV1. Wat is een ‘exploratief gesprek’?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BE" sz="2000" dirty="0"/>
              <a:t>definitie – meting – effecten</a:t>
            </a:r>
          </a:p>
          <a:p>
            <a:pPr marL="722313" indent="-722313">
              <a:buNone/>
            </a:pPr>
            <a:r>
              <a:rPr lang="nl-BE" sz="2000" dirty="0"/>
              <a:t>OV2. In welke mate beheersen leerlingen (11-12 j.) de exploratieve gespreksvorm?</a:t>
            </a:r>
          </a:p>
          <a:p>
            <a:pPr marL="722313" indent="-722313">
              <a:buNone/>
            </a:pPr>
            <a:r>
              <a:rPr lang="nl-BE" sz="2000" dirty="0">
                <a:solidFill>
                  <a:srgbClr val="0070C0"/>
                </a:solidFill>
              </a:rPr>
              <a:t>OV3. In welke mate beheersen leerlingen (11-12 j.) de exploratieve gespreksvorm na drie maanden training?</a:t>
            </a:r>
          </a:p>
          <a:p>
            <a:pPr marL="722313" indent="-722313">
              <a:buNone/>
            </a:pPr>
            <a:r>
              <a:rPr lang="nl-BE" sz="2000" dirty="0"/>
              <a:t>OV4. Welke effecten heeft het beheersen van exploratief spreken op het probleemoplossend vermogen van leerlingen?</a:t>
            </a:r>
          </a:p>
          <a:p>
            <a:pPr marL="722313" indent="-722313">
              <a:buNone/>
            </a:pPr>
            <a:r>
              <a:rPr lang="nl-BE" sz="2000" dirty="0"/>
              <a:t>OV5. Welke individuele factoren beïnvloeden het leren van exploratief spreken bij leerlingen?</a:t>
            </a:r>
          </a:p>
          <a:p>
            <a:pPr marL="514350" indent="-514350">
              <a:buAutoNum type="arabicPeriod"/>
            </a:pPr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0C53E63-20D6-4CB5-BACD-475070700848}"/>
              </a:ext>
            </a:extLst>
          </p:cNvPr>
          <p:cNvSpPr txBox="1">
            <a:spLocks/>
          </p:cNvSpPr>
          <p:nvPr/>
        </p:nvSpPr>
        <p:spPr>
          <a:xfrm>
            <a:off x="458822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600" b="1" dirty="0"/>
              <a:t>4. Resultaten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8990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hlinkClick r:id="rId3"/>
            <a:extLst>
              <a:ext uri="{FF2B5EF4-FFF2-40B4-BE49-F238E27FC236}">
                <a16:creationId xmlns:a16="http://schemas.microsoft.com/office/drawing/2014/main" id="{0C7E817B-9A55-42F7-9568-4EE2BF8734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19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" y="1847681"/>
            <a:ext cx="9228618" cy="3942494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 3. Na de interventie: effecten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31397436-4299-40D4-B7D9-7ABEC7CC234C}"/>
              </a:ext>
            </a:extLst>
          </p:cNvPr>
          <p:cNvGrpSpPr>
            <a:grpSpLocks noChangeAspect="1"/>
          </p:cNvGrpSpPr>
          <p:nvPr/>
        </p:nvGrpSpPr>
        <p:grpSpPr>
          <a:xfrm>
            <a:off x="6830084" y="1389593"/>
            <a:ext cx="2185683" cy="2090090"/>
            <a:chOff x="7098148" y="1614678"/>
            <a:chExt cx="2075871" cy="2088232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2FE22B2F-7DFF-4262-B973-E987C148EF8A}"/>
                </a:ext>
              </a:extLst>
            </p:cNvPr>
            <p:cNvSpPr/>
            <p:nvPr/>
          </p:nvSpPr>
          <p:spPr>
            <a:xfrm>
              <a:off x="7098148" y="1614678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8E842B7-2CCD-478D-B907-25444625069E}"/>
                </a:ext>
              </a:extLst>
            </p:cNvPr>
            <p:cNvSpPr txBox="1"/>
            <p:nvPr/>
          </p:nvSpPr>
          <p:spPr>
            <a:xfrm>
              <a:off x="7159955" y="1642698"/>
              <a:ext cx="2014064" cy="64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Verdeling spreekbeurten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A0697FE-1D96-406F-9346-9A66E0D1B96B}"/>
              </a:ext>
            </a:extLst>
          </p:cNvPr>
          <p:cNvGrpSpPr>
            <a:grpSpLocks noChangeAspect="1"/>
          </p:cNvGrpSpPr>
          <p:nvPr/>
        </p:nvGrpSpPr>
        <p:grpSpPr>
          <a:xfrm>
            <a:off x="750279" y="1257219"/>
            <a:ext cx="2308966" cy="2160000"/>
            <a:chOff x="1259632" y="1580774"/>
            <a:chExt cx="2232248" cy="2088232"/>
          </a:xfrm>
        </p:grpSpPr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82DB45F-F3E1-4A23-B644-83AF2C177B76}"/>
                </a:ext>
              </a:extLst>
            </p:cNvPr>
            <p:cNvSpPr/>
            <p:nvPr/>
          </p:nvSpPr>
          <p:spPr>
            <a:xfrm>
              <a:off x="1341022" y="1580774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A53BFB0-8D89-4BAF-8A35-88D253203784}"/>
                </a:ext>
              </a:extLst>
            </p:cNvPr>
            <p:cNvSpPr txBox="1"/>
            <p:nvPr/>
          </p:nvSpPr>
          <p:spPr>
            <a:xfrm>
              <a:off x="1259632" y="1607018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Specifiek </a:t>
              </a:r>
            </a:p>
            <a:p>
              <a:pPr algn="ctr"/>
              <a:r>
                <a:rPr lang="nl-BE" b="1" dirty="0"/>
                <a:t>taalgebruik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8278AD53-F867-4BB6-A357-9EE47CBCA72E}"/>
              </a:ext>
            </a:extLst>
          </p:cNvPr>
          <p:cNvGrpSpPr/>
          <p:nvPr/>
        </p:nvGrpSpPr>
        <p:grpSpPr>
          <a:xfrm>
            <a:off x="4929472" y="4594638"/>
            <a:ext cx="2160000" cy="2160000"/>
            <a:chOff x="5244133" y="4352818"/>
            <a:chExt cx="2069469" cy="2088232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CE540EF-8528-4B09-BF92-FFBE45120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4133" y="4352818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E67B955-FFE3-4EFE-ABDA-8C34F49838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94203" y="4521997"/>
              <a:ext cx="1728190" cy="35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Argumenten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542AF810-8497-45BB-841C-82E86A6200AC}"/>
              </a:ext>
            </a:extLst>
          </p:cNvPr>
          <p:cNvGrpSpPr/>
          <p:nvPr/>
        </p:nvGrpSpPr>
        <p:grpSpPr>
          <a:xfrm>
            <a:off x="1763688" y="4072420"/>
            <a:ext cx="2160000" cy="2160000"/>
            <a:chOff x="1449033" y="3885781"/>
            <a:chExt cx="2069469" cy="2088232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3A76484-4150-40A9-9859-535F46D8D0F4}"/>
                </a:ext>
              </a:extLst>
            </p:cNvPr>
            <p:cNvSpPr/>
            <p:nvPr/>
          </p:nvSpPr>
          <p:spPr>
            <a:xfrm>
              <a:off x="1449033" y="3885781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B0E19CBF-925E-4E4E-A860-6305B802842F}"/>
                </a:ext>
              </a:extLst>
            </p:cNvPr>
            <p:cNvSpPr txBox="1"/>
            <p:nvPr/>
          </p:nvSpPr>
          <p:spPr>
            <a:xfrm>
              <a:off x="1732065" y="4059451"/>
              <a:ext cx="1512168" cy="35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Lange zinnen</a:t>
              </a:r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8674B91-7AA8-48B1-B05E-9F87D5C04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574" y="1980055"/>
            <a:ext cx="1578375" cy="106053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B142F551-363F-40E3-AF4C-D726F22B7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8425" y="2092014"/>
            <a:ext cx="1578375" cy="95706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9EE5FDD-D77B-475A-B3CA-E51DE8EF8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9018" y="4735061"/>
            <a:ext cx="1578375" cy="106053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9554A0E-605B-445F-9371-83E4FA9CC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709" y="5159684"/>
            <a:ext cx="1578375" cy="10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hlinkClick r:id="rId3"/>
            <a:extLst>
              <a:ext uri="{FF2B5EF4-FFF2-40B4-BE49-F238E27FC236}">
                <a16:creationId xmlns:a16="http://schemas.microsoft.com/office/drawing/2014/main" id="{0C7E817B-9A55-42F7-9568-4EE2BF8734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19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" y="1847681"/>
            <a:ext cx="9228618" cy="3942494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 3. Na de interventie: effecten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31397436-4299-40D4-B7D9-7ABEC7CC234C}"/>
              </a:ext>
            </a:extLst>
          </p:cNvPr>
          <p:cNvGrpSpPr>
            <a:grpSpLocks noChangeAspect="1"/>
          </p:cNvGrpSpPr>
          <p:nvPr/>
        </p:nvGrpSpPr>
        <p:grpSpPr>
          <a:xfrm>
            <a:off x="6830084" y="1389593"/>
            <a:ext cx="2185683" cy="2090090"/>
            <a:chOff x="7098148" y="1614678"/>
            <a:chExt cx="2075871" cy="2088232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2FE22B2F-7DFF-4262-B973-E987C148EF8A}"/>
                </a:ext>
              </a:extLst>
            </p:cNvPr>
            <p:cNvSpPr/>
            <p:nvPr/>
          </p:nvSpPr>
          <p:spPr>
            <a:xfrm>
              <a:off x="7098148" y="1614678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8E842B7-2CCD-478D-B907-25444625069E}"/>
                </a:ext>
              </a:extLst>
            </p:cNvPr>
            <p:cNvSpPr txBox="1"/>
            <p:nvPr/>
          </p:nvSpPr>
          <p:spPr>
            <a:xfrm>
              <a:off x="7159955" y="1642698"/>
              <a:ext cx="2014064" cy="64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Verdeling spreekbeurten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A0697FE-1D96-406F-9346-9A66E0D1B96B}"/>
              </a:ext>
            </a:extLst>
          </p:cNvPr>
          <p:cNvGrpSpPr>
            <a:grpSpLocks noChangeAspect="1"/>
          </p:cNvGrpSpPr>
          <p:nvPr/>
        </p:nvGrpSpPr>
        <p:grpSpPr>
          <a:xfrm>
            <a:off x="750279" y="1257219"/>
            <a:ext cx="2308966" cy="2160000"/>
            <a:chOff x="1259632" y="1580774"/>
            <a:chExt cx="2232248" cy="2088232"/>
          </a:xfrm>
        </p:grpSpPr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82DB45F-F3E1-4A23-B644-83AF2C177B76}"/>
                </a:ext>
              </a:extLst>
            </p:cNvPr>
            <p:cNvSpPr/>
            <p:nvPr/>
          </p:nvSpPr>
          <p:spPr>
            <a:xfrm>
              <a:off x="1341022" y="1580774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A53BFB0-8D89-4BAF-8A35-88D253203784}"/>
                </a:ext>
              </a:extLst>
            </p:cNvPr>
            <p:cNvSpPr txBox="1"/>
            <p:nvPr/>
          </p:nvSpPr>
          <p:spPr>
            <a:xfrm>
              <a:off x="1259632" y="1607018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Specifiek </a:t>
              </a:r>
            </a:p>
            <a:p>
              <a:pPr algn="ctr"/>
              <a:r>
                <a:rPr lang="nl-BE" b="1" dirty="0"/>
                <a:t>taalgebruik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8278AD53-F867-4BB6-A357-9EE47CBCA72E}"/>
              </a:ext>
            </a:extLst>
          </p:cNvPr>
          <p:cNvGrpSpPr/>
          <p:nvPr/>
        </p:nvGrpSpPr>
        <p:grpSpPr>
          <a:xfrm>
            <a:off x="4929472" y="4594638"/>
            <a:ext cx="2160000" cy="2160000"/>
            <a:chOff x="5244133" y="4352818"/>
            <a:chExt cx="2069469" cy="2088232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CE540EF-8528-4B09-BF92-FFBE45120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4133" y="4352818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E67B955-FFE3-4EFE-ABDA-8C34F49838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94203" y="4521997"/>
              <a:ext cx="1728190" cy="35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Argumenten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542AF810-8497-45BB-841C-82E86A6200AC}"/>
              </a:ext>
            </a:extLst>
          </p:cNvPr>
          <p:cNvGrpSpPr/>
          <p:nvPr/>
        </p:nvGrpSpPr>
        <p:grpSpPr>
          <a:xfrm>
            <a:off x="1763688" y="4072420"/>
            <a:ext cx="2160000" cy="2160000"/>
            <a:chOff x="1449033" y="3885781"/>
            <a:chExt cx="2069469" cy="2088232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3A76484-4150-40A9-9859-535F46D8D0F4}"/>
                </a:ext>
              </a:extLst>
            </p:cNvPr>
            <p:cNvSpPr/>
            <p:nvPr/>
          </p:nvSpPr>
          <p:spPr>
            <a:xfrm>
              <a:off x="1449033" y="3885781"/>
              <a:ext cx="2069469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B0E19CBF-925E-4E4E-A860-6305B802842F}"/>
                </a:ext>
              </a:extLst>
            </p:cNvPr>
            <p:cNvSpPr txBox="1"/>
            <p:nvPr/>
          </p:nvSpPr>
          <p:spPr>
            <a:xfrm>
              <a:off x="1732065" y="4059451"/>
              <a:ext cx="1512168" cy="35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Lange zinnen</a:t>
              </a:r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8674B91-7AA8-48B1-B05E-9F87D5C04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574" y="1980055"/>
            <a:ext cx="1578375" cy="106053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B142F551-363F-40E3-AF4C-D726F22B7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8425" y="2092014"/>
            <a:ext cx="1578375" cy="95706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9EE5FDD-D77B-475A-B3CA-E51DE8EF8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9018" y="4735061"/>
            <a:ext cx="1578375" cy="106053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9554A0E-605B-445F-9371-83E4FA9CC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709" y="5159684"/>
            <a:ext cx="1578375" cy="10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C32ADB-99AD-48DC-8BAE-FBAB2416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/>
              <a:t>OV1. Wat is een ‘exploratief gesprek’?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nl-BE" sz="2400" dirty="0"/>
              <a:t>definitie – meting – effecten</a:t>
            </a:r>
          </a:p>
          <a:p>
            <a:pPr marL="722313" indent="-722313">
              <a:buNone/>
            </a:pPr>
            <a:r>
              <a:rPr lang="nl-BE" sz="2400" dirty="0"/>
              <a:t>OV2. In welke mate beheersen leerlingen (11-12 j.) de exploratieve gespreksvorm?</a:t>
            </a:r>
          </a:p>
          <a:p>
            <a:pPr marL="722313" indent="-722313">
              <a:buNone/>
            </a:pPr>
            <a:r>
              <a:rPr lang="nl-BE" sz="2400" dirty="0"/>
              <a:t>OV3. In welke mate beheersen leerlingen (11-12 j.) de exploratieve gespreksvorm na drie maanden training?</a:t>
            </a:r>
          </a:p>
          <a:p>
            <a:pPr marL="722313" indent="-722313">
              <a:buNone/>
            </a:pPr>
            <a:r>
              <a:rPr lang="nl-BE" sz="2400" dirty="0">
                <a:solidFill>
                  <a:srgbClr val="0070C0"/>
                </a:solidFill>
              </a:rPr>
              <a:t>OV4. Welke effecten heeft het beheersen van exploratief spreken op het probleemoplossend vermogen van leerlingen?</a:t>
            </a:r>
          </a:p>
          <a:p>
            <a:pPr marL="722313" indent="-722313">
              <a:buNone/>
            </a:pPr>
            <a:r>
              <a:rPr lang="nl-BE" sz="2400" dirty="0"/>
              <a:t>OV5. Welke individuele factoren beïnvloeden het leren van exploratief spreken bij leerlingen?</a:t>
            </a:r>
          </a:p>
          <a:p>
            <a:pPr marL="514350" indent="-514350">
              <a:buAutoNum type="arabicPeriod"/>
            </a:pPr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0C53E63-20D6-4CB5-BACD-475070700848}"/>
              </a:ext>
            </a:extLst>
          </p:cNvPr>
          <p:cNvSpPr txBox="1">
            <a:spLocks/>
          </p:cNvSpPr>
          <p:nvPr/>
        </p:nvSpPr>
        <p:spPr>
          <a:xfrm>
            <a:off x="458822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600" b="1" dirty="0"/>
              <a:t>4. Resultaten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6162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84499" y="126876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000" dirty="0">
                <a:latin typeface="Calibri" pitchFamily="34" charset="0"/>
              </a:rPr>
              <a:t>Hoe verlopen gesprekken tussen leerlingen tijdens groepswerk?</a:t>
            </a:r>
          </a:p>
        </p:txBody>
      </p:sp>
      <p:pic>
        <p:nvPicPr>
          <p:cNvPr id="7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3" y="4380337"/>
            <a:ext cx="5763645" cy="246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3EBFE0C-33D3-44EB-80BF-FD35EC17550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b="1" dirty="0"/>
              <a:t>1. Probleemstelling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03" y="1830834"/>
            <a:ext cx="5402635" cy="2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92887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10000" y="3704271"/>
            <a:ext cx="4609405" cy="84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/>
              <a:t>Controlegroep (30 drietallen)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587390" y="894059"/>
            <a:ext cx="555661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BE" sz="2400" dirty="0"/>
              <a:t>Experimenteergroep (27 drietallen)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587390" y="330756"/>
            <a:ext cx="35768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BE" sz="2400" dirty="0"/>
              <a:t>Pilotklas (6 drietallen)</a:t>
            </a: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3491880" y="840616"/>
            <a:ext cx="5652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3509410" y="3573016"/>
            <a:ext cx="565212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DC7A979C-7C5B-4BB6-AE4A-1E1347D233D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24594" y="189000"/>
            <a:ext cx="247177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8075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32239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Nulmeting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EA7E50-803E-4854-A48F-8D399593380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36712"/>
            <a:ext cx="1440000" cy="56988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D8664F0-BDAE-42C3-846F-1F9FF7D8413D}"/>
              </a:ext>
            </a:extLst>
          </p:cNvPr>
          <p:cNvSpPr txBox="1"/>
          <p:nvPr/>
        </p:nvSpPr>
        <p:spPr>
          <a:xfrm>
            <a:off x="2195736" y="8065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27/30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6C602D5-F5FD-4F4C-828F-3E2A995175A0}"/>
              </a:ext>
            </a:extLst>
          </p:cNvPr>
          <p:cNvSpPr txBox="1"/>
          <p:nvPr/>
        </p:nvSpPr>
        <p:spPr>
          <a:xfrm>
            <a:off x="2195736" y="62069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17/30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27F7D598-DD18-4C13-905A-4A92ED2008CE}"/>
              </a:ext>
            </a:extLst>
          </p:cNvPr>
          <p:cNvCxnSpPr>
            <a:cxnSpLocks/>
          </p:cNvCxnSpPr>
          <p:nvPr/>
        </p:nvCxnSpPr>
        <p:spPr>
          <a:xfrm>
            <a:off x="2483768" y="1340768"/>
            <a:ext cx="0" cy="47525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1004F1-A1CE-4A7A-AFD5-9EE02B190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917061"/>
            <a:ext cx="242641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43245" y="43144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Nulmeting</a:t>
            </a:r>
          </a:p>
          <a:p>
            <a:r>
              <a:rPr lang="nl-BE" b="1" dirty="0"/>
              <a:t>17-27 /30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EA7E50-803E-4854-A48F-8D399593380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0" y="1095556"/>
            <a:ext cx="1440000" cy="5457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1178B71-081A-48C9-89F8-672DAE6D277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75836" y="1095556"/>
            <a:ext cx="1440000" cy="5457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41B2AF1-E073-4F1B-9FA3-703ED0C069BD}"/>
              </a:ext>
            </a:extLst>
          </p:cNvPr>
          <p:cNvSpPr txBox="1"/>
          <p:nvPr/>
        </p:nvSpPr>
        <p:spPr>
          <a:xfrm>
            <a:off x="2339752" y="44922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Effectmeting</a:t>
            </a:r>
          </a:p>
          <a:p>
            <a:r>
              <a:rPr lang="nl-BE" b="1" dirty="0"/>
              <a:t>18-29 /30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6B124BD-722E-4DBD-9244-231C9EF2D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077" y="1077780"/>
            <a:ext cx="2862379" cy="2556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B1FC453-6371-4B18-A7AB-18BE143DF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690" y="2080211"/>
            <a:ext cx="1239901" cy="5684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862597A-40D7-479E-BD32-59F2ADCF6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690" y="1113332"/>
            <a:ext cx="1230410" cy="5641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6EE3327-9133-4BF6-A61D-3F0EC2784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7585" y="3051442"/>
            <a:ext cx="1269515" cy="582071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530CCFB-7CC5-4F91-90EE-4B1475F0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586" y="115289"/>
            <a:ext cx="3129923" cy="865439"/>
          </a:xfrm>
        </p:spPr>
        <p:txBody>
          <a:bodyPr>
            <a:normAutofit/>
          </a:bodyPr>
          <a:lstStyle/>
          <a:p>
            <a:pPr algn="r"/>
            <a:r>
              <a:rPr lang="nl-BE" sz="2000" dirty="0"/>
              <a:t>OV 4. Effecten op probleemoplossend denken</a:t>
            </a:r>
          </a:p>
        </p:txBody>
      </p:sp>
    </p:spTree>
    <p:extLst>
      <p:ext uri="{BB962C8B-B14F-4D97-AF65-F5344CB8AC3E}">
        <p14:creationId xmlns:p14="http://schemas.microsoft.com/office/powerpoint/2010/main" val="10322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9A91575-2F9C-4F75-BDAC-CDCA6B031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98" y="1931991"/>
            <a:ext cx="4222427" cy="187220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542DABC-7E8A-427A-8867-AF2FA821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97" y="404664"/>
            <a:ext cx="3600400" cy="492686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3829750-AD82-43F7-ABB0-A8C02D6FB128}"/>
              </a:ext>
            </a:extLst>
          </p:cNvPr>
          <p:cNvSpPr txBox="1"/>
          <p:nvPr/>
        </p:nvSpPr>
        <p:spPr>
          <a:xfrm>
            <a:off x="395536" y="4365104"/>
            <a:ext cx="4617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Correlaties:</a:t>
            </a:r>
          </a:p>
          <a:p>
            <a:pPr marL="285750" indent="-285750">
              <a:buFontTx/>
              <a:buChar char="-"/>
            </a:pPr>
            <a:r>
              <a:rPr lang="nl-BE" dirty="0" err="1"/>
              <a:t>Bivariate</a:t>
            </a:r>
            <a:r>
              <a:rPr lang="nl-BE" dirty="0"/>
              <a:t> analyses:</a:t>
            </a:r>
          </a:p>
          <a:p>
            <a:pPr lvl="1"/>
            <a:r>
              <a:rPr lang="nl-BE"/>
              <a:t>positieve trends, </a:t>
            </a:r>
            <a:r>
              <a:rPr lang="nl-BE" dirty="0"/>
              <a:t>niet significant</a:t>
            </a:r>
          </a:p>
          <a:p>
            <a:pPr marL="285750" indent="-285750">
              <a:buFontTx/>
              <a:buChar char="-"/>
            </a:pPr>
            <a:r>
              <a:rPr lang="nl-BE" dirty="0"/>
              <a:t>Regressieanalyse KWIC</a:t>
            </a:r>
          </a:p>
          <a:p>
            <a:pPr lvl="1"/>
            <a:r>
              <a:rPr lang="nl-BE" dirty="0"/>
              <a:t>verklaart 15% score-evolutie Raven</a:t>
            </a:r>
          </a:p>
        </p:txBody>
      </p:sp>
    </p:spTree>
    <p:extLst>
      <p:ext uri="{BB962C8B-B14F-4D97-AF65-F5344CB8AC3E}">
        <p14:creationId xmlns:p14="http://schemas.microsoft.com/office/powerpoint/2010/main" val="2629901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3A417-E40B-4AD5-8BA8-5781D748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563FA-8D80-4B74-8CE0-B61C8588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>
                <a:hlinkClick r:id="rId2"/>
              </a:rPr>
              <a:t>https://repository.uantwerpen.be/</a:t>
            </a:r>
            <a:endParaRPr lang="nl-BE" sz="2800" dirty="0"/>
          </a:p>
          <a:p>
            <a:r>
              <a:rPr lang="nl-BE" sz="2800" dirty="0">
                <a:hlinkClick r:id="rId3"/>
              </a:rPr>
              <a:t>http://www.neejandertaal.be/sprekendleren.php</a:t>
            </a: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1585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Bedankt!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" y="1794025"/>
            <a:ext cx="7357001" cy="4138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76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80432" y="3028888"/>
            <a:ext cx="511256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400" dirty="0"/>
              <a:t>Hoe komt dit?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nl-BE" sz="2000" dirty="0"/>
              <a:t>Leerlingen weten niet (goed) hoe ze moeten samenwerken.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nl-BE" sz="2000" dirty="0"/>
              <a:t>Leerlingen kunnen hun gedachten niet (goed) uiten.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nl-BE" sz="2000" dirty="0"/>
              <a:t>Er zijn geen gespreksregels vastgelegd.</a:t>
            </a:r>
          </a:p>
          <a:p>
            <a:endParaRPr lang="nl-BE" sz="20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3008313" cy="1018034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Hoe verlopen de meeste  gesprekken in  groepswerk?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476673"/>
            <a:ext cx="5111750" cy="22322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nl-BE" sz="2400" dirty="0"/>
              <a:t>Type 1</a:t>
            </a:r>
          </a:p>
          <a:p>
            <a:pPr>
              <a:buNone/>
            </a:pPr>
            <a:r>
              <a:rPr lang="nl-BE" dirty="0">
                <a:solidFill>
                  <a:srgbClr val="FF0000"/>
                </a:solidFill>
              </a:rPr>
              <a:t>Competitief gesprek</a:t>
            </a:r>
          </a:p>
          <a:p>
            <a:pPr>
              <a:buNone/>
            </a:pPr>
            <a:r>
              <a:rPr lang="nl-BE" sz="2400" dirty="0"/>
              <a:t>Type 2</a:t>
            </a:r>
          </a:p>
          <a:p>
            <a:pPr>
              <a:buNone/>
            </a:pPr>
            <a:r>
              <a:rPr lang="nl-BE" dirty="0">
                <a:solidFill>
                  <a:srgbClr val="FF0000"/>
                </a:solidFill>
              </a:rPr>
              <a:t>Cumulatief gesprek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95536" y="2078850"/>
            <a:ext cx="2403995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9875" indent="-269875"/>
            <a:r>
              <a:rPr lang="nl-BE" sz="2400" dirty="0"/>
              <a:t>Effecten?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nl-BE" sz="2000" dirty="0"/>
              <a:t>Tijdverlies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nl-BE" sz="2000" dirty="0"/>
              <a:t>Lage kwaliteit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nl-BE" sz="2000" dirty="0"/>
              <a:t>Oneerlijke werkverdeling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nl-BE" sz="2000" dirty="0"/>
              <a:t>Rumoer</a:t>
            </a:r>
          </a:p>
          <a:p>
            <a:endParaRPr lang="nl-BE" sz="2000" dirty="0"/>
          </a:p>
          <a:p>
            <a:pPr marL="269875" indent="-269875"/>
            <a:r>
              <a:rPr lang="nl-BE" sz="2000" dirty="0">
                <a:sym typeface="Wingdings" pitchFamily="2" charset="2"/>
              </a:rPr>
              <a:t>weinig </a:t>
            </a:r>
            <a:r>
              <a:rPr lang="nl-BE" sz="2000" dirty="0"/>
              <a:t>productief</a:t>
            </a:r>
          </a:p>
          <a:p>
            <a:pPr>
              <a:buFontTx/>
              <a:buChar char="-"/>
            </a:pPr>
            <a:endParaRPr lang="nl-BE" dirty="0"/>
          </a:p>
          <a:p>
            <a:pPr>
              <a:buFontTx/>
              <a:buChar char="-"/>
            </a:pPr>
            <a:endParaRPr lang="nl-BE" dirty="0"/>
          </a:p>
        </p:txBody>
      </p:sp>
      <p:cxnSp>
        <p:nvCxnSpPr>
          <p:cNvPr id="12" name="Rechte verbindingslijn met pijl 11"/>
          <p:cNvCxnSpPr/>
          <p:nvPr/>
        </p:nvCxnSpPr>
        <p:spPr>
          <a:xfrm flipH="1">
            <a:off x="2799531" y="4941168"/>
            <a:ext cx="775519" cy="0"/>
          </a:xfrm>
          <a:prstGeom prst="straightConnector1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rot="5400000">
            <a:off x="2735796" y="1880828"/>
            <a:ext cx="93610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6588224" y="6093296"/>
            <a:ext cx="1296144" cy="178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884368" y="5337212"/>
            <a:ext cx="0" cy="764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tekst 3"/>
          <p:cNvSpPr txBox="1">
            <a:spLocks/>
          </p:cNvSpPr>
          <p:nvPr/>
        </p:nvSpPr>
        <p:spPr>
          <a:xfrm>
            <a:off x="395536" y="5759337"/>
            <a:ext cx="6192688" cy="764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400" dirty="0"/>
              <a:t>Leraren bedanken voor groepswerk</a:t>
            </a:r>
          </a:p>
          <a:p>
            <a:pPr algn="r"/>
            <a:r>
              <a:rPr lang="nl-BE" dirty="0"/>
              <a:t>(</a:t>
            </a:r>
            <a:r>
              <a:rPr lang="nl-BE" dirty="0" err="1"/>
              <a:t>Panitz</a:t>
            </a:r>
            <a:r>
              <a:rPr lang="nl-BE" dirty="0"/>
              <a:t>, 1997; 2005)</a:t>
            </a:r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1678235" y="5166646"/>
            <a:ext cx="0" cy="5926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2ACBA39A-7F68-44E2-A4FF-E104BB77C42B}"/>
              </a:ext>
            </a:extLst>
          </p:cNvPr>
          <p:cNvSpPr txBox="1"/>
          <p:nvPr/>
        </p:nvSpPr>
        <p:spPr>
          <a:xfrm>
            <a:off x="7200694" y="2358458"/>
            <a:ext cx="16717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/>
              <a:t>(Dawes </a:t>
            </a:r>
            <a:r>
              <a:rPr lang="nl-BE" sz="1300" i="1" dirty="0"/>
              <a:t>et al</a:t>
            </a:r>
            <a:r>
              <a:rPr lang="nl-BE" sz="1300" dirty="0"/>
              <a:t>., 1992)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483E21F-E69B-42FF-9D05-57A322258B97}"/>
              </a:ext>
            </a:extLst>
          </p:cNvPr>
          <p:cNvSpPr txBox="1"/>
          <p:nvPr/>
        </p:nvSpPr>
        <p:spPr>
          <a:xfrm>
            <a:off x="7491487" y="5049275"/>
            <a:ext cx="13809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/>
              <a:t>(Mercer, 1995)</a:t>
            </a:r>
          </a:p>
        </p:txBody>
      </p:sp>
    </p:spTree>
    <p:extLst>
      <p:ext uri="{BB962C8B-B14F-4D97-AF65-F5344CB8AC3E}">
        <p14:creationId xmlns:p14="http://schemas.microsoft.com/office/powerpoint/2010/main" val="41167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Type 3: exploratief gesprek</a:t>
            </a:r>
          </a:p>
          <a:p>
            <a:pPr>
              <a:buNone/>
            </a:pPr>
            <a:r>
              <a:rPr lang="nl-BE" dirty="0">
                <a:solidFill>
                  <a:srgbClr val="FF0000"/>
                </a:solidFill>
              </a:rPr>
              <a:t>Definitie:</a:t>
            </a:r>
          </a:p>
          <a:p>
            <a:pPr>
              <a:buNone/>
            </a:pP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67744" y="2348880"/>
            <a:ext cx="52383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“… the kind of talk in which partners engage </a:t>
            </a:r>
            <a:r>
              <a:rPr lang="en-US" b="1" dirty="0"/>
              <a:t>critically</a:t>
            </a:r>
            <a:r>
              <a:rPr lang="en-US" dirty="0"/>
              <a:t> </a:t>
            </a:r>
            <a:r>
              <a:rPr lang="en-US" b="1" dirty="0"/>
              <a:t>but constructively </a:t>
            </a:r>
            <a:r>
              <a:rPr lang="en-US" dirty="0"/>
              <a:t>with each other's ideas. Statements and </a:t>
            </a:r>
            <a:r>
              <a:rPr lang="en-US" b="1" dirty="0"/>
              <a:t>suggestions</a:t>
            </a:r>
            <a:r>
              <a:rPr lang="en-US" dirty="0"/>
              <a:t> are offered for </a:t>
            </a:r>
            <a:r>
              <a:rPr lang="en-US" b="1" dirty="0"/>
              <a:t>joint consideration</a:t>
            </a:r>
            <a:r>
              <a:rPr lang="en-US" dirty="0"/>
              <a:t>. These may be challenged and counter-challenged, but </a:t>
            </a:r>
            <a:r>
              <a:rPr lang="en-US" b="1" dirty="0"/>
              <a:t>challenges are justified </a:t>
            </a:r>
            <a:r>
              <a:rPr lang="en-US" dirty="0"/>
              <a:t>and alternative</a:t>
            </a:r>
            <a:r>
              <a:rPr lang="en-US" b="1" dirty="0"/>
              <a:t> hypotheses </a:t>
            </a:r>
            <a:r>
              <a:rPr lang="en-US" dirty="0"/>
              <a:t>are offered. Compared with the other two types, in exploratory talk </a:t>
            </a:r>
            <a:r>
              <a:rPr lang="en-US" b="1" dirty="0"/>
              <a:t>knowledge</a:t>
            </a:r>
            <a:r>
              <a:rPr lang="en-US" dirty="0"/>
              <a:t> is made more publicly </a:t>
            </a:r>
            <a:r>
              <a:rPr lang="en-US" b="1" dirty="0"/>
              <a:t>accountable</a:t>
            </a:r>
            <a:r>
              <a:rPr lang="en-US" dirty="0"/>
              <a:t> and </a:t>
            </a:r>
            <a:r>
              <a:rPr lang="en-US" b="1" dirty="0"/>
              <a:t>reasoning is more visible</a:t>
            </a:r>
            <a:r>
              <a:rPr lang="en-US" dirty="0"/>
              <a:t> in the talk.”</a:t>
            </a:r>
          </a:p>
          <a:p>
            <a:pPr algn="r"/>
            <a:r>
              <a:rPr lang="en-US" sz="1300" dirty="0"/>
              <a:t>(Wegerif &amp; Mercer, 1997:53)</a:t>
            </a:r>
          </a:p>
        </p:txBody>
      </p:sp>
    </p:spTree>
    <p:extLst>
      <p:ext uri="{BB962C8B-B14F-4D97-AF65-F5344CB8AC3E}">
        <p14:creationId xmlns:p14="http://schemas.microsoft.com/office/powerpoint/2010/main" val="13741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3800" dirty="0"/>
              <a:t>Type 3: exploratief gesprek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AA4981-C76C-4183-BB78-E55AB1B758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452550"/>
            <a:ext cx="7560840" cy="478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03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3800" dirty="0"/>
              <a:t>Type 3: exploratief gesprek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AA4981-C76C-4183-BB78-E55AB1B758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276872"/>
            <a:ext cx="5544616" cy="3704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AF146BD5-02BB-44FD-BDFC-5575D8934746}"/>
              </a:ext>
            </a:extLst>
          </p:cNvPr>
          <p:cNvCxnSpPr>
            <a:cxnSpLocks/>
          </p:cNvCxnSpPr>
          <p:nvPr/>
        </p:nvCxnSpPr>
        <p:spPr>
          <a:xfrm flipV="1">
            <a:off x="3923930" y="2862248"/>
            <a:ext cx="2664294" cy="926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5AE1332A-7EEC-4040-A248-976E33A09634}"/>
              </a:ext>
            </a:extLst>
          </p:cNvPr>
          <p:cNvCxnSpPr>
            <a:cxnSpLocks/>
          </p:cNvCxnSpPr>
          <p:nvPr/>
        </p:nvCxnSpPr>
        <p:spPr>
          <a:xfrm flipV="1">
            <a:off x="5173724" y="3139227"/>
            <a:ext cx="1424844" cy="266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DCFF0B7-F6EC-44E6-9A78-D6905A6114EE}"/>
              </a:ext>
            </a:extLst>
          </p:cNvPr>
          <p:cNvCxnSpPr>
            <a:cxnSpLocks/>
          </p:cNvCxnSpPr>
          <p:nvPr/>
        </p:nvCxnSpPr>
        <p:spPr>
          <a:xfrm>
            <a:off x="4427985" y="4119251"/>
            <a:ext cx="2592287" cy="409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98C5A19-687B-45EB-9D6A-BC230510E8A3}"/>
              </a:ext>
            </a:extLst>
          </p:cNvPr>
          <p:cNvCxnSpPr>
            <a:cxnSpLocks/>
          </p:cNvCxnSpPr>
          <p:nvPr/>
        </p:nvCxnSpPr>
        <p:spPr>
          <a:xfrm flipV="1">
            <a:off x="1763688" y="4660707"/>
            <a:ext cx="5256584" cy="208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7E0C855F-A2E5-4BAC-A832-963A03D6B68A}"/>
              </a:ext>
            </a:extLst>
          </p:cNvPr>
          <p:cNvCxnSpPr>
            <a:cxnSpLocks/>
          </p:cNvCxnSpPr>
          <p:nvPr/>
        </p:nvCxnSpPr>
        <p:spPr>
          <a:xfrm flipV="1">
            <a:off x="4572000" y="1340768"/>
            <a:ext cx="1872208" cy="1583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7923175C-208A-4FC3-ACA3-7FF39173713F}"/>
              </a:ext>
            </a:extLst>
          </p:cNvPr>
          <p:cNvSpPr txBox="1"/>
          <p:nvPr/>
        </p:nvSpPr>
        <p:spPr>
          <a:xfrm>
            <a:off x="6588224" y="731837"/>
            <a:ext cx="20985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Actief aansporen tot spreken = meer ideeën genereren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4F18045-6D5B-4F11-8659-5BD7B78B169D}"/>
              </a:ext>
            </a:extLst>
          </p:cNvPr>
          <p:cNvSpPr txBox="1"/>
          <p:nvPr/>
        </p:nvSpPr>
        <p:spPr>
          <a:xfrm>
            <a:off x="6732240" y="2492896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Groepsidentiteit ontwikkelen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B3B723F-ED2E-4673-96BA-FC879F7D26EA}"/>
              </a:ext>
            </a:extLst>
          </p:cNvPr>
          <p:cNvSpPr txBox="1"/>
          <p:nvPr/>
        </p:nvSpPr>
        <p:spPr>
          <a:xfrm>
            <a:off x="7123415" y="4222829"/>
            <a:ext cx="16302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Redeneren stimuleren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8BCC650-309B-4E13-A2B2-E336AAA9A9DC}"/>
              </a:ext>
            </a:extLst>
          </p:cNvPr>
          <p:cNvSpPr txBox="1"/>
          <p:nvPr/>
        </p:nvSpPr>
        <p:spPr>
          <a:xfrm>
            <a:off x="2717339" y="5775647"/>
            <a:ext cx="241318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Alternatieven overwegen leidt tot betere besluitvorming</a:t>
            </a: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7DC1A7B8-91D5-4C33-8DAE-42F6B5935DC5}"/>
              </a:ext>
            </a:extLst>
          </p:cNvPr>
          <p:cNvCxnSpPr/>
          <p:nvPr/>
        </p:nvCxnSpPr>
        <p:spPr>
          <a:xfrm>
            <a:off x="5220071" y="3492481"/>
            <a:ext cx="1512168" cy="1844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7D825BC0-880E-411E-B095-2E2AF23E14E1}"/>
              </a:ext>
            </a:extLst>
          </p:cNvPr>
          <p:cNvCxnSpPr>
            <a:cxnSpLocks/>
          </p:cNvCxnSpPr>
          <p:nvPr/>
        </p:nvCxnSpPr>
        <p:spPr>
          <a:xfrm>
            <a:off x="1907704" y="4869160"/>
            <a:ext cx="2484276" cy="871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DB8559A2-ED00-475C-9B8B-542DEC19357D}"/>
              </a:ext>
            </a:extLst>
          </p:cNvPr>
          <p:cNvCxnSpPr/>
          <p:nvPr/>
        </p:nvCxnSpPr>
        <p:spPr>
          <a:xfrm flipV="1">
            <a:off x="5220071" y="2996952"/>
            <a:ext cx="1378497" cy="495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9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nl-BE" sz="3600" b="1" dirty="0"/>
              <a:t>Wat leveren exploratieve gesprekken op?</a:t>
            </a:r>
            <a:r>
              <a:rPr lang="nl-BE" sz="3600" dirty="0"/>
              <a:t> </a:t>
            </a:r>
            <a:br>
              <a:rPr lang="nl-BE" sz="3600" b="1" dirty="0"/>
            </a:br>
            <a:endParaRPr lang="nl-BE" sz="13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Bruikbare informatie uitwisselen</a:t>
            </a:r>
          </a:p>
          <a:p>
            <a:r>
              <a:rPr lang="nl-BE" dirty="0"/>
              <a:t>Een gezamenlijk doel nastreven</a:t>
            </a:r>
          </a:p>
          <a:p>
            <a:r>
              <a:rPr lang="nl-BE" dirty="0"/>
              <a:t>Eigen idee/mening in vraag stellen</a:t>
            </a:r>
          </a:p>
          <a:p>
            <a:r>
              <a:rPr lang="nl-BE" dirty="0"/>
              <a:t>Opbouwende feedback geven</a:t>
            </a:r>
          </a:p>
          <a:p>
            <a:r>
              <a:rPr lang="nl-BE" dirty="0"/>
              <a:t>Respect en kritiek</a:t>
            </a:r>
          </a:p>
          <a:p>
            <a:r>
              <a:rPr lang="nl-BE" dirty="0"/>
              <a:t>Van elkaar leren</a:t>
            </a:r>
          </a:p>
          <a:p>
            <a:pPr marL="3586163" indent="0" algn="r">
              <a:buNone/>
            </a:pPr>
            <a:r>
              <a:rPr lang="nl-BE" sz="1200" dirty="0"/>
              <a:t>(Mercer &amp; Littleton, 2007; </a:t>
            </a:r>
            <a:r>
              <a:rPr lang="nl-BE" sz="1200" dirty="0" err="1"/>
              <a:t>Atwood</a:t>
            </a:r>
            <a:r>
              <a:rPr lang="nl-BE" sz="1200" dirty="0"/>
              <a:t> et al., 2010; Boyd &amp; Kong, 2017; Brown, 2016; Knight &amp; Mercer, 2015; </a:t>
            </a:r>
            <a:r>
              <a:rPr lang="nl-BE" sz="1200" dirty="0" err="1"/>
              <a:t>Kucirkova</a:t>
            </a:r>
            <a:r>
              <a:rPr lang="nl-BE" sz="1200" dirty="0"/>
              <a:t>, </a:t>
            </a:r>
            <a:r>
              <a:rPr lang="nl-BE" sz="1200" dirty="0" err="1"/>
              <a:t>Messer</a:t>
            </a:r>
            <a:r>
              <a:rPr lang="nl-BE" sz="1200" dirty="0"/>
              <a:t>, </a:t>
            </a:r>
            <a:r>
              <a:rPr lang="nl-BE" sz="1200" dirty="0" err="1"/>
              <a:t>Sheehy</a:t>
            </a:r>
            <a:r>
              <a:rPr lang="nl-BE" sz="1200" dirty="0"/>
              <a:t> &amp; </a:t>
            </a:r>
            <a:r>
              <a:rPr lang="nl-BE" sz="1200" dirty="0" err="1"/>
              <a:t>Panadero</a:t>
            </a:r>
            <a:r>
              <a:rPr lang="nl-BE" sz="1200" dirty="0"/>
              <a:t>, 2014; </a:t>
            </a:r>
            <a:r>
              <a:rPr lang="nl-BE" sz="1200" dirty="0" err="1"/>
              <a:t>Kumpulainen</a:t>
            </a:r>
            <a:r>
              <a:rPr lang="nl-BE" sz="1200" dirty="0"/>
              <a:t> &amp; </a:t>
            </a:r>
            <a:r>
              <a:rPr lang="nl-BE" sz="1200" dirty="0" err="1"/>
              <a:t>Wray</a:t>
            </a:r>
            <a:r>
              <a:rPr lang="nl-BE" sz="1200" dirty="0"/>
              <a:t>, 1999; Mercer et al., 1999; </a:t>
            </a:r>
            <a:r>
              <a:rPr lang="nl-BE" sz="1200" dirty="0" err="1"/>
              <a:t>Rojas</a:t>
            </a:r>
            <a:r>
              <a:rPr lang="nl-BE" sz="1200" dirty="0"/>
              <a:t>-Drummond et al., 2003; </a:t>
            </a:r>
            <a:r>
              <a:rPr lang="nl-BE" sz="1200" dirty="0" err="1"/>
              <a:t>Rojas</a:t>
            </a:r>
            <a:r>
              <a:rPr lang="nl-BE" sz="1200" dirty="0"/>
              <a:t>-Drummond &amp; </a:t>
            </a:r>
            <a:r>
              <a:rPr lang="nl-BE" sz="1200" dirty="0" err="1"/>
              <a:t>Zapata</a:t>
            </a:r>
            <a:r>
              <a:rPr lang="nl-BE" sz="1200" dirty="0"/>
              <a:t>, 2004; Webb et al., 2016; Wegerif &amp; Mercer, 1997a; Wegerif, Mercer &amp; Dawes, 1999 etc.)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FF0000"/>
                </a:solidFill>
                <a:sym typeface="Wingdings" panose="05000000000000000000" pitchFamily="2" charset="2"/>
              </a:rPr>
              <a:t> gespreksregels (attitudes)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olidFill>
                  <a:srgbClr val="FF0000"/>
                </a:solidFill>
                <a:sym typeface="Wingdings" panose="05000000000000000000" pitchFamily="2" charset="2"/>
              </a:rPr>
              <a:t> gespreksvaardigheden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23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1912</Words>
  <Application>Microsoft Macintosh PowerPoint</Application>
  <PresentationFormat>Diavoorstelling (4:3)</PresentationFormat>
  <Paragraphs>353</Paragraphs>
  <Slides>45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0" baseType="lpstr">
      <vt:lpstr>Arial</vt:lpstr>
      <vt:lpstr>Calibri</vt:lpstr>
      <vt:lpstr>Courier New</vt:lpstr>
      <vt:lpstr>Wingdings</vt:lpstr>
      <vt:lpstr>Office-thema</vt:lpstr>
      <vt:lpstr>PowerPoint-presentatie</vt:lpstr>
      <vt:lpstr>PowerPoint-presentatie</vt:lpstr>
      <vt:lpstr>Leereffecten van exploratieve gesprekken  tijdens groepswerk </vt:lpstr>
      <vt:lpstr>PowerPoint-presentatie</vt:lpstr>
      <vt:lpstr>Hoe verlopen de meeste  gesprekken in  groepswerk?</vt:lpstr>
      <vt:lpstr>PowerPoint-presentatie</vt:lpstr>
      <vt:lpstr>PowerPoint-presentatie</vt:lpstr>
      <vt:lpstr>PowerPoint-presentatie</vt:lpstr>
      <vt:lpstr>Wat leveren exploratieve gesprekken op?  </vt:lpstr>
      <vt:lpstr>Wat als leerlingen de basisregels niet expliciet leren?</vt:lpstr>
      <vt:lpstr>PowerPoint-presentatie</vt:lpstr>
      <vt:lpstr>PowerPoint-presentatie</vt:lpstr>
      <vt:lpstr>PowerPoint-presentatie</vt:lpstr>
      <vt:lpstr>PowerPoint-presentatie</vt:lpstr>
      <vt:lpstr>3. Onderzoeksdesign-methodologie</vt:lpstr>
      <vt:lpstr>Meetbare kenmerken</vt:lpstr>
      <vt:lpstr>PowerPoint-presentatie</vt:lpstr>
      <vt:lpstr>PowerPoint-presentatie</vt:lpstr>
      <vt:lpstr>3. Onderzoeksdesign-methodologie</vt:lpstr>
      <vt:lpstr>PowerPoint-presentatie</vt:lpstr>
      <vt:lpstr>Raven’s (Coloured) Progressive Matrices </vt:lpstr>
      <vt:lpstr>PowerPoint-presentatie</vt:lpstr>
      <vt:lpstr>PowerPoint-presentatie</vt:lpstr>
      <vt:lpstr>3. Onderzoeksopzet en -methodologie</vt:lpstr>
      <vt:lpstr>3. Onderzoeksopzet en -methodologie</vt:lpstr>
      <vt:lpstr>Exploratieve gesprekken aanleren</vt:lpstr>
      <vt:lpstr>PowerPoint-presentatie</vt:lpstr>
      <vt:lpstr>Werken met praatkaartjes</vt:lpstr>
      <vt:lpstr>PowerPoint-presentatie</vt:lpstr>
      <vt:lpstr>PowerPoint-presentatie</vt:lpstr>
      <vt:lpstr>PowerPoint-presentatie</vt:lpstr>
      <vt:lpstr>Exploratieve gesprekken aanleren</vt:lpstr>
      <vt:lpstr>PowerPoint-presentatie</vt:lpstr>
      <vt:lpstr>PowerPoint-presentatie</vt:lpstr>
      <vt:lpstr>Vóór de interventie: wat valt op?</vt:lpstr>
      <vt:lpstr>PowerPoint-presentatie</vt:lpstr>
      <vt:lpstr>OV 3. Na de interventie: effecten</vt:lpstr>
      <vt:lpstr>OV 3. Na de interventie: effecten</vt:lpstr>
      <vt:lpstr>PowerPoint-presentatie</vt:lpstr>
      <vt:lpstr>PowerPoint-presentatie</vt:lpstr>
      <vt:lpstr>PowerPoint-presentatie</vt:lpstr>
      <vt:lpstr>OV 4. Effecten op probleemoplossend denken</vt:lpstr>
      <vt:lpstr>PowerPoint-presentatie</vt:lpstr>
      <vt:lpstr>PowerPoint-presentatie</vt:lpstr>
      <vt:lpstr>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pc</dc:creator>
  <cp:lastModifiedBy>Manouk Mattheus</cp:lastModifiedBy>
  <cp:revision>310</cp:revision>
  <cp:lastPrinted>2014-04-24T20:50:01Z</cp:lastPrinted>
  <dcterms:created xsi:type="dcterms:W3CDTF">2011-02-27T18:36:07Z</dcterms:created>
  <dcterms:modified xsi:type="dcterms:W3CDTF">2021-10-19T09:55:12Z</dcterms:modified>
</cp:coreProperties>
</file>