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60" r:id="rId2"/>
    <p:sldId id="275" r:id="rId3"/>
    <p:sldId id="276" r:id="rId4"/>
    <p:sldId id="277" r:id="rId5"/>
    <p:sldId id="293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4" r:id="rId22"/>
    <p:sldId id="295" r:id="rId23"/>
    <p:sldId id="296" r:id="rId24"/>
    <p:sldId id="292" r:id="rId25"/>
    <p:sldId id="298" r:id="rId26"/>
    <p:sldId id="299" r:id="rId27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BFFFD-2521-4DEA-A350-83404E01624C}" v="30" dt="2021-10-23T05:11:36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414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A23E9BB4-8C6E-40F2-B255-91FB0ED0C88B}" type="datetimeFigureOut">
              <a:rPr lang="nl-BE" smtClean="0"/>
              <a:t>23/10/2021</a:t>
            </a:fld>
            <a:endParaRPr lang="nl-B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nl-B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A1C12550-2A00-442D-BB1C-82D1C1FCAA40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8405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</a:t>
            </a:fld>
            <a:endParaRPr lang="nl-B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88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10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70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11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51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12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67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11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14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25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15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73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16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9589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17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11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18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67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19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28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5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20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2111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21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2349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22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7698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538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>
            <a:extLst>
              <a:ext uri="{FF2B5EF4-FFF2-40B4-BE49-F238E27FC236}">
                <a16:creationId xmlns:a16="http://schemas.microsoft.com/office/drawing/2014/main" id="{A433447E-C1B1-4342-A0CD-4A730444C8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Tijdelijke aanduiding voor notities 2">
            <a:extLst>
              <a:ext uri="{FF2B5EF4-FFF2-40B4-BE49-F238E27FC236}">
                <a16:creationId xmlns:a16="http://schemas.microsoft.com/office/drawing/2014/main" id="{949D7211-E4CC-4991-BA18-490DD885A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BE" altLang="nl-BE">
              <a:latin typeface="Arial" panose="020B0604020202020204" pitchFamily="34" charset="0"/>
            </a:endParaRPr>
          </a:p>
        </p:txBody>
      </p:sp>
      <p:sp>
        <p:nvSpPr>
          <p:cNvPr id="5124" name="Tijdelijke aanduiding voor dianummer 3">
            <a:extLst>
              <a:ext uri="{FF2B5EF4-FFF2-40B4-BE49-F238E27FC236}">
                <a16:creationId xmlns:a16="http://schemas.microsoft.com/office/drawing/2014/main" id="{744742FC-80D9-49FA-B7E3-ACADD4848B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A62CB9-6DB5-4062-B462-D5F1DA476418}" type="slidenum">
              <a:rPr lang="en-US" altLang="nl-BE" sz="1200"/>
              <a:pPr/>
              <a:t>24</a:t>
            </a:fld>
            <a:endParaRPr lang="en-US" altLang="nl-BE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25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93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26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4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3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78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4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53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5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01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6</a:t>
            </a:fld>
            <a:endParaRPr lang="nl-BE">
              <a:solidFill>
                <a:prstClr val="black"/>
              </a:solidFill>
            </a:endParaRPr>
          </a:p>
        </p:txBody>
      </p:sp>
      <p:sp>
        <p:nvSpPr>
          <p:cNvPr id="6" name="Tijdelijke aanduiding voor notities 5">
            <a:extLst>
              <a:ext uri="{FF2B5EF4-FFF2-40B4-BE49-F238E27FC236}">
                <a16:creationId xmlns:a16="http://schemas.microsoft.com/office/drawing/2014/main" id="{AB094691-2588-4D6F-A26A-FDA7139F8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4271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7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5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8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053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7148C-E1AB-4350-8358-536A08702AF4}" type="slidenum">
              <a:rPr lang="nl-BE" smtClean="0">
                <a:solidFill>
                  <a:prstClr val="black"/>
                </a:solidFill>
              </a:rPr>
              <a:pPr/>
              <a:t>9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9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6394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11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8900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2086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7334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2153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0113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9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F0C0DF-5778-4614-B8DF-979B5C6DAD51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655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7623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8070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A0223ED-7FF0-44B9-A00C-7C1D7BAD8AB7}" type="datetimeFigureOut">
              <a:rPr lang="nl-BE" smtClean="0"/>
              <a:pPr/>
              <a:t>23/10/2021</a:t>
            </a:fld>
            <a:endParaRPr lang="nl-BE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0C0DF-5778-4614-B8DF-979B5C6DAD51}" type="slidenum">
              <a:rPr lang="nl-BE" smtClean="0">
                <a:solidFill>
                  <a:srgbClr val="8CADAE">
                    <a:shade val="75000"/>
                  </a:srgbClr>
                </a:solidFill>
              </a:rPr>
              <a:pPr/>
              <a:t>‹nr.›</a:t>
            </a:fld>
            <a:endParaRPr lang="nl-BE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93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070992"/>
          </a:xfrm>
        </p:spPr>
        <p:txBody>
          <a:bodyPr>
            <a:normAutofit fontScale="70000" lnSpcReduction="20000"/>
          </a:bodyPr>
          <a:lstStyle/>
          <a:p>
            <a:r>
              <a:rPr lang="nl-BE" sz="3200" dirty="0"/>
              <a:t>Prof. Dr. Wim Van den Broeck</a:t>
            </a:r>
          </a:p>
          <a:p>
            <a:r>
              <a:rPr lang="nl-BE" sz="3200" dirty="0"/>
              <a:t>Dr. Eva </a:t>
            </a:r>
            <a:r>
              <a:rPr lang="nl-BE" sz="3200" dirty="0" err="1"/>
              <a:t>Staels</a:t>
            </a:r>
            <a:endParaRPr lang="nl-BE" sz="3200" dirty="0"/>
          </a:p>
          <a:p>
            <a:r>
              <a:rPr lang="nl-BE" sz="3200" dirty="0"/>
              <a:t>Vrije Universiteit Brussel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368152"/>
          </a:xfrm>
        </p:spPr>
        <p:txBody>
          <a:bodyPr>
            <a:no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Wat is de impact van differentiërende interventies bij zwakke leerlingen?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029952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stimuleren-remediëren T9-10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E4818745-4EC8-46E9-8B87-6021FD6400E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5596" y="1412776"/>
            <a:ext cx="7272808" cy="5311005"/>
          </a:xfrm>
        </p:spPr>
      </p:pic>
    </p:spTree>
    <p:extLst>
      <p:ext uri="{BB962C8B-B14F-4D97-AF65-F5344CB8AC3E}">
        <p14:creationId xmlns:p14="http://schemas.microsoft.com/office/powerpoint/2010/main" val="2063503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compenseren-dispenseren T4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C369B08-CA53-442C-B577-AEFDE00F823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3554" y="1412776"/>
            <a:ext cx="7296891" cy="5328592"/>
          </a:xfrm>
        </p:spPr>
      </p:pic>
    </p:spTree>
    <p:extLst>
      <p:ext uri="{BB962C8B-B14F-4D97-AF65-F5344CB8AC3E}">
        <p14:creationId xmlns:p14="http://schemas.microsoft.com/office/powerpoint/2010/main" val="56889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compenseren-dispenseren T5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6F538B6-CD4D-4B4F-BB71-C697687A765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3554" y="1412776"/>
            <a:ext cx="7296891" cy="5328592"/>
          </a:xfrm>
        </p:spPr>
      </p:pic>
    </p:spTree>
    <p:extLst>
      <p:ext uri="{BB962C8B-B14F-4D97-AF65-F5344CB8AC3E}">
        <p14:creationId xmlns:p14="http://schemas.microsoft.com/office/powerpoint/2010/main" val="4117770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compenseren-dispenseren T6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37EF0C18-D18F-4162-BADE-20F4A5D2CA8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9117" y="1412776"/>
            <a:ext cx="7265765" cy="5305862"/>
          </a:xfrm>
        </p:spPr>
      </p:pic>
    </p:spTree>
    <p:extLst>
      <p:ext uri="{BB962C8B-B14F-4D97-AF65-F5344CB8AC3E}">
        <p14:creationId xmlns:p14="http://schemas.microsoft.com/office/powerpoint/2010/main" val="1899403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compenseren-dispenseren T7-8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334902A4-CF94-4B02-B8AD-A3D3C1FD582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9117" y="1412776"/>
            <a:ext cx="7265765" cy="5305862"/>
          </a:xfrm>
        </p:spPr>
      </p:pic>
    </p:spTree>
    <p:extLst>
      <p:ext uri="{BB962C8B-B14F-4D97-AF65-F5344CB8AC3E}">
        <p14:creationId xmlns:p14="http://schemas.microsoft.com/office/powerpoint/2010/main" val="254317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compenseren-dispenseren T9-10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3DC0B16-E1BC-4A79-841A-56C1EC5713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00221" y="1412776"/>
            <a:ext cx="7343558" cy="5362671"/>
          </a:xfrm>
        </p:spPr>
      </p:pic>
    </p:spTree>
    <p:extLst>
      <p:ext uri="{BB962C8B-B14F-4D97-AF65-F5344CB8AC3E}">
        <p14:creationId xmlns:p14="http://schemas.microsoft.com/office/powerpoint/2010/main" val="177236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04800" y="127041"/>
            <a:ext cx="8534400" cy="747464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sz="3700" dirty="0"/>
              <a:t>Synthetische controle CD T4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71E38A8-0CCD-4D03-98D2-F983F1638F3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3554" y="1412776"/>
            <a:ext cx="7296891" cy="5328592"/>
          </a:xfrm>
        </p:spPr>
      </p:pic>
    </p:spTree>
    <p:extLst>
      <p:ext uri="{BB962C8B-B14F-4D97-AF65-F5344CB8AC3E}">
        <p14:creationId xmlns:p14="http://schemas.microsoft.com/office/powerpoint/2010/main" val="3841423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04800" y="127041"/>
            <a:ext cx="8534400" cy="747464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sz="3700" dirty="0"/>
              <a:t>Synthetische controle CD T5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0C39B9E-9D5D-4417-9ECE-46013440808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0681" y="1412776"/>
            <a:ext cx="7282637" cy="5318183"/>
          </a:xfrm>
        </p:spPr>
      </p:pic>
    </p:spTree>
    <p:extLst>
      <p:ext uri="{BB962C8B-B14F-4D97-AF65-F5344CB8AC3E}">
        <p14:creationId xmlns:p14="http://schemas.microsoft.com/office/powerpoint/2010/main" val="1204923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04800" y="127041"/>
            <a:ext cx="8534400" cy="747464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sz="3700" dirty="0"/>
              <a:t>Synthetische controle CD T6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D82154E-2B96-45A4-A599-76AEA6A45CF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0682" y="1412776"/>
            <a:ext cx="7282636" cy="5318183"/>
          </a:xfrm>
        </p:spPr>
      </p:pic>
    </p:spTree>
    <p:extLst>
      <p:ext uri="{BB962C8B-B14F-4D97-AF65-F5344CB8AC3E}">
        <p14:creationId xmlns:p14="http://schemas.microsoft.com/office/powerpoint/2010/main" val="3531514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04800" y="127041"/>
            <a:ext cx="8534400" cy="747464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sz="3700" dirty="0"/>
              <a:t>Synthetische controle CD T7-8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3B0DB7A-06A3-45DB-BE8A-422E7FC0B37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0681" y="1412776"/>
            <a:ext cx="7282637" cy="5318183"/>
          </a:xfrm>
        </p:spPr>
      </p:pic>
    </p:spTree>
    <p:extLst>
      <p:ext uri="{BB962C8B-B14F-4D97-AF65-F5344CB8AC3E}">
        <p14:creationId xmlns:p14="http://schemas.microsoft.com/office/powerpoint/2010/main" val="243942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M-decreet als invulling van inclusieprincipe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96600" cy="4499992"/>
          </a:xfrm>
        </p:spPr>
        <p:txBody>
          <a:bodyPr/>
          <a:lstStyle/>
          <a:p>
            <a:r>
              <a:rPr lang="nl-BE" sz="2400" dirty="0">
                <a:latin typeface="Calibri" panose="020F0502020204030204" pitchFamily="34" charset="0"/>
              </a:rPr>
              <a:t>Inclusie = zoveel mogelijk </a:t>
            </a:r>
            <a:r>
              <a:rPr lang="nl-BE" sz="2400" dirty="0" err="1">
                <a:latin typeface="Calibri" panose="020F0502020204030204" pitchFamily="34" charset="0"/>
              </a:rPr>
              <a:t>lln</a:t>
            </a:r>
            <a:r>
              <a:rPr lang="nl-BE" sz="2400" dirty="0">
                <a:latin typeface="Calibri" panose="020F0502020204030204" pitchFamily="34" charset="0"/>
              </a:rPr>
              <a:t> volwaardig laten participeren aan het reguliere onderwijs</a:t>
            </a:r>
          </a:p>
          <a:p>
            <a:r>
              <a:rPr lang="nl-BE" sz="2400" dirty="0">
                <a:latin typeface="Calibri" panose="020F0502020204030204" pitchFamily="34" charset="0"/>
              </a:rPr>
              <a:t>M-decreet bracht niet wat ervan verwacht werd. Waarom?</a:t>
            </a:r>
          </a:p>
          <a:p>
            <a:pPr lvl="1"/>
            <a:r>
              <a:rPr lang="nl-BE" dirty="0">
                <a:latin typeface="Calibri" panose="020F0502020204030204" pitchFamily="34" charset="0"/>
              </a:rPr>
              <a:t>Naast kleinere groep </a:t>
            </a:r>
            <a:r>
              <a:rPr lang="nl-BE" dirty="0" err="1">
                <a:latin typeface="Calibri" panose="020F0502020204030204" pitchFamily="34" charset="0"/>
              </a:rPr>
              <a:t>lln</a:t>
            </a:r>
            <a:r>
              <a:rPr lang="nl-BE" dirty="0">
                <a:latin typeface="Calibri" panose="020F0502020204030204" pitchFamily="34" charset="0"/>
              </a:rPr>
              <a:t> met objectiveerbare handicap (met mogelijke inclusie)</a:t>
            </a:r>
          </a:p>
          <a:p>
            <a:pPr lvl="1"/>
            <a:r>
              <a:rPr lang="nl-BE" dirty="0">
                <a:latin typeface="Calibri" panose="020F0502020204030204" pitchFamily="34" charset="0"/>
              </a:rPr>
              <a:t>Steeds grotere groep die ook beroep doet op ondersteuningscapaciteit. Heeft aanbod vraag gecreëerd?</a:t>
            </a:r>
          </a:p>
          <a:p>
            <a:pPr lvl="2"/>
            <a:r>
              <a:rPr lang="nl-BE" dirty="0">
                <a:latin typeface="Calibri" panose="020F0502020204030204" pitchFamily="34" charset="0"/>
              </a:rPr>
              <a:t>Heterogeen van samenstelling: leer- of aandachtsproblemen, gedrags- en emotionele problemen, attitude of opvoedingsproblemen</a:t>
            </a:r>
          </a:p>
          <a:p>
            <a:pPr lvl="2"/>
            <a:r>
              <a:rPr lang="nl-BE" dirty="0">
                <a:latin typeface="Calibri" panose="020F0502020204030204" pitchFamily="34" charset="0"/>
              </a:rPr>
              <a:t>Hoe wordt deze groep zo goed mogelijk geholpen?</a:t>
            </a:r>
          </a:p>
          <a:p>
            <a:pPr lvl="2"/>
            <a:r>
              <a:rPr lang="nl-BE" dirty="0">
                <a:latin typeface="Calibri" panose="020F0502020204030204" pitchFamily="34" charset="0"/>
              </a:rPr>
              <a:t>Schoolinterne hulp en schoolexterne hulp</a:t>
            </a:r>
          </a:p>
          <a:p>
            <a:pPr lvl="2"/>
            <a:endParaRPr lang="nl-BE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2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04800" y="127041"/>
            <a:ext cx="8534400" cy="747464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r>
              <a:rPr lang="nl-BE" sz="3700" dirty="0"/>
              <a:t>Synthetische controle CD T9-10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4E92EBF4-66C8-420B-97F5-AD52171C155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30681" y="1412776"/>
            <a:ext cx="7282637" cy="5318183"/>
          </a:xfrm>
        </p:spPr>
      </p:pic>
    </p:spTree>
    <p:extLst>
      <p:ext uri="{BB962C8B-B14F-4D97-AF65-F5344CB8AC3E}">
        <p14:creationId xmlns:p14="http://schemas.microsoft.com/office/powerpoint/2010/main" val="817222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Implicaties (1)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064896" cy="4499992"/>
          </a:xfrm>
        </p:spPr>
        <p:txBody>
          <a:bodyPr>
            <a:normAutofit/>
          </a:bodyPr>
          <a:lstStyle/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</a:rPr>
              <a:t>Geen positieve, eerder negatieve effecten (vooral van compenserende en dispenserende maatregelen)</a:t>
            </a:r>
          </a:p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</a:rPr>
              <a:t>Het ‘orthopedagogische’ zorgkader is niet geschikt voor deze groep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Heeft geleid tot over-problematisering bij groep met problemen die grotendeels binnen de normale variatie vallen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Heeft geleid tot uitbesteden van aantal kerntaken aan een ‘quasi-markt’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Heeft geleid tot ondergraven </a:t>
            </a:r>
            <a:r>
              <a:rPr lang="nl-BE" sz="1900" dirty="0" err="1">
                <a:latin typeface="Calibri" panose="020F0502020204030204" pitchFamily="34" charset="0"/>
              </a:rPr>
              <a:t>vh</a:t>
            </a:r>
            <a:r>
              <a:rPr lang="nl-BE" sz="1900" dirty="0">
                <a:latin typeface="Calibri" panose="020F0502020204030204" pitchFamily="34" charset="0"/>
              </a:rPr>
              <a:t> zelfvertrouwen en de professionaliteit van leerkrachten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Vergelijkbaar probleem bij </a:t>
            </a:r>
            <a:r>
              <a:rPr lang="nl-BE" sz="1900" dirty="0" err="1">
                <a:latin typeface="Calibri" panose="020F0502020204030204" pitchFamily="34" charset="0"/>
              </a:rPr>
              <a:t>lln</a:t>
            </a:r>
            <a:r>
              <a:rPr lang="nl-BE" sz="1900" dirty="0">
                <a:latin typeface="Calibri" panose="020F0502020204030204" pitchFamily="34" charset="0"/>
              </a:rPr>
              <a:t> met aandachts-, gedrags- of emotionele problemen (</a:t>
            </a:r>
            <a:r>
              <a:rPr lang="nl-BE" sz="1900" dirty="0" err="1">
                <a:latin typeface="Calibri" panose="020F0502020204030204" pitchFamily="34" charset="0"/>
              </a:rPr>
              <a:t>psychotherapeutisering</a:t>
            </a:r>
            <a:r>
              <a:rPr lang="nl-BE" sz="1900" dirty="0">
                <a:latin typeface="Calibri" panose="020F0502020204030204" pitchFamily="34" charset="0"/>
              </a:rPr>
              <a:t> </a:t>
            </a:r>
            <a:r>
              <a:rPr lang="nl-BE" sz="1900" dirty="0" err="1">
                <a:latin typeface="Calibri" panose="020F0502020204030204" pitchFamily="34" charset="0"/>
              </a:rPr>
              <a:t>vh</a:t>
            </a:r>
            <a:r>
              <a:rPr lang="nl-BE" sz="1900" dirty="0">
                <a:latin typeface="Calibri" panose="020F0502020204030204" pitchFamily="34" charset="0"/>
              </a:rPr>
              <a:t> onderwijs)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Sterk geïndividualiseerde aanpak kan makkelijk leiden tot afhankelijkheid van maatregel &lt;&gt; zelfstandigheid om op langere termijn met probleem om te gaan</a:t>
            </a:r>
          </a:p>
          <a:p>
            <a:pPr lvl="1"/>
            <a:endParaRPr lang="nl-BE" sz="1900" dirty="0">
              <a:latin typeface="Calibri" panose="020F0502020204030204" pitchFamily="34" charset="0"/>
            </a:endParaRPr>
          </a:p>
          <a:p>
            <a:endParaRPr lang="nl-BE" sz="2400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310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Implicaties (2)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064896" cy="4499992"/>
          </a:xfrm>
        </p:spPr>
        <p:txBody>
          <a:bodyPr>
            <a:normAutofit/>
          </a:bodyPr>
          <a:lstStyle/>
          <a:p>
            <a:r>
              <a:rPr lang="nl-BE" sz="2400" dirty="0">
                <a:latin typeface="Calibri" panose="020F0502020204030204" pitchFamily="34" charset="0"/>
              </a:rPr>
              <a:t>Hoeveelheid individuele aanpassingen is eerder een indicatie </a:t>
            </a:r>
            <a:r>
              <a:rPr lang="nl-BE" sz="2400" dirty="0" err="1">
                <a:latin typeface="Calibri" panose="020F0502020204030204" pitchFamily="34" charset="0"/>
              </a:rPr>
              <a:t>vh</a:t>
            </a:r>
            <a:r>
              <a:rPr lang="nl-BE" sz="2400" dirty="0">
                <a:latin typeface="Calibri" panose="020F0502020204030204" pitchFamily="34" charset="0"/>
              </a:rPr>
              <a:t> gebrek aan inclusieve </a:t>
            </a:r>
            <a:r>
              <a:rPr lang="nl-BE" sz="2400" dirty="0" err="1">
                <a:latin typeface="Calibri" panose="020F0502020204030204" pitchFamily="34" charset="0"/>
              </a:rPr>
              <a:t>settings</a:t>
            </a:r>
            <a:r>
              <a:rPr lang="nl-BE" sz="2400" dirty="0">
                <a:latin typeface="Calibri" panose="020F0502020204030204" pitchFamily="34" charset="0"/>
              </a:rPr>
              <a:t> (K. Willems)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Individuele aanpassingen werken ook discriminerend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cf. sociale effecten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er zijn altijd </a:t>
            </a:r>
            <a:r>
              <a:rPr lang="nl-BE" sz="1700" dirty="0" err="1">
                <a:latin typeface="Calibri" panose="020F0502020204030204" pitchFamily="34" charset="0"/>
              </a:rPr>
              <a:t>lln</a:t>
            </a:r>
            <a:r>
              <a:rPr lang="nl-BE" sz="1700" dirty="0">
                <a:latin typeface="Calibri" panose="020F0502020204030204" pitchFamily="34" charset="0"/>
              </a:rPr>
              <a:t> met vergelijkbare problemen die geen aanpassingen krijgen</a:t>
            </a:r>
          </a:p>
          <a:p>
            <a:r>
              <a:rPr lang="nl-BE" sz="2400" dirty="0">
                <a:latin typeface="Calibri" panose="020F0502020204030204" pitchFamily="34" charset="0"/>
              </a:rPr>
              <a:t>Onhoudbare spanning tussen ‘gewoon lesgeven’ en inspelen op ‘individuele onderwijsbehoeften’</a:t>
            </a:r>
          </a:p>
          <a:p>
            <a:r>
              <a:rPr lang="nl-BE" sz="2400" dirty="0">
                <a:latin typeface="Calibri" panose="020F0502020204030204" pitchFamily="34" charset="0"/>
              </a:rPr>
              <a:t>Overbelasting taak van leerkrachten waardoor draagvlak om voor ‘echte’ inclusieleerlingen iets te doen wegsmelt</a:t>
            </a:r>
          </a:p>
          <a:p>
            <a:r>
              <a:rPr lang="nl-BE" sz="2400" dirty="0">
                <a:latin typeface="Calibri" panose="020F0502020204030204" pitchFamily="34" charset="0"/>
              </a:rPr>
              <a:t>Juridisering van het onderwijs</a:t>
            </a:r>
          </a:p>
          <a:p>
            <a:pPr marL="0" indent="0">
              <a:buNone/>
            </a:pPr>
            <a:endParaRPr lang="nl-BE" sz="2400" dirty="0">
              <a:latin typeface="Calibri" panose="020F0502020204030204" pitchFamily="34" charset="0"/>
            </a:endParaRPr>
          </a:p>
          <a:p>
            <a:endParaRPr lang="nl-BE" sz="2400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84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Oplossingen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064896" cy="4499992"/>
          </a:xfrm>
        </p:spPr>
        <p:txBody>
          <a:bodyPr>
            <a:normAutofit/>
          </a:bodyPr>
          <a:lstStyle/>
          <a:p>
            <a:r>
              <a:rPr lang="nl-BE" sz="2400" dirty="0">
                <a:latin typeface="Calibri" panose="020F0502020204030204" pitchFamily="34" charset="0"/>
              </a:rPr>
              <a:t>Creëer inclusieve </a:t>
            </a:r>
            <a:r>
              <a:rPr lang="nl-BE" sz="2400" dirty="0" err="1">
                <a:latin typeface="Calibri" panose="020F0502020204030204" pitchFamily="34" charset="0"/>
              </a:rPr>
              <a:t>settings</a:t>
            </a:r>
            <a:r>
              <a:rPr lang="nl-BE" sz="2400" dirty="0">
                <a:latin typeface="Calibri" panose="020F0502020204030204" pitchFamily="34" charset="0"/>
              </a:rPr>
              <a:t> waarbij deze grote groep </a:t>
            </a:r>
            <a:r>
              <a:rPr lang="nl-BE" sz="2400" dirty="0" err="1">
                <a:latin typeface="Calibri" panose="020F0502020204030204" pitchFamily="34" charset="0"/>
              </a:rPr>
              <a:t>lln</a:t>
            </a:r>
            <a:r>
              <a:rPr lang="nl-BE" sz="2400" dirty="0">
                <a:latin typeface="Calibri" panose="020F0502020204030204" pitchFamily="34" charset="0"/>
              </a:rPr>
              <a:t> terug in een onderwijskundig kader past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Pas voortdurend ‘</a:t>
            </a:r>
            <a:r>
              <a:rPr lang="nl-BE" sz="1900" dirty="0" err="1">
                <a:latin typeface="Calibri" panose="020F0502020204030204" pitchFamily="34" charset="0"/>
              </a:rPr>
              <a:t>universal</a:t>
            </a:r>
            <a:r>
              <a:rPr lang="nl-BE" sz="1900" dirty="0">
                <a:latin typeface="Calibri" panose="020F0502020204030204" pitchFamily="34" charset="0"/>
              </a:rPr>
              <a:t> design’ toe (UDL)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bv. voldoende tijd op toetsen of examens voor alle </a:t>
            </a:r>
            <a:r>
              <a:rPr lang="nl-BE" sz="1700" dirty="0" err="1">
                <a:latin typeface="Calibri" panose="020F0502020204030204" pitchFamily="34" charset="0"/>
              </a:rPr>
              <a:t>lln</a:t>
            </a:r>
            <a:r>
              <a:rPr lang="nl-BE" sz="1700" dirty="0">
                <a:latin typeface="Calibri" panose="020F0502020204030204" pitchFamily="34" charset="0"/>
              </a:rPr>
              <a:t>!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Bv. rustige, veilige, en gedisciplineerde omgeving (cf. ADHD)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Pas op voor populaire interpretatie van UDL! 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Uitgangspunt = elke leerling leert anders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Inspelen op diverse manieren van leren v </a:t>
            </a:r>
            <a:r>
              <a:rPr lang="nl-BE" sz="1700" dirty="0" err="1">
                <a:latin typeface="Calibri" panose="020F0502020204030204" pitchFamily="34" charset="0"/>
              </a:rPr>
              <a:t>lln</a:t>
            </a:r>
            <a:r>
              <a:rPr lang="nl-BE" sz="1700" dirty="0">
                <a:latin typeface="Calibri" panose="020F0502020204030204" pitchFamily="34" charset="0"/>
              </a:rPr>
              <a:t> door diverse informatiekanalen tegelijk aan te bieden en diverse communicatiestrategieën te stimuleren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Response </a:t>
            </a:r>
            <a:r>
              <a:rPr lang="nl-BE" sz="1900" dirty="0" err="1">
                <a:latin typeface="Calibri" panose="020F0502020204030204" pitchFamily="34" charset="0"/>
              </a:rPr>
              <a:t>To</a:t>
            </a:r>
            <a:r>
              <a:rPr lang="nl-BE" sz="1900" dirty="0">
                <a:latin typeface="Calibri" panose="020F0502020204030204" pitchFamily="34" charset="0"/>
              </a:rPr>
              <a:t> </a:t>
            </a:r>
            <a:r>
              <a:rPr lang="nl-BE" sz="1900" dirty="0" err="1">
                <a:latin typeface="Calibri" panose="020F0502020204030204" pitchFamily="34" charset="0"/>
              </a:rPr>
              <a:t>Instruction</a:t>
            </a:r>
            <a:r>
              <a:rPr lang="nl-BE" sz="1900" dirty="0">
                <a:latin typeface="Calibri" panose="020F0502020204030204" pitchFamily="34" charset="0"/>
              </a:rPr>
              <a:t> (RTI) model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Is zeer effectief gebleken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staat in regeerakkoord</a:t>
            </a:r>
          </a:p>
          <a:p>
            <a:endParaRPr lang="nl-BE" sz="2400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50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voettekst 4">
            <a:extLst>
              <a:ext uri="{FF2B5EF4-FFF2-40B4-BE49-F238E27FC236}">
                <a16:creationId xmlns:a16="http://schemas.microsoft.com/office/drawing/2014/main" id="{09D5B080-6A67-4B5E-8A42-8974C80E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nl-BE" sz="1000"/>
              <a:t>© Allyn &amp; Bacon/ Longman 2007</a:t>
            </a:r>
            <a:endParaRPr lang="en-US" altLang="nl-BE" sz="14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nl-BE" sz="140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nl-BE" sz="1400"/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F65CADF0-B4FB-443D-92A6-557801076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553200"/>
            <a:ext cx="21336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nl-BE" altLang="nl-BE" sz="2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B08221C-B4BB-4B64-996A-7BAACADF2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nl-BE" altLang="nl-BE" sz="2400"/>
          </a:p>
        </p:txBody>
      </p:sp>
      <p:graphicFrame>
        <p:nvGraphicFramePr>
          <p:cNvPr id="4101" name="Object 3">
            <a:extLst>
              <a:ext uri="{FF2B5EF4-FFF2-40B4-BE49-F238E27FC236}">
                <a16:creationId xmlns:a16="http://schemas.microsoft.com/office/drawing/2014/main" id="{4D43991E-9A50-4CCC-842B-0C89AD3CE3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0" cy="687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ia" r:id="rId4" imgW="4571116" imgH="3428159" progId="PowerPoint.Slide.12">
                  <p:embed/>
                </p:oleObj>
              </mc:Choice>
              <mc:Fallback>
                <p:oleObj name="Dia" r:id="rId4" imgW="4571116" imgH="3428159" progId="PowerPoint.Slide.12">
                  <p:embed/>
                  <p:pic>
                    <p:nvPicPr>
                      <p:cNvPr id="4101" name="Object 3">
                        <a:extLst>
                          <a:ext uri="{FF2B5EF4-FFF2-40B4-BE49-F238E27FC236}">
                            <a16:creationId xmlns:a16="http://schemas.microsoft.com/office/drawing/2014/main" id="{4D43991E-9A50-4CCC-842B-0C89AD3CE3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Recente RTI-modellen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nl-NL" altLang="nl-BE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Geïntegreerd in klassenpraktijk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klassikale screening en vervolgens herhaalde metingen (wekelijks) bij risicogroep (</a:t>
            </a:r>
            <a:r>
              <a:rPr lang="nl-NL" altLang="nl-BE" sz="19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curriculumgebaseerde</a:t>
            </a:r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toetsen)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telkens aangepaste instructie (intensivering!)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de non-</a:t>
            </a:r>
            <a:r>
              <a:rPr lang="nl-NL" altLang="nl-BE" sz="19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responders</a:t>
            </a:r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zijn dan de </a:t>
            </a:r>
            <a:r>
              <a:rPr lang="nl-NL" altLang="nl-BE" sz="1900" dirty="0" err="1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lln</a:t>
            </a:r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met leerproblemen</a:t>
            </a:r>
          </a:p>
          <a:p>
            <a:r>
              <a:rPr lang="nl-NL" altLang="nl-BE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Voorwaarden voor dit model: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betrouwbare metingen die gevoelig zijn voor interventie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gevalideerde interventieprotocollen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gecoördineerd schoolsysteem van screening, interventie, en evt. doorverwijzing</a:t>
            </a:r>
          </a:p>
          <a:p>
            <a:r>
              <a:rPr lang="nl-NL" altLang="nl-BE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Voordelen: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leerprocesinterpretatie van onderpresteren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diagnosticeren om te behandelen (niet testen om te diagnosticeren)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leerproblemen worden weer aangepakt in de school!</a:t>
            </a:r>
          </a:p>
          <a:p>
            <a:pPr lvl="1"/>
            <a:r>
              <a:rPr lang="nl-NL" altLang="nl-BE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focus op kwaliteit van instructie!</a:t>
            </a:r>
          </a:p>
          <a:p>
            <a:pPr lvl="1"/>
            <a:endParaRPr lang="nl-BE" sz="1900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388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Handelingsgerichte diagnostiek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064896" cy="4896544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Diagnostiek ten dienste van de onderwijspraktijk</a:t>
            </a:r>
          </a:p>
          <a:p>
            <a:pPr lvl="1"/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Informatie afkomstig uit de klas heeft de primauteit</a:t>
            </a:r>
          </a:p>
          <a:p>
            <a:pPr lvl="1"/>
            <a:r>
              <a:rPr lang="nl-NL" sz="19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Overige informatie is hoogstens achtergrond en geeft nergens recht op</a:t>
            </a:r>
            <a:endParaRPr lang="nl-BE" sz="1900" dirty="0">
              <a:latin typeface="Calibri" panose="020F0502020204030204" pitchFamily="34" charset="0"/>
            </a:endParaRP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Juridisch probleem met individueel afdwingbaar recht op aanpassingen?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Niet als </a:t>
            </a:r>
            <a:r>
              <a:rPr lang="nl-BE" sz="1700" dirty="0" err="1">
                <a:latin typeface="Calibri" panose="020F0502020204030204" pitchFamily="34" charset="0"/>
              </a:rPr>
              <a:t>evidence-based</a:t>
            </a:r>
            <a:r>
              <a:rPr lang="nl-BE" sz="1700" dirty="0">
                <a:latin typeface="Calibri" panose="020F0502020204030204" pitchFamily="34" charset="0"/>
              </a:rPr>
              <a:t> een betere aanpak wordt toegepast</a:t>
            </a:r>
          </a:p>
          <a:p>
            <a:pPr lvl="1"/>
            <a:r>
              <a:rPr lang="nl-BE" sz="1900" dirty="0" err="1">
                <a:latin typeface="Calibri" panose="020F0502020204030204" pitchFamily="34" charset="0"/>
              </a:rPr>
              <a:t>CLB’s</a:t>
            </a:r>
            <a:r>
              <a:rPr lang="nl-BE" sz="1900" dirty="0">
                <a:latin typeface="Calibri" panose="020F0502020204030204" pitchFamily="34" charset="0"/>
              </a:rPr>
              <a:t> zijn uitvoerders en bewakers van diagnostiek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Professionalisering nodig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Alle </a:t>
            </a:r>
            <a:r>
              <a:rPr lang="nl-BE" sz="1900" dirty="0" err="1">
                <a:latin typeface="Calibri" panose="020F0502020204030204" pitchFamily="34" charset="0"/>
              </a:rPr>
              <a:t>lln</a:t>
            </a:r>
            <a:r>
              <a:rPr lang="nl-BE" sz="1900" dirty="0">
                <a:latin typeface="Calibri" panose="020F0502020204030204" pitchFamily="34" charset="0"/>
              </a:rPr>
              <a:t> worden gescreend (RTI) en hebben zo gelijke kansen op specifieke interventies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Professionaliteit en zelfvertrouwen van de leerkracht wordt hersteld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Blokkeren ondermijnende invloed van vals idee dat voor elk leerprobleem een externe expert nodig is</a:t>
            </a:r>
          </a:p>
          <a:p>
            <a:r>
              <a:rPr lang="nl-BE" sz="2400" dirty="0">
                <a:latin typeface="Calibri" panose="020F0502020204030204" pitchFamily="34" charset="0"/>
              </a:rPr>
              <a:t>Draagt bij aan algemene onderwijskwaliteit en meer inclusief maken van het onderwijs (opdracht VN)</a:t>
            </a:r>
          </a:p>
        </p:txBody>
      </p:sp>
    </p:spTree>
    <p:extLst>
      <p:ext uri="{BB962C8B-B14F-4D97-AF65-F5344CB8AC3E}">
        <p14:creationId xmlns:p14="http://schemas.microsoft.com/office/powerpoint/2010/main" val="269407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Schoolexterne hulp (schaduwonderwijs)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96600" cy="4499992"/>
          </a:xfrm>
        </p:spPr>
        <p:txBody>
          <a:bodyPr/>
          <a:lstStyle/>
          <a:p>
            <a:r>
              <a:rPr lang="nl-BE" sz="2400" dirty="0">
                <a:latin typeface="Calibri" panose="020F0502020204030204" pitchFamily="34" charset="0"/>
              </a:rPr>
              <a:t>Substantieel % krijgt schoolexterne hulp (gem. 17% per leerjaar; Verschueren &amp; Struyf, 2015)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Meestal bijles voor lees of rekenproblemen</a:t>
            </a:r>
          </a:p>
          <a:p>
            <a:r>
              <a:rPr lang="nl-BE" sz="2400" dirty="0">
                <a:latin typeface="Calibri" panose="020F0502020204030204" pitchFamily="34" charset="0"/>
              </a:rPr>
              <a:t>Onderzoek van Slavin e.a. (2011)</a:t>
            </a:r>
          </a:p>
          <a:p>
            <a:pPr lvl="1"/>
            <a:r>
              <a:rPr lang="nl-BE" sz="1800" dirty="0">
                <a:latin typeface="Calibri" panose="020F0502020204030204" pitchFamily="34" charset="0"/>
              </a:rPr>
              <a:t>Als een interventie (</a:t>
            </a:r>
            <a:r>
              <a:rPr lang="nl-BE" sz="1800" dirty="0" err="1">
                <a:latin typeface="Calibri" panose="020F0502020204030204" pitchFamily="34" charset="0"/>
              </a:rPr>
              <a:t>binnenschoolse</a:t>
            </a:r>
            <a:r>
              <a:rPr lang="nl-BE" sz="1800" dirty="0">
                <a:latin typeface="Calibri" panose="020F0502020204030204" pitchFamily="34" charset="0"/>
              </a:rPr>
              <a:t> of buitenschoolse extra instructie) slechts 1 of 2 maal per week gebeurt, heeft dat geen enkel effect</a:t>
            </a:r>
          </a:p>
          <a:p>
            <a:pPr lvl="1"/>
            <a:r>
              <a:rPr lang="nl-BE" sz="1800" dirty="0">
                <a:latin typeface="Calibri" panose="020F0502020204030204" pitchFamily="34" charset="0"/>
              </a:rPr>
              <a:t>Alleen programma’s die intensief leerlingvolgsysteem combineren met individuele begeleiding in de school door de leerkracht zijn ook op termijn succesvol</a:t>
            </a:r>
          </a:p>
          <a:p>
            <a:r>
              <a:rPr lang="nl-BE" sz="2300" dirty="0">
                <a:latin typeface="Calibri" panose="020F0502020204030204" pitchFamily="34" charset="0"/>
              </a:rPr>
              <a:t>Sterke sociale effecten (</a:t>
            </a:r>
            <a:r>
              <a:rPr lang="nl-BE" sz="2300" dirty="0" err="1">
                <a:latin typeface="Calibri" panose="020F0502020204030204" pitchFamily="34" charset="0"/>
              </a:rPr>
              <a:t>Heyninck</a:t>
            </a:r>
            <a:r>
              <a:rPr lang="nl-BE" sz="2300" dirty="0">
                <a:latin typeface="Calibri" panose="020F0502020204030204" pitchFamily="34" charset="0"/>
              </a:rPr>
              <a:t> &amp; Geerts, 2012)</a:t>
            </a:r>
          </a:p>
          <a:p>
            <a:pPr lvl="1"/>
            <a:r>
              <a:rPr lang="nl-BE" sz="1800" dirty="0">
                <a:latin typeface="Calibri" panose="020F0502020204030204" pitchFamily="34" charset="0"/>
              </a:rPr>
              <a:t>Kans op diagnose of doorverwijzingen naar externe hulpverleners is typisch middenklasse fenomeen (tot 15 x meer kans op diagnose i.v.m. lage SES)</a:t>
            </a:r>
          </a:p>
          <a:p>
            <a:pPr lvl="1"/>
            <a:endParaRPr lang="nl-BE" sz="1900" dirty="0">
              <a:latin typeface="Calibri" panose="020F0502020204030204" pitchFamily="34" charset="0"/>
            </a:endParaRPr>
          </a:p>
          <a:p>
            <a:endParaRPr lang="nl-BE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9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Schoolinterne hulp (STICORDI)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96600" cy="4499992"/>
          </a:xfrm>
        </p:spPr>
        <p:txBody>
          <a:bodyPr/>
          <a:lstStyle/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Maatregel = “</a:t>
            </a:r>
            <a:r>
              <a:rPr lang="nl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elke concrete maatregel die de beperkende invloed van een onaangepaste omgeving op de participatie van een persoon met een handicap neutraliseert”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  <a:ea typeface="Calibri" panose="020F0502020204030204" pitchFamily="34" charset="0"/>
              </a:rPr>
              <a:t>Bijv. voorleessoftware bij dyslexie, tafelkaart of rekenmachine bij dyscalculie</a:t>
            </a:r>
          </a:p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&lt;&gt; nood aan verlengde en meer intensieve instructie</a:t>
            </a:r>
          </a:p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Niet neutraliseren van de handicap, maar gevaar van versterken ervan op langere termijn</a:t>
            </a:r>
          </a:p>
          <a:p>
            <a:r>
              <a:rPr lang="nl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Als voor vele </a:t>
            </a:r>
            <a:r>
              <a:rPr lang="nl-BE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lln</a:t>
            </a:r>
            <a:r>
              <a:rPr lang="nl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onderwijs wordt aangepast aan de zwakte van de </a:t>
            </a:r>
            <a:r>
              <a:rPr lang="nl-BE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ll</a:t>
            </a:r>
            <a:r>
              <a:rPr lang="nl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dan is dit potentieel een motor van niveaudaling</a:t>
            </a:r>
          </a:p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Wat zijn de effecten van STICORDI-maatregelen op de leerprestaties?</a:t>
            </a:r>
            <a:endParaRPr lang="nl-BE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nl-BE" sz="1900" dirty="0">
              <a:latin typeface="Calibri" panose="020F0502020204030204" pitchFamily="34" charset="0"/>
            </a:endParaRPr>
          </a:p>
          <a:p>
            <a:endParaRPr lang="nl-BE" sz="2400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3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Onderzoek naar effecten van ‘maatregelen’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064896" cy="4499992"/>
          </a:xfrm>
        </p:spPr>
        <p:txBody>
          <a:bodyPr>
            <a:normAutofit fontScale="92500"/>
          </a:bodyPr>
          <a:lstStyle/>
          <a:p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</a:rPr>
              <a:t>Longitudinaal onderzoek van 1</a:t>
            </a:r>
            <a:r>
              <a:rPr lang="nl-BE" sz="24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ste</a:t>
            </a: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</a:rPr>
              <a:t> tot 6</a:t>
            </a:r>
            <a:r>
              <a:rPr lang="nl-BE" sz="24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de</a:t>
            </a:r>
            <a:r>
              <a:rPr lang="nl-BE" sz="2400" dirty="0">
                <a:solidFill>
                  <a:srgbClr val="000000"/>
                </a:solidFill>
                <a:latin typeface="Calibri" panose="020F0502020204030204" pitchFamily="34" charset="0"/>
              </a:rPr>
              <a:t> leerjaar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± 1400 </a:t>
            </a:r>
            <a:r>
              <a:rPr lang="nl-BE" sz="1900" dirty="0" err="1">
                <a:latin typeface="Calibri" panose="020F0502020204030204" pitchFamily="34" charset="0"/>
              </a:rPr>
              <a:t>lln</a:t>
            </a:r>
            <a:r>
              <a:rPr lang="nl-BE" sz="1900" dirty="0">
                <a:latin typeface="Calibri" panose="020F0502020204030204" pitchFamily="34" charset="0"/>
              </a:rPr>
              <a:t> uit 32 scholen worden eind 1</a:t>
            </a:r>
            <a:r>
              <a:rPr lang="nl-BE" sz="1900" baseline="30000" dirty="0">
                <a:latin typeface="Calibri" panose="020F0502020204030204" pitchFamily="34" charset="0"/>
              </a:rPr>
              <a:t>ste</a:t>
            </a:r>
            <a:r>
              <a:rPr lang="nl-BE" sz="1900" dirty="0">
                <a:latin typeface="Calibri" panose="020F0502020204030204" pitchFamily="34" charset="0"/>
              </a:rPr>
              <a:t> en 2</a:t>
            </a:r>
            <a:r>
              <a:rPr lang="nl-BE" sz="1900" baseline="30000" dirty="0">
                <a:latin typeface="Calibri" panose="020F0502020204030204" pitchFamily="34" charset="0"/>
              </a:rPr>
              <a:t>de</a:t>
            </a:r>
            <a:r>
              <a:rPr lang="nl-BE" sz="1900" dirty="0">
                <a:latin typeface="Calibri" panose="020F0502020204030204" pitchFamily="34" charset="0"/>
              </a:rPr>
              <a:t> semester getest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Reken-, lees-, en spellingtoets, cognitieve schalen (o.m. IQ, aandacht), SES, etc.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Vragenlijsten voor leerkrachten: 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evt. diagnose, specifieke maatregel, en begin en einde </a:t>
            </a:r>
            <a:r>
              <a:rPr lang="nl-BE" sz="1700" dirty="0" err="1">
                <a:latin typeface="Calibri" panose="020F0502020204030204" pitchFamily="34" charset="0"/>
              </a:rPr>
              <a:t>vd</a:t>
            </a:r>
            <a:r>
              <a:rPr lang="nl-BE" sz="1700" dirty="0">
                <a:latin typeface="Calibri" panose="020F0502020204030204" pitchFamily="34" charset="0"/>
              </a:rPr>
              <a:t> maatregel</a:t>
            </a:r>
          </a:p>
          <a:p>
            <a:r>
              <a:rPr lang="nl-BE" sz="2400" dirty="0">
                <a:latin typeface="Calibri" panose="020F0502020204030204" pitchFamily="34" charset="0"/>
              </a:rPr>
              <a:t>Methode: 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Onderbroken tijdsreeksanalyse (ITSA): controleert voor alle stabiele kind kenmerken</a:t>
            </a:r>
          </a:p>
          <a:p>
            <a:pPr lvl="2"/>
            <a:r>
              <a:rPr lang="nl-BE" sz="1700" dirty="0">
                <a:latin typeface="Calibri" panose="020F0502020204030204" pitchFamily="34" charset="0"/>
              </a:rPr>
              <a:t>Na lineaire transformatie van rekenscores, afwijking nagaan van lineaire trend</a:t>
            </a:r>
          </a:p>
          <a:p>
            <a:pPr lvl="1"/>
            <a:r>
              <a:rPr lang="nl-BE" sz="1900" dirty="0">
                <a:latin typeface="Calibri" panose="020F0502020204030204" pitchFamily="34" charset="0"/>
              </a:rPr>
              <a:t>Synthetische controlemethode (SYNTH): gebaseerd op matching (op voorafgaande rekenscores, IQ en Woordenschat) (probleem van selectie-bias)</a:t>
            </a:r>
          </a:p>
          <a:p>
            <a:pPr lvl="1"/>
            <a:endParaRPr lang="nl-BE" sz="1900" dirty="0">
              <a:latin typeface="Calibri" panose="020F0502020204030204" pitchFamily="34" charset="0"/>
            </a:endParaRPr>
          </a:p>
          <a:p>
            <a:pPr marL="2194560" lvl="8" indent="0">
              <a:buNone/>
            </a:pPr>
            <a:r>
              <a:rPr lang="nl-BE" sz="1300" b="1" dirty="0">
                <a:latin typeface="Calibri" panose="020F0502020204030204" pitchFamily="34" charset="0"/>
              </a:rPr>
              <a:t>Gefinancierd door Stichting Dyslexie Fonds</a:t>
            </a:r>
          </a:p>
          <a:p>
            <a:pPr lvl="1"/>
            <a:endParaRPr lang="nl-BE" sz="1400" dirty="0">
              <a:latin typeface="Calibri" panose="020F0502020204030204" pitchFamily="34" charset="0"/>
            </a:endParaRPr>
          </a:p>
          <a:p>
            <a:endParaRPr lang="nl-BE" sz="2400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2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5287"/>
            <a:ext cx="8534400" cy="902968"/>
          </a:xfrm>
        </p:spPr>
        <p:txBody>
          <a:bodyPr>
            <a:normAutofit/>
          </a:bodyPr>
          <a:lstStyle/>
          <a:p>
            <a:r>
              <a:rPr lang="nl-BE" dirty="0"/>
              <a:t>Percentages types aanpassingen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854280"/>
          </a:xfrm>
        </p:spPr>
        <p:txBody>
          <a:bodyPr/>
          <a:lstStyle/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nl-BE" dirty="0">
              <a:latin typeface="Calibri" panose="020F0502020204030204" pitchFamily="34" charset="0"/>
            </a:endParaRPr>
          </a:p>
          <a:p>
            <a:pPr lvl="1"/>
            <a:endParaRPr lang="nl-BE" dirty="0">
              <a:latin typeface="Calibri" panose="020F0502020204030204" pitchFamily="34" charset="0"/>
            </a:endParaRPr>
          </a:p>
          <a:p>
            <a:endParaRPr lang="nl-BE" dirty="0">
              <a:latin typeface="Calibri" panose="020F0502020204030204" pitchFamily="34" charset="0"/>
            </a:endParaRP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CA58E9F2-3DC3-4F0E-A6C3-52AC43FCC0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83523"/>
              </p:ext>
            </p:extLst>
          </p:nvPr>
        </p:nvGraphicFramePr>
        <p:xfrm>
          <a:off x="1470720" y="3645024"/>
          <a:ext cx="60960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9903527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77706185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0120582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3528854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nl-BE" dirty="0"/>
                        <a:t>Domein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629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rekenen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algemeen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1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Comp</a:t>
                      </a:r>
                      <a:r>
                        <a:rPr lang="nl-BE" dirty="0"/>
                        <a:t>/</a:t>
                      </a:r>
                      <a:r>
                        <a:rPr lang="nl-BE" dirty="0" err="1"/>
                        <a:t>Disp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11,7%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17,4%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222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 err="1"/>
                        <a:t>Stim</a:t>
                      </a:r>
                      <a:r>
                        <a:rPr lang="nl-BE" dirty="0"/>
                        <a:t>/</a:t>
                      </a:r>
                      <a:r>
                        <a:rPr lang="nl-BE" dirty="0" err="1"/>
                        <a:t>Remed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16,2%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58,1%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811926"/>
                  </a:ext>
                </a:extLst>
              </a:tr>
            </a:tbl>
          </a:graphicData>
        </a:graphic>
      </p:graphicFrame>
      <p:graphicFrame>
        <p:nvGraphicFramePr>
          <p:cNvPr id="8" name="Tabel 8">
            <a:extLst>
              <a:ext uri="{FF2B5EF4-FFF2-40B4-BE49-F238E27FC236}">
                <a16:creationId xmlns:a16="http://schemas.microsoft.com/office/drawing/2014/main" id="{904C99CF-4FDA-4A93-94EA-C6DFBA3B73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69506"/>
              </p:ext>
            </p:extLst>
          </p:nvPr>
        </p:nvGraphicFramePr>
        <p:xfrm>
          <a:off x="1535832" y="2014044"/>
          <a:ext cx="607233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336">
                  <a:extLst>
                    <a:ext uri="{9D8B030D-6E8A-4147-A177-3AD203B41FA5}">
                      <a16:colId xmlns:a16="http://schemas.microsoft.com/office/drawing/2014/main" val="9628315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60677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97256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Aanpassing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/>
                        <a:t>Comp</a:t>
                      </a:r>
                      <a:r>
                        <a:rPr lang="nl-BE" dirty="0"/>
                        <a:t>/</a:t>
                      </a:r>
                      <a:r>
                        <a:rPr lang="nl-BE" dirty="0" err="1"/>
                        <a:t>Disp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/>
                        <a:t>Stim</a:t>
                      </a:r>
                      <a:r>
                        <a:rPr lang="nl-BE" dirty="0"/>
                        <a:t>/</a:t>
                      </a:r>
                      <a:r>
                        <a:rPr lang="nl-BE" dirty="0" err="1"/>
                        <a:t>Remed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7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37,2%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25,4%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11,6%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83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199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stimuleren-remediëren T4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297DD49B-70ED-4F47-AB23-489FD84C343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3554" y="1412776"/>
            <a:ext cx="7296891" cy="5328592"/>
          </a:xfrm>
        </p:spPr>
      </p:pic>
    </p:spTree>
    <p:extLst>
      <p:ext uri="{BB962C8B-B14F-4D97-AF65-F5344CB8AC3E}">
        <p14:creationId xmlns:p14="http://schemas.microsoft.com/office/powerpoint/2010/main" val="3224993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stimuleren-remediëren T5-6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4460CEA-0E9B-4C72-B2A5-341AA91738D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3554" y="1412776"/>
            <a:ext cx="7296891" cy="5328592"/>
          </a:xfrm>
        </p:spPr>
      </p:pic>
    </p:spTree>
    <p:extLst>
      <p:ext uri="{BB962C8B-B14F-4D97-AF65-F5344CB8AC3E}">
        <p14:creationId xmlns:p14="http://schemas.microsoft.com/office/powerpoint/2010/main" val="304395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Effect stimuleren-remediëren T7-8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95709FC-0A83-4BE8-A43F-2F1C173BA89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923554" y="1412776"/>
            <a:ext cx="7296891" cy="5328592"/>
          </a:xfrm>
        </p:spPr>
      </p:pic>
    </p:spTree>
    <p:extLst>
      <p:ext uri="{BB962C8B-B14F-4D97-AF65-F5344CB8AC3E}">
        <p14:creationId xmlns:p14="http://schemas.microsoft.com/office/powerpoint/2010/main" val="3584553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>
        <a:normAutofit/>
      </a:bodyPr>
      <a:lstStyle>
        <a:defPPr>
          <a:defRPr sz="2000" dirty="0" smtClean="0">
            <a:latin typeface="Calibri" panose="020F050202020403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4327</TotalTime>
  <Words>1041</Words>
  <Application>Microsoft Office PowerPoint</Application>
  <PresentationFormat>Diavoorstelling (4:3)</PresentationFormat>
  <Paragraphs>159</Paragraphs>
  <Slides>26</Slides>
  <Notes>26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Arial</vt:lpstr>
      <vt:lpstr>Calibri</vt:lpstr>
      <vt:lpstr>Georgia</vt:lpstr>
      <vt:lpstr>Wingdings</vt:lpstr>
      <vt:lpstr>Wingdings 2</vt:lpstr>
      <vt:lpstr>Civiel</vt:lpstr>
      <vt:lpstr>Dia</vt:lpstr>
      <vt:lpstr>Wat is de impact van differentiërende interventies bij zwakke leerlingen?</vt:lpstr>
      <vt:lpstr>M-decreet als invulling van inclusieprincipe</vt:lpstr>
      <vt:lpstr>Schoolexterne hulp (schaduwonderwijs)</vt:lpstr>
      <vt:lpstr>Schoolinterne hulp (STICORDI)</vt:lpstr>
      <vt:lpstr>Onderzoek naar effecten van ‘maatregelen’</vt:lpstr>
      <vt:lpstr>Percentages types aanpassingen</vt:lpstr>
      <vt:lpstr>Effect stimuleren-remediëren T4</vt:lpstr>
      <vt:lpstr>Effect stimuleren-remediëren T5-6</vt:lpstr>
      <vt:lpstr>Effect stimuleren-remediëren T7-8</vt:lpstr>
      <vt:lpstr>Effect stimuleren-remediëren T9-10</vt:lpstr>
      <vt:lpstr>Effect compenseren-dispenseren T4</vt:lpstr>
      <vt:lpstr>Effect compenseren-dispenseren T5</vt:lpstr>
      <vt:lpstr>Effect compenseren-dispenseren T6</vt:lpstr>
      <vt:lpstr>Effect compenseren-dispenseren T7-8</vt:lpstr>
      <vt:lpstr>Effect compenseren-dispenseren T9-10</vt:lpstr>
      <vt:lpstr> Synthetische controle CD T4</vt:lpstr>
      <vt:lpstr> Synthetische controle CD T5</vt:lpstr>
      <vt:lpstr> Synthetische controle CD T6</vt:lpstr>
      <vt:lpstr> Synthetische controle CD T7-8</vt:lpstr>
      <vt:lpstr> Synthetische controle CD T9-10</vt:lpstr>
      <vt:lpstr>Implicaties (1)</vt:lpstr>
      <vt:lpstr>Implicaties (2)</vt:lpstr>
      <vt:lpstr>Oplossingen</vt:lpstr>
      <vt:lpstr>PowerPoint-presentatie</vt:lpstr>
      <vt:lpstr>Recente RTI-modellen</vt:lpstr>
      <vt:lpstr>Handelingsgerichte diagnostiek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zittenblijven het probleem of het bannen ervan?</dc:title>
  <dc:creator>wivdbroe</dc:creator>
  <cp:lastModifiedBy>Wim Van den Broeck</cp:lastModifiedBy>
  <cp:revision>52</cp:revision>
  <cp:lastPrinted>2017-04-24T06:07:18Z</cp:lastPrinted>
  <dcterms:created xsi:type="dcterms:W3CDTF">2014-01-28T11:34:32Z</dcterms:created>
  <dcterms:modified xsi:type="dcterms:W3CDTF">2021-10-23T05:46:49Z</dcterms:modified>
</cp:coreProperties>
</file>