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334" r:id="rId3"/>
    <p:sldId id="335" r:id="rId4"/>
    <p:sldId id="336" r:id="rId5"/>
    <p:sldId id="259" r:id="rId6"/>
    <p:sldId id="338" r:id="rId7"/>
    <p:sldId id="339" r:id="rId8"/>
    <p:sldId id="361" r:id="rId9"/>
    <p:sldId id="291" r:id="rId10"/>
    <p:sldId id="362" r:id="rId11"/>
    <p:sldId id="260" r:id="rId12"/>
    <p:sldId id="261" r:id="rId13"/>
    <p:sldId id="341" r:id="rId14"/>
    <p:sldId id="363" r:id="rId15"/>
    <p:sldId id="262" r:id="rId16"/>
    <p:sldId id="364" r:id="rId17"/>
    <p:sldId id="347" r:id="rId18"/>
    <p:sldId id="350" r:id="rId19"/>
    <p:sldId id="343" r:id="rId20"/>
    <p:sldId id="344" r:id="rId21"/>
    <p:sldId id="264" r:id="rId22"/>
    <p:sldId id="345" r:id="rId23"/>
    <p:sldId id="296" r:id="rId24"/>
    <p:sldId id="266" r:id="rId25"/>
    <p:sldId id="270" r:id="rId26"/>
    <p:sldId id="271" r:id="rId27"/>
    <p:sldId id="272" r:id="rId28"/>
    <p:sldId id="302" r:id="rId29"/>
    <p:sldId id="352" r:id="rId30"/>
    <p:sldId id="351" r:id="rId31"/>
    <p:sldId id="353" r:id="rId32"/>
    <p:sldId id="274" r:id="rId33"/>
    <p:sldId id="358" r:id="rId34"/>
    <p:sldId id="359" r:id="rId35"/>
    <p:sldId id="360" r:id="rId36"/>
    <p:sldId id="306" r:id="rId37"/>
    <p:sldId id="303" r:id="rId38"/>
    <p:sldId id="304" r:id="rId39"/>
    <p:sldId id="305" r:id="rId40"/>
    <p:sldId id="348" r:id="rId41"/>
    <p:sldId id="310" r:id="rId42"/>
    <p:sldId id="354" r:id="rId43"/>
    <p:sldId id="365" r:id="rId44"/>
    <p:sldId id="311" r:id="rId45"/>
    <p:sldId id="275" r:id="rId46"/>
    <p:sldId id="366" r:id="rId47"/>
    <p:sldId id="313" r:id="rId48"/>
    <p:sldId id="276" r:id="rId49"/>
    <p:sldId id="277" r:id="rId50"/>
    <p:sldId id="278" r:id="rId51"/>
    <p:sldId id="357" r:id="rId52"/>
    <p:sldId id="315" r:id="rId53"/>
    <p:sldId id="316" r:id="rId54"/>
    <p:sldId id="321" r:id="rId55"/>
    <p:sldId id="328" r:id="rId56"/>
    <p:sldId id="330" r:id="rId5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72542" autoAdjust="0"/>
  </p:normalViewPr>
  <p:slideViewPr>
    <p:cSldViewPr snapToObjects="1">
      <p:cViewPr varScale="1">
        <p:scale>
          <a:sx n="53" d="100"/>
          <a:sy n="53" d="100"/>
        </p:scale>
        <p:origin x="1950" y="42"/>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8B02B-71C6-40BB-8BCB-F6D7933FBACF}" type="datetimeFigureOut">
              <a:rPr lang="nl-NL" smtClean="0"/>
              <a:t>27-1-2016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29602-50FA-47DF-AF3F-47CE86181E5E}" type="slidenum">
              <a:rPr lang="nl-NL" smtClean="0"/>
              <a:t>‹nr.›</a:t>
            </a:fld>
            <a:endParaRPr lang="nl-NL"/>
          </a:p>
        </p:txBody>
      </p:sp>
    </p:spTree>
    <p:extLst>
      <p:ext uri="{BB962C8B-B14F-4D97-AF65-F5344CB8AC3E}">
        <p14:creationId xmlns:p14="http://schemas.microsoft.com/office/powerpoint/2010/main" val="347089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nl-NL" altLang="nl-NL" dirty="0" smtClean="0"/>
              <a:t>Veel geschreven over 21eeuwse vaardigheden. Opmerkelijk is dat leesvaardigheid daar niet bij staat.</a:t>
            </a:r>
          </a:p>
          <a:p>
            <a:pPr marL="171450" indent="-171450" eaLnBrk="1" hangingPunct="1">
              <a:spcBef>
                <a:spcPct val="0"/>
              </a:spcBef>
              <a:buFontTx/>
              <a:buChar char="-"/>
              <a:defRPr/>
            </a:pPr>
            <a:endParaRPr lang="nl-NL" altLang="nl-NL" dirty="0" smtClean="0"/>
          </a:p>
          <a:p>
            <a:pPr marL="171450" indent="-171450" eaLnBrk="1" hangingPunct="1">
              <a:spcBef>
                <a:spcPct val="0"/>
              </a:spcBef>
              <a:buFontTx/>
              <a:buChar char="-"/>
              <a:defRPr/>
            </a:pPr>
            <a:r>
              <a:rPr lang="nl-NL" altLang="nl-NL" dirty="0" smtClean="0"/>
              <a:t>Automatiseren van lezen: hoe meer spellend lezen hoe grotere belasting op het werkgeheugen, als dat ook nog beperkter is, blijft er weinig over voor het verwerken van de inhoud, voor vragen kunnen stellen bij de tekst. </a:t>
            </a:r>
          </a:p>
          <a:p>
            <a:pPr marL="171450" indent="-171450" eaLnBrk="1" hangingPunct="1">
              <a:spcBef>
                <a:spcPct val="0"/>
              </a:spcBef>
              <a:buFontTx/>
              <a:buChar char="-"/>
              <a:defRPr/>
            </a:pPr>
            <a:endParaRPr lang="nl-NL" altLang="nl-NL" dirty="0" smtClean="0"/>
          </a:p>
          <a:p>
            <a:pPr eaLnBrk="1" hangingPunct="1">
              <a:spcBef>
                <a:spcPct val="0"/>
              </a:spcBef>
              <a:defRPr/>
            </a:pPr>
            <a:r>
              <a:rPr lang="nl-NL" altLang="nl-NL" dirty="0" smtClean="0"/>
              <a:t>- Jan was niet op zijn werk, omdat hij ziek was. Het gas was niet detecteerbaar. Er was ethanol aan toegevoegd. (omdat versus hoewel)</a:t>
            </a:r>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9A015C-6F72-4195-85CD-768D895EFD92}" type="slidenum">
              <a:rPr lang="nl-NL" altLang="nl-NL">
                <a:solidFill>
                  <a:srgbClr val="000000"/>
                </a:solidFill>
                <a:latin typeface="Gill Sans" charset="0"/>
              </a:rPr>
              <a:pPr>
                <a:spcBef>
                  <a:spcPct val="0"/>
                </a:spcBef>
              </a:pPr>
              <a:t>5</a:t>
            </a:fld>
            <a:endParaRPr lang="nl-NL" altLang="nl-NL">
              <a:solidFill>
                <a:srgbClr val="000000"/>
              </a:solidFill>
              <a:latin typeface="Gill Sans" charset="0"/>
            </a:endParaRPr>
          </a:p>
        </p:txBody>
      </p:sp>
    </p:spTree>
    <p:extLst>
      <p:ext uri="{BB962C8B-B14F-4D97-AF65-F5344CB8AC3E}">
        <p14:creationId xmlns:p14="http://schemas.microsoft.com/office/powerpoint/2010/main" val="107276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53A40-53CD-449C-A41F-E9419F6FC58F}" type="slidenum">
              <a:rPr lang="nl-NL" altLang="nl-NL">
                <a:solidFill>
                  <a:srgbClr val="000000"/>
                </a:solidFill>
                <a:latin typeface="Gill Sans" charset="0"/>
              </a:rPr>
              <a:pPr>
                <a:spcBef>
                  <a:spcPct val="0"/>
                </a:spcBef>
              </a:pPr>
              <a:t>16</a:t>
            </a:fld>
            <a:endParaRPr lang="nl-NL" altLang="nl-NL">
              <a:solidFill>
                <a:srgbClr val="000000"/>
              </a:solidFill>
              <a:latin typeface="Gill Sans" charset="0"/>
            </a:endParaRPr>
          </a:p>
        </p:txBody>
      </p:sp>
    </p:spTree>
    <p:extLst>
      <p:ext uri="{BB962C8B-B14F-4D97-AF65-F5344CB8AC3E}">
        <p14:creationId xmlns:p14="http://schemas.microsoft.com/office/powerpoint/2010/main" val="40693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Een workshop over...</a:t>
            </a:r>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53A40-53CD-449C-A41F-E9419F6FC58F}" type="slidenum">
              <a:rPr lang="nl-NL" altLang="nl-NL">
                <a:solidFill>
                  <a:srgbClr val="000000"/>
                </a:solidFill>
                <a:latin typeface="Gill Sans" charset="0"/>
              </a:rPr>
              <a:pPr>
                <a:spcBef>
                  <a:spcPct val="0"/>
                </a:spcBef>
              </a:pPr>
              <a:t>17</a:t>
            </a:fld>
            <a:endParaRPr lang="nl-NL" altLang="nl-NL">
              <a:solidFill>
                <a:srgbClr val="000000"/>
              </a:solidFill>
              <a:latin typeface="Gill Sans" charset="0"/>
            </a:endParaRPr>
          </a:p>
        </p:txBody>
      </p:sp>
    </p:spTree>
    <p:extLst>
      <p:ext uri="{BB962C8B-B14F-4D97-AF65-F5344CB8AC3E}">
        <p14:creationId xmlns:p14="http://schemas.microsoft.com/office/powerpoint/2010/main" val="225359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972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E2C253-6CF7-4E6C-BEDE-F9BB17EFC177}" type="slidenum">
              <a:rPr lang="nl-NL" altLang="nl-NL">
                <a:solidFill>
                  <a:srgbClr val="000000"/>
                </a:solidFill>
                <a:latin typeface="Gill Sans" charset="0"/>
              </a:rPr>
              <a:pPr>
                <a:spcBef>
                  <a:spcPct val="0"/>
                </a:spcBef>
              </a:pPr>
              <a:t>18</a:t>
            </a:fld>
            <a:endParaRPr lang="nl-NL" altLang="nl-NL">
              <a:solidFill>
                <a:srgbClr val="000000"/>
              </a:solidFill>
              <a:latin typeface="Gill Sans" charset="0"/>
            </a:endParaRPr>
          </a:p>
        </p:txBody>
      </p:sp>
    </p:spTree>
    <p:extLst>
      <p:ext uri="{BB962C8B-B14F-4D97-AF65-F5344CB8AC3E}">
        <p14:creationId xmlns:p14="http://schemas.microsoft.com/office/powerpoint/2010/main" val="241416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972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E2C253-6CF7-4E6C-BEDE-F9BB17EFC177}" type="slidenum">
              <a:rPr lang="nl-NL" altLang="nl-NL">
                <a:solidFill>
                  <a:srgbClr val="000000"/>
                </a:solidFill>
                <a:latin typeface="Gill Sans" charset="0"/>
              </a:rPr>
              <a:pPr>
                <a:spcBef>
                  <a:spcPct val="0"/>
                </a:spcBef>
              </a:pPr>
              <a:t>19</a:t>
            </a:fld>
            <a:endParaRPr lang="nl-NL" altLang="nl-NL">
              <a:solidFill>
                <a:srgbClr val="000000"/>
              </a:solidFill>
              <a:latin typeface="Gill Sans" charset="0"/>
            </a:endParaRPr>
          </a:p>
        </p:txBody>
      </p:sp>
    </p:spTree>
    <p:extLst>
      <p:ext uri="{BB962C8B-B14F-4D97-AF65-F5344CB8AC3E}">
        <p14:creationId xmlns:p14="http://schemas.microsoft.com/office/powerpoint/2010/main" val="67524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983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D32783-1A61-420B-9652-1F7A4F05E96B}" type="slidenum">
              <a:rPr lang="nl-NL" altLang="nl-NL">
                <a:solidFill>
                  <a:srgbClr val="000000"/>
                </a:solidFill>
                <a:latin typeface="Gill Sans" charset="0"/>
              </a:rPr>
              <a:pPr>
                <a:spcBef>
                  <a:spcPct val="0"/>
                </a:spcBef>
              </a:pPr>
              <a:t>21</a:t>
            </a:fld>
            <a:endParaRPr lang="nl-NL" altLang="nl-NL">
              <a:solidFill>
                <a:srgbClr val="000000"/>
              </a:solidFill>
              <a:latin typeface="Gill Sans" charset="0"/>
            </a:endParaRPr>
          </a:p>
        </p:txBody>
      </p:sp>
    </p:spTree>
    <p:extLst>
      <p:ext uri="{BB962C8B-B14F-4D97-AF65-F5344CB8AC3E}">
        <p14:creationId xmlns:p14="http://schemas.microsoft.com/office/powerpoint/2010/main" val="159039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972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E2C253-6CF7-4E6C-BEDE-F9BB17EFC177}" type="slidenum">
              <a:rPr lang="nl-NL" altLang="nl-NL">
                <a:solidFill>
                  <a:srgbClr val="000000"/>
                </a:solidFill>
                <a:latin typeface="Gill Sans" charset="0"/>
              </a:rPr>
              <a:pPr>
                <a:spcBef>
                  <a:spcPct val="0"/>
                </a:spcBef>
              </a:pPr>
              <a:t>23</a:t>
            </a:fld>
            <a:endParaRPr lang="nl-NL" altLang="nl-NL">
              <a:solidFill>
                <a:srgbClr val="000000"/>
              </a:solidFill>
              <a:latin typeface="Gill Sans" charset="0"/>
            </a:endParaRPr>
          </a:p>
        </p:txBody>
      </p:sp>
    </p:spTree>
    <p:extLst>
      <p:ext uri="{BB962C8B-B14F-4D97-AF65-F5344CB8AC3E}">
        <p14:creationId xmlns:p14="http://schemas.microsoft.com/office/powerpoint/2010/main" val="269483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4BFE5A-8B37-45ED-A464-17B32F62BAA1}" type="slidenum">
              <a:rPr lang="nl-NL" smtClean="0"/>
              <a:t>24</a:t>
            </a:fld>
            <a:endParaRPr lang="nl-NL"/>
          </a:p>
        </p:txBody>
      </p:sp>
    </p:spTree>
    <p:extLst>
      <p:ext uri="{BB962C8B-B14F-4D97-AF65-F5344CB8AC3E}">
        <p14:creationId xmlns:p14="http://schemas.microsoft.com/office/powerpoint/2010/main" val="164792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 deze leerlingen zitten in u</a:t>
            </a:r>
            <a:endParaRPr lang="nl-NL" dirty="0"/>
          </a:p>
        </p:txBody>
      </p:sp>
      <p:sp>
        <p:nvSpPr>
          <p:cNvPr id="4" name="Tijdelijke aanduiding voor dianummer 3"/>
          <p:cNvSpPr>
            <a:spLocks noGrp="1"/>
          </p:cNvSpPr>
          <p:nvPr>
            <p:ph type="sldNum" sz="quarter" idx="10"/>
          </p:nvPr>
        </p:nvSpPr>
        <p:spPr/>
        <p:txBody>
          <a:bodyPr/>
          <a:lstStyle/>
          <a:p>
            <a:fld id="{D74BFE5A-8B37-45ED-A464-17B32F62BAA1}" type="slidenum">
              <a:rPr lang="nl-NL" smtClean="0"/>
              <a:t>27</a:t>
            </a:fld>
            <a:endParaRPr lang="nl-NL"/>
          </a:p>
        </p:txBody>
      </p:sp>
    </p:spTree>
    <p:extLst>
      <p:ext uri="{BB962C8B-B14F-4D97-AF65-F5344CB8AC3E}">
        <p14:creationId xmlns:p14="http://schemas.microsoft.com/office/powerpoint/2010/main" val="238406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146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57351B-BD02-43C6-ACEB-B2E32507A2CA}" type="slidenum">
              <a:rPr lang="nl-NL" altLang="nl-NL">
                <a:solidFill>
                  <a:srgbClr val="000000"/>
                </a:solidFill>
                <a:latin typeface="Gill Sans" charset="0"/>
              </a:rPr>
              <a:pPr>
                <a:spcBef>
                  <a:spcPct val="0"/>
                </a:spcBef>
              </a:pPr>
              <a:t>29</a:t>
            </a:fld>
            <a:endParaRPr lang="nl-NL" altLang="nl-NL">
              <a:solidFill>
                <a:srgbClr val="000000"/>
              </a:solidFill>
              <a:latin typeface="Gill Sans" charset="0"/>
            </a:endParaRPr>
          </a:p>
        </p:txBody>
      </p:sp>
    </p:spTree>
    <p:extLst>
      <p:ext uri="{BB962C8B-B14F-4D97-AF65-F5344CB8AC3E}">
        <p14:creationId xmlns:p14="http://schemas.microsoft.com/office/powerpoint/2010/main" val="879075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146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57351B-BD02-43C6-ACEB-B2E32507A2CA}" type="slidenum">
              <a:rPr lang="nl-NL" altLang="nl-NL">
                <a:solidFill>
                  <a:srgbClr val="000000"/>
                </a:solidFill>
                <a:latin typeface="Gill Sans" charset="0"/>
              </a:rPr>
              <a:pPr>
                <a:spcBef>
                  <a:spcPct val="0"/>
                </a:spcBef>
              </a:pPr>
              <a:t>30</a:t>
            </a:fld>
            <a:endParaRPr lang="nl-NL" altLang="nl-NL">
              <a:solidFill>
                <a:srgbClr val="000000"/>
              </a:solidFill>
              <a:latin typeface="Gill Sans" charset="0"/>
            </a:endParaRPr>
          </a:p>
        </p:txBody>
      </p:sp>
    </p:spTree>
    <p:extLst>
      <p:ext uri="{BB962C8B-B14F-4D97-AF65-F5344CB8AC3E}">
        <p14:creationId xmlns:p14="http://schemas.microsoft.com/office/powerpoint/2010/main" val="336431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nl-NL" altLang="nl-NL" dirty="0" smtClean="0"/>
              <a:t>Veel geschreven over 21eeuwse vaardigheden. Opmerkelijk is dat leesvaardigheid daar niet bij staat.</a:t>
            </a:r>
          </a:p>
          <a:p>
            <a:pPr marL="171450" indent="-171450" eaLnBrk="1" hangingPunct="1">
              <a:spcBef>
                <a:spcPct val="0"/>
              </a:spcBef>
              <a:buFontTx/>
              <a:buChar char="-"/>
              <a:defRPr/>
            </a:pPr>
            <a:endParaRPr lang="nl-NL" altLang="nl-NL" dirty="0" smtClean="0"/>
          </a:p>
          <a:p>
            <a:pPr marL="171450" indent="-171450" eaLnBrk="1" hangingPunct="1">
              <a:spcBef>
                <a:spcPct val="0"/>
              </a:spcBef>
              <a:buFontTx/>
              <a:buChar char="-"/>
              <a:defRPr/>
            </a:pPr>
            <a:r>
              <a:rPr lang="nl-NL" altLang="nl-NL" dirty="0" smtClean="0"/>
              <a:t>Automatiseren van lezen: hoe meer spellend lezen hoe grotere belasting op het werkgeheugen, als dat ook nog beperkter is, blijft er weinig over voor het verwerken van de inhoud, voor vragen kunnen stellen bij de tekst. </a:t>
            </a:r>
          </a:p>
          <a:p>
            <a:pPr marL="171450" indent="-171450" eaLnBrk="1" hangingPunct="1">
              <a:spcBef>
                <a:spcPct val="0"/>
              </a:spcBef>
              <a:buFontTx/>
              <a:buChar char="-"/>
              <a:defRPr/>
            </a:pPr>
            <a:endParaRPr lang="nl-NL" altLang="nl-NL" dirty="0" smtClean="0"/>
          </a:p>
          <a:p>
            <a:pPr eaLnBrk="1" hangingPunct="1">
              <a:spcBef>
                <a:spcPct val="0"/>
              </a:spcBef>
              <a:defRPr/>
            </a:pPr>
            <a:r>
              <a:rPr lang="nl-NL" altLang="nl-NL" dirty="0" smtClean="0"/>
              <a:t>- Jan was niet op zijn werk, omdat hij ziek was. Het gas was niet detecteerbaar. Er was ethanol aan toegevoegd. (omdat versus hoewel)</a:t>
            </a:r>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9A015C-6F72-4195-85CD-768D895EFD92}" type="slidenum">
              <a:rPr lang="nl-NL" altLang="nl-NL">
                <a:solidFill>
                  <a:srgbClr val="000000"/>
                </a:solidFill>
                <a:latin typeface="Gill Sans" charset="0"/>
              </a:rPr>
              <a:pPr>
                <a:spcBef>
                  <a:spcPct val="0"/>
                </a:spcBef>
              </a:pPr>
              <a:t>8</a:t>
            </a:fld>
            <a:endParaRPr lang="nl-NL" altLang="nl-NL">
              <a:solidFill>
                <a:srgbClr val="000000"/>
              </a:solidFill>
              <a:latin typeface="Gill Sans" charset="0"/>
            </a:endParaRPr>
          </a:p>
        </p:txBody>
      </p:sp>
    </p:spTree>
    <p:extLst>
      <p:ext uri="{BB962C8B-B14F-4D97-AF65-F5344CB8AC3E}">
        <p14:creationId xmlns:p14="http://schemas.microsoft.com/office/powerpoint/2010/main" val="205505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146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57351B-BD02-43C6-ACEB-B2E32507A2CA}" type="slidenum">
              <a:rPr lang="nl-NL" altLang="nl-NL">
                <a:solidFill>
                  <a:srgbClr val="000000"/>
                </a:solidFill>
                <a:latin typeface="Gill Sans" charset="0"/>
              </a:rPr>
              <a:pPr>
                <a:spcBef>
                  <a:spcPct val="0"/>
                </a:spcBef>
              </a:pPr>
              <a:t>31</a:t>
            </a:fld>
            <a:endParaRPr lang="nl-NL" altLang="nl-NL">
              <a:solidFill>
                <a:srgbClr val="000000"/>
              </a:solidFill>
              <a:latin typeface="Gill Sans" charset="0"/>
            </a:endParaRPr>
          </a:p>
        </p:txBody>
      </p:sp>
    </p:spTree>
    <p:extLst>
      <p:ext uri="{BB962C8B-B14F-4D97-AF65-F5344CB8AC3E}">
        <p14:creationId xmlns:p14="http://schemas.microsoft.com/office/powerpoint/2010/main" val="979981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157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A42D63-2C60-46DA-AFC9-803CECC71336}" type="slidenum">
              <a:rPr lang="nl-NL" altLang="nl-NL">
                <a:solidFill>
                  <a:srgbClr val="000000"/>
                </a:solidFill>
                <a:latin typeface="Gill Sans" charset="0"/>
              </a:rPr>
              <a:pPr>
                <a:spcBef>
                  <a:spcPct val="0"/>
                </a:spcBef>
              </a:pPr>
              <a:t>32</a:t>
            </a:fld>
            <a:endParaRPr lang="nl-NL" altLang="nl-NL">
              <a:solidFill>
                <a:srgbClr val="000000"/>
              </a:solidFill>
              <a:latin typeface="Gill Sans" charset="0"/>
            </a:endParaRPr>
          </a:p>
        </p:txBody>
      </p:sp>
    </p:spTree>
    <p:extLst>
      <p:ext uri="{BB962C8B-B14F-4D97-AF65-F5344CB8AC3E}">
        <p14:creationId xmlns:p14="http://schemas.microsoft.com/office/powerpoint/2010/main" val="630349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Moeilijke woorden opschrijven, uitspreken. Elke tekst 2 woorden uitleggen. </a:t>
            </a:r>
          </a:p>
          <a:p>
            <a:pPr eaLnBrk="1" hangingPunct="1">
              <a:spcBef>
                <a:spcPct val="0"/>
              </a:spcBef>
            </a:pPr>
            <a:endParaRPr lang="nl-NL" altLang="nl-NL"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4286E8-4AB1-4397-85B5-32976756819D}" type="slidenum">
              <a:rPr lang="nl-NL" altLang="nl-NL" smtClean="0">
                <a:solidFill>
                  <a:srgbClr val="000000"/>
                </a:solidFill>
                <a:latin typeface="Gill Sans" charset="0"/>
              </a:rPr>
              <a:pPr>
                <a:spcBef>
                  <a:spcPct val="0"/>
                </a:spcBef>
              </a:pPr>
              <a:t>33</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243673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Relaties</a:t>
            </a:r>
            <a:r>
              <a:rPr lang="nl-NL" altLang="nl-NL" baseline="0" dirty="0" smtClean="0"/>
              <a:t> ertussen: schooltaal bij verschillende vakken:</a:t>
            </a:r>
          </a:p>
          <a:p>
            <a:pPr eaLnBrk="1" hangingPunct="1">
              <a:spcBef>
                <a:spcPct val="0"/>
              </a:spcBef>
            </a:pPr>
            <a:r>
              <a:rPr lang="nl-NL" altLang="nl-NL" baseline="0" dirty="0" smtClean="0"/>
              <a:t>Wat is uitleggen, verklaren, beredeneren, wat is een onderdeel van, voorbeeld, oorzaak, gevolg, </a:t>
            </a:r>
          </a:p>
          <a:p>
            <a:pPr eaLnBrk="1" hangingPunct="1">
              <a:spcBef>
                <a:spcPct val="0"/>
              </a:spcBef>
            </a:pPr>
            <a:r>
              <a:rPr lang="nl-NL" altLang="nl-NL" baseline="0" dirty="0" smtClean="0"/>
              <a:t>Leg relaties ertussen uit, zodat betekenisvol concept wordt opgeslagen, beklijft beter</a:t>
            </a:r>
          </a:p>
          <a:p>
            <a:pPr eaLnBrk="1" hangingPunct="1">
              <a:spcBef>
                <a:spcPct val="0"/>
              </a:spcBef>
            </a:pPr>
            <a:endParaRPr lang="nl-NL" altLang="nl-NL" baseline="0" dirty="0" smtClean="0"/>
          </a:p>
          <a:p>
            <a:pPr eaLnBrk="1" hangingPunct="1">
              <a:spcBef>
                <a:spcPct val="0"/>
              </a:spcBef>
            </a:pPr>
            <a:r>
              <a:rPr lang="nl-NL" altLang="nl-NL" baseline="0" dirty="0" smtClean="0"/>
              <a:t>Visueel dus beide hersenhelften, breinonderzoek is wat anders dan een woordspin. </a:t>
            </a:r>
            <a:endParaRPr lang="nl-NL" altLang="nl-NL" dirty="0"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4286E8-4AB1-4397-85B5-32976756819D}" type="slidenum">
              <a:rPr lang="nl-NL" altLang="nl-NL" smtClean="0">
                <a:solidFill>
                  <a:srgbClr val="000000"/>
                </a:solidFill>
                <a:latin typeface="Gill Sans" charset="0"/>
              </a:rPr>
              <a:pPr>
                <a:spcBef>
                  <a:spcPct val="0"/>
                </a:spcBef>
              </a:pPr>
              <a:t>34</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2250444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Vooruitblik, overgangszinnen, tussenkoppen, titel</a:t>
            </a:r>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87DE24-D3B4-4DB6-A6AA-37FEDF475C95}" type="slidenum">
              <a:rPr lang="nl-NL" altLang="nl-NL" smtClean="0">
                <a:solidFill>
                  <a:srgbClr val="000000"/>
                </a:solidFill>
                <a:latin typeface="Gill Sans" charset="0"/>
              </a:rPr>
              <a:pPr>
                <a:spcBef>
                  <a:spcPct val="0"/>
                </a:spcBef>
              </a:pPr>
              <a:t>36</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242862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4BFE5A-8B37-45ED-A464-17B32F62BAA1}" type="slidenum">
              <a:rPr lang="nl-NL" smtClean="0"/>
              <a:t>37</a:t>
            </a:fld>
            <a:endParaRPr lang="nl-NL"/>
          </a:p>
        </p:txBody>
      </p:sp>
    </p:spTree>
    <p:extLst>
      <p:ext uri="{BB962C8B-B14F-4D97-AF65-F5344CB8AC3E}">
        <p14:creationId xmlns:p14="http://schemas.microsoft.com/office/powerpoint/2010/main" val="3046799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4BFE5A-8B37-45ED-A464-17B32F62BAA1}" type="slidenum">
              <a:rPr lang="nl-NL" smtClean="0"/>
              <a:t>38</a:t>
            </a:fld>
            <a:endParaRPr lang="nl-NL"/>
          </a:p>
        </p:txBody>
      </p:sp>
    </p:spTree>
    <p:extLst>
      <p:ext uri="{BB962C8B-B14F-4D97-AF65-F5344CB8AC3E}">
        <p14:creationId xmlns:p14="http://schemas.microsoft.com/office/powerpoint/2010/main" val="1907314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4BFE5A-8B37-45ED-A464-17B32F62BAA1}" type="slidenum">
              <a:rPr lang="nl-NL" smtClean="0"/>
              <a:t>39</a:t>
            </a:fld>
            <a:endParaRPr lang="nl-NL"/>
          </a:p>
        </p:txBody>
      </p:sp>
    </p:spTree>
    <p:extLst>
      <p:ext uri="{BB962C8B-B14F-4D97-AF65-F5344CB8AC3E}">
        <p14:creationId xmlns:p14="http://schemas.microsoft.com/office/powerpoint/2010/main" val="3074838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Hier primaire sector maar niet aangegeven.</a:t>
            </a:r>
          </a:p>
        </p:txBody>
      </p:sp>
      <p:sp>
        <p:nvSpPr>
          <p:cNvPr id="542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001688-E77B-42F3-ACF2-B233E30C3778}" type="slidenum">
              <a:rPr lang="nl-NL" altLang="nl-NL" smtClean="0">
                <a:solidFill>
                  <a:srgbClr val="000000"/>
                </a:solidFill>
                <a:latin typeface="Gill Sans" charset="0"/>
              </a:rPr>
              <a:pPr>
                <a:spcBef>
                  <a:spcPct val="0"/>
                </a:spcBef>
              </a:pPr>
              <a:t>40</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2584555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Wat is belangrijk voor mij in deze tekst?</a:t>
            </a:r>
          </a:p>
          <a:p>
            <a:pPr eaLnBrk="1" hangingPunct="1">
              <a:spcBef>
                <a:spcPct val="0"/>
              </a:spcBef>
            </a:pPr>
            <a:r>
              <a:rPr lang="nl-NL" altLang="nl-NL" dirty="0" smtClean="0"/>
              <a:t>Hoe ga ik het aanpakken, hoe ga ik belangrijke informatie/ hoe ga ik mijn doel bereiken</a:t>
            </a:r>
          </a:p>
          <a:p>
            <a:pPr eaLnBrk="1" hangingPunct="1">
              <a:spcBef>
                <a:spcPct val="0"/>
              </a:spcBef>
            </a:pPr>
            <a:endParaRPr lang="nl-NL" altLang="nl-NL" dirty="0" smtClean="0"/>
          </a:p>
          <a:p>
            <a:pPr eaLnBrk="1" hangingPunct="1">
              <a:spcBef>
                <a:spcPct val="0"/>
              </a:spcBef>
            </a:pPr>
            <a:r>
              <a:rPr lang="nl-NL" altLang="nl-NL" dirty="0" smtClean="0"/>
              <a:t>Evenals voorlezen tekst!</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err="1" smtClean="0">
                <a:solidFill>
                  <a:schemeClr val="tx1"/>
                </a:solidFill>
                <a:latin typeface="+mn-lt"/>
                <a:ea typeface="+mn-ea"/>
                <a:cs typeface="+mn-cs"/>
              </a:rPr>
              <a:t>Modelingvooral</a:t>
            </a:r>
            <a:r>
              <a:rPr lang="nl-NL" sz="1200" b="0" i="0" u="none" strike="noStrike" kern="1200" baseline="0" dirty="0" smtClean="0">
                <a:solidFill>
                  <a:schemeClr val="tx1"/>
                </a:solidFill>
                <a:latin typeface="+mn-lt"/>
                <a:ea typeface="+mn-ea"/>
                <a:cs typeface="+mn-cs"/>
              </a:rPr>
              <a:t> effectief voor zwakke leerlingen, peer </a:t>
            </a:r>
            <a:r>
              <a:rPr lang="nl-NL" sz="1200" b="0" i="0" u="none" strike="noStrike" kern="1200" baseline="0" dirty="0" err="1" smtClean="0">
                <a:solidFill>
                  <a:schemeClr val="tx1"/>
                </a:solidFill>
                <a:latin typeface="+mn-lt"/>
                <a:ea typeface="+mn-ea"/>
                <a:cs typeface="+mn-cs"/>
              </a:rPr>
              <a:t>modelingmeest</a:t>
            </a:r>
            <a:r>
              <a:rPr lang="nl-NL" sz="1200" b="0" i="0" u="none" strike="noStrike" kern="1200" baseline="0" dirty="0" smtClean="0">
                <a:solidFill>
                  <a:schemeClr val="tx1"/>
                </a:solidFill>
                <a:latin typeface="+mn-lt"/>
                <a:ea typeface="+mn-ea"/>
                <a:cs typeface="+mn-cs"/>
              </a:rPr>
              <a:t> effectief, laat leerlingen dus samen lezen. </a:t>
            </a:r>
          </a:p>
          <a:p>
            <a:pPr eaLnBrk="1" hangingPunct="1">
              <a:spcBef>
                <a:spcPct val="0"/>
              </a:spcBef>
            </a:pPr>
            <a:endParaRPr lang="nl-NL" altLang="nl-NL" dirty="0" smtClean="0"/>
          </a:p>
        </p:txBody>
      </p:sp>
      <p:sp>
        <p:nvSpPr>
          <p:cNvPr id="583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FCEBDB-AFE6-4E76-838D-AA8A61F86C5C}" type="slidenum">
              <a:rPr lang="nl-NL" altLang="nl-NL" smtClean="0">
                <a:solidFill>
                  <a:srgbClr val="000000"/>
                </a:solidFill>
                <a:latin typeface="Gill Sans" charset="0"/>
              </a:rPr>
              <a:pPr>
                <a:spcBef>
                  <a:spcPct val="0"/>
                </a:spcBef>
              </a:pPr>
              <a:t>41</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273963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nl-NL" altLang="nl-NL" dirty="0" smtClean="0"/>
              <a:t>Veel geschreven over 21eeuwse vaardigheden. Opmerkelijk is dat leesvaardigheid daar niet bij staat.</a:t>
            </a:r>
          </a:p>
          <a:p>
            <a:pPr marL="171450" indent="-171450" eaLnBrk="1" hangingPunct="1">
              <a:spcBef>
                <a:spcPct val="0"/>
              </a:spcBef>
              <a:buFontTx/>
              <a:buChar char="-"/>
              <a:defRPr/>
            </a:pPr>
            <a:endParaRPr lang="nl-NL" altLang="nl-NL" dirty="0" smtClean="0"/>
          </a:p>
          <a:p>
            <a:pPr marL="171450" indent="-171450" eaLnBrk="1" hangingPunct="1">
              <a:spcBef>
                <a:spcPct val="0"/>
              </a:spcBef>
              <a:buFontTx/>
              <a:buChar char="-"/>
              <a:defRPr/>
            </a:pPr>
            <a:r>
              <a:rPr lang="nl-NL" altLang="nl-NL" dirty="0" smtClean="0"/>
              <a:t>Automatiseren van lezen: hoe meer spellend lezen hoe grotere belasting op het werkgeheugen, als dat ook nog beperkter is, blijft er weinig over voor het verwerken van de inhoud, voor vragen kunnen stellen bij de tekst. </a:t>
            </a:r>
          </a:p>
          <a:p>
            <a:pPr marL="171450" indent="-171450" eaLnBrk="1" hangingPunct="1">
              <a:spcBef>
                <a:spcPct val="0"/>
              </a:spcBef>
              <a:buFontTx/>
              <a:buChar char="-"/>
              <a:defRPr/>
            </a:pPr>
            <a:endParaRPr lang="nl-NL" altLang="nl-NL" dirty="0" smtClean="0"/>
          </a:p>
          <a:p>
            <a:pPr eaLnBrk="1" hangingPunct="1">
              <a:spcBef>
                <a:spcPct val="0"/>
              </a:spcBef>
              <a:defRPr/>
            </a:pPr>
            <a:r>
              <a:rPr lang="nl-NL" altLang="nl-NL" dirty="0" smtClean="0"/>
              <a:t>- Jan was niet op zijn werk, omdat hij ziek was. Het gas was niet detecteerbaar. Er was ethanol aan toegevoegd. (omdat versus hoewel)</a:t>
            </a:r>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9A015C-6F72-4195-85CD-768D895EFD92}" type="slidenum">
              <a:rPr lang="nl-NL" altLang="nl-NL">
                <a:solidFill>
                  <a:srgbClr val="000000"/>
                </a:solidFill>
                <a:latin typeface="Gill Sans" charset="0"/>
              </a:rPr>
              <a:pPr>
                <a:spcBef>
                  <a:spcPct val="0"/>
                </a:spcBef>
              </a:pPr>
              <a:t>9</a:t>
            </a:fld>
            <a:endParaRPr lang="nl-NL" altLang="nl-NL">
              <a:solidFill>
                <a:srgbClr val="000000"/>
              </a:solidFill>
              <a:latin typeface="Gill Sans" charset="0"/>
            </a:endParaRPr>
          </a:p>
        </p:txBody>
      </p:sp>
    </p:spTree>
    <p:extLst>
      <p:ext uri="{BB962C8B-B14F-4D97-AF65-F5344CB8AC3E}">
        <p14:creationId xmlns:p14="http://schemas.microsoft.com/office/powerpoint/2010/main" val="175123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53A40-53CD-449C-A41F-E9419F6FC58F}" type="slidenum">
              <a:rPr lang="nl-NL" altLang="nl-NL">
                <a:solidFill>
                  <a:srgbClr val="000000"/>
                </a:solidFill>
                <a:latin typeface="Gill Sans" charset="0"/>
              </a:rPr>
              <a:pPr>
                <a:spcBef>
                  <a:spcPct val="0"/>
                </a:spcBef>
              </a:pPr>
              <a:t>43</a:t>
            </a:fld>
            <a:endParaRPr lang="nl-NL" altLang="nl-NL">
              <a:solidFill>
                <a:srgbClr val="000000"/>
              </a:solidFill>
              <a:latin typeface="Gill Sans" charset="0"/>
            </a:endParaRPr>
          </a:p>
        </p:txBody>
      </p:sp>
    </p:spTree>
    <p:extLst>
      <p:ext uri="{BB962C8B-B14F-4D97-AF65-F5344CB8AC3E}">
        <p14:creationId xmlns:p14="http://schemas.microsoft.com/office/powerpoint/2010/main" val="1562724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F129602-50FA-47DF-AF3F-47CE86181E5E}" type="slidenum">
              <a:rPr lang="nl-NL" smtClean="0"/>
              <a:t>44</a:t>
            </a:fld>
            <a:endParaRPr lang="nl-NL"/>
          </a:p>
        </p:txBody>
      </p:sp>
    </p:spTree>
    <p:extLst>
      <p:ext uri="{BB962C8B-B14F-4D97-AF65-F5344CB8AC3E}">
        <p14:creationId xmlns:p14="http://schemas.microsoft.com/office/powerpoint/2010/main" val="2859756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218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0ADC7C-5BEB-45BF-ABF9-5C848BC596B8}" type="slidenum">
              <a:rPr lang="nl-NL" altLang="nl-NL">
                <a:solidFill>
                  <a:srgbClr val="000000"/>
                </a:solidFill>
                <a:latin typeface="Gill Sans" charset="0"/>
              </a:rPr>
              <a:pPr>
                <a:spcBef>
                  <a:spcPct val="0"/>
                </a:spcBef>
              </a:pPr>
              <a:t>45</a:t>
            </a:fld>
            <a:endParaRPr lang="nl-NL" altLang="nl-NL">
              <a:solidFill>
                <a:srgbClr val="000000"/>
              </a:solidFill>
              <a:latin typeface="Gill Sans" charset="0"/>
            </a:endParaRPr>
          </a:p>
        </p:txBody>
      </p:sp>
    </p:spTree>
    <p:extLst>
      <p:ext uri="{BB962C8B-B14F-4D97-AF65-F5344CB8AC3E}">
        <p14:creationId xmlns:p14="http://schemas.microsoft.com/office/powerpoint/2010/main" val="910449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53A40-53CD-449C-A41F-E9419F6FC58F}" type="slidenum">
              <a:rPr lang="nl-NL" altLang="nl-NL">
                <a:solidFill>
                  <a:srgbClr val="000000"/>
                </a:solidFill>
                <a:latin typeface="Gill Sans" charset="0"/>
              </a:rPr>
              <a:pPr>
                <a:spcBef>
                  <a:spcPct val="0"/>
                </a:spcBef>
              </a:pPr>
              <a:t>46</a:t>
            </a:fld>
            <a:endParaRPr lang="nl-NL" altLang="nl-NL">
              <a:solidFill>
                <a:srgbClr val="000000"/>
              </a:solidFill>
              <a:latin typeface="Gill Sans" charset="0"/>
            </a:endParaRPr>
          </a:p>
        </p:txBody>
      </p:sp>
    </p:spTree>
    <p:extLst>
      <p:ext uri="{BB962C8B-B14F-4D97-AF65-F5344CB8AC3E}">
        <p14:creationId xmlns:p14="http://schemas.microsoft.com/office/powerpoint/2010/main" val="3703960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249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6C73FB-9693-438C-82E4-9A85A09D6AFD}" type="slidenum">
              <a:rPr lang="nl-NL" altLang="nl-NL">
                <a:solidFill>
                  <a:srgbClr val="000000"/>
                </a:solidFill>
                <a:latin typeface="Gill Sans" charset="0"/>
              </a:rPr>
              <a:pPr>
                <a:spcBef>
                  <a:spcPct val="0"/>
                </a:spcBef>
              </a:pPr>
              <a:t>48</a:t>
            </a:fld>
            <a:endParaRPr lang="nl-NL" altLang="nl-NL">
              <a:solidFill>
                <a:srgbClr val="000000"/>
              </a:solidFill>
              <a:latin typeface="Gill Sans" charset="0"/>
            </a:endParaRPr>
          </a:p>
        </p:txBody>
      </p:sp>
    </p:spTree>
    <p:extLst>
      <p:ext uri="{BB962C8B-B14F-4D97-AF65-F5344CB8AC3E}">
        <p14:creationId xmlns:p14="http://schemas.microsoft.com/office/powerpoint/2010/main" val="3309802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259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97228D-49F8-4DE9-ABA6-B6DDF4F724CF}" type="slidenum">
              <a:rPr lang="nl-NL" altLang="nl-NL">
                <a:solidFill>
                  <a:srgbClr val="000000"/>
                </a:solidFill>
                <a:latin typeface="Gill Sans" charset="0"/>
              </a:rPr>
              <a:pPr>
                <a:spcBef>
                  <a:spcPct val="0"/>
                </a:spcBef>
              </a:pPr>
              <a:t>49</a:t>
            </a:fld>
            <a:endParaRPr lang="nl-NL" altLang="nl-NL">
              <a:solidFill>
                <a:srgbClr val="000000"/>
              </a:solidFill>
              <a:latin typeface="Gill Sans" charset="0"/>
            </a:endParaRPr>
          </a:p>
        </p:txBody>
      </p:sp>
    </p:spTree>
    <p:extLst>
      <p:ext uri="{BB962C8B-B14F-4D97-AF65-F5344CB8AC3E}">
        <p14:creationId xmlns:p14="http://schemas.microsoft.com/office/powerpoint/2010/main" val="50600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269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E712AB-8F1E-4C4D-8948-ABA888536739}" type="slidenum">
              <a:rPr lang="nl-NL" altLang="nl-NL">
                <a:solidFill>
                  <a:srgbClr val="000000"/>
                </a:solidFill>
                <a:latin typeface="Gill Sans" charset="0"/>
              </a:rPr>
              <a:pPr>
                <a:spcBef>
                  <a:spcPct val="0"/>
                </a:spcBef>
              </a:pPr>
              <a:t>50</a:t>
            </a:fld>
            <a:endParaRPr lang="nl-NL" altLang="nl-NL">
              <a:solidFill>
                <a:srgbClr val="000000"/>
              </a:solidFill>
              <a:latin typeface="Gill Sans" charset="0"/>
            </a:endParaRPr>
          </a:p>
        </p:txBody>
      </p:sp>
    </p:spTree>
    <p:extLst>
      <p:ext uri="{BB962C8B-B14F-4D97-AF65-F5344CB8AC3E}">
        <p14:creationId xmlns:p14="http://schemas.microsoft.com/office/powerpoint/2010/main" val="1390839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259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97228D-49F8-4DE9-ABA6-B6DDF4F724CF}" type="slidenum">
              <a:rPr lang="nl-NL" altLang="nl-NL">
                <a:solidFill>
                  <a:srgbClr val="000000"/>
                </a:solidFill>
                <a:latin typeface="Gill Sans" charset="0"/>
              </a:rPr>
              <a:pPr>
                <a:spcBef>
                  <a:spcPct val="0"/>
                </a:spcBef>
              </a:pPr>
              <a:t>51</a:t>
            </a:fld>
            <a:endParaRPr lang="nl-NL" altLang="nl-NL">
              <a:solidFill>
                <a:srgbClr val="000000"/>
              </a:solidFill>
              <a:latin typeface="Gill Sans" charset="0"/>
            </a:endParaRPr>
          </a:p>
        </p:txBody>
      </p:sp>
    </p:spTree>
    <p:extLst>
      <p:ext uri="{BB962C8B-B14F-4D97-AF65-F5344CB8AC3E}">
        <p14:creationId xmlns:p14="http://schemas.microsoft.com/office/powerpoint/2010/main" val="452269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74A466-58E9-484D-BAE7-92D224BC5CEA}" type="slidenum">
              <a:rPr lang="nl-NL" altLang="nl-NL" smtClean="0">
                <a:solidFill>
                  <a:srgbClr val="000000"/>
                </a:solidFill>
                <a:latin typeface="Gill Sans" charset="0"/>
              </a:rPr>
              <a:pPr>
                <a:spcBef>
                  <a:spcPct val="0"/>
                </a:spcBef>
              </a:pPr>
              <a:t>52</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3423733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Evenals voorlezen tekst!</a:t>
            </a:r>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0C1E18-CF59-44E9-B746-D93B9A15EBA7}" type="slidenum">
              <a:rPr lang="nl-NL" altLang="nl-NL" smtClean="0">
                <a:solidFill>
                  <a:srgbClr val="000000"/>
                </a:solidFill>
                <a:latin typeface="Gill Sans" charset="0"/>
              </a:rPr>
              <a:pPr>
                <a:spcBef>
                  <a:spcPct val="0"/>
                </a:spcBef>
              </a:pPr>
              <a:t>53</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187663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nl-NL" altLang="nl-NL" dirty="0" smtClean="0"/>
              <a:t>Veel geschreven over 21eeuwse vaardigheden. Opmerkelijk is dat leesvaardigheid daar niet bij staat.</a:t>
            </a:r>
          </a:p>
          <a:p>
            <a:pPr marL="171450" indent="-171450" eaLnBrk="1" hangingPunct="1">
              <a:spcBef>
                <a:spcPct val="0"/>
              </a:spcBef>
              <a:buFontTx/>
              <a:buChar char="-"/>
              <a:defRPr/>
            </a:pPr>
            <a:endParaRPr lang="nl-NL" altLang="nl-NL" dirty="0" smtClean="0"/>
          </a:p>
          <a:p>
            <a:pPr marL="171450" indent="-171450" eaLnBrk="1" hangingPunct="1">
              <a:spcBef>
                <a:spcPct val="0"/>
              </a:spcBef>
              <a:buFontTx/>
              <a:buChar char="-"/>
              <a:defRPr/>
            </a:pPr>
            <a:r>
              <a:rPr lang="nl-NL" altLang="nl-NL" dirty="0" smtClean="0"/>
              <a:t>Automatiseren van lezen: hoe meer spellend lezen hoe grotere belasting op het werkgeheugen, als dat ook nog beperkter is, blijft er weinig over voor het verwerken van de inhoud, voor vragen kunnen stellen bij de tekst. </a:t>
            </a:r>
          </a:p>
          <a:p>
            <a:pPr marL="171450" indent="-171450" eaLnBrk="1" hangingPunct="1">
              <a:spcBef>
                <a:spcPct val="0"/>
              </a:spcBef>
              <a:buFontTx/>
              <a:buChar char="-"/>
              <a:defRPr/>
            </a:pPr>
            <a:endParaRPr lang="nl-NL" altLang="nl-NL" dirty="0" smtClean="0"/>
          </a:p>
          <a:p>
            <a:pPr eaLnBrk="1" hangingPunct="1">
              <a:spcBef>
                <a:spcPct val="0"/>
              </a:spcBef>
              <a:defRPr/>
            </a:pPr>
            <a:r>
              <a:rPr lang="nl-NL" altLang="nl-NL" dirty="0" smtClean="0"/>
              <a:t>- Jan was niet op zijn werk, omdat hij ziek was. Het gas was niet detecteerbaar. Er was ethanol aan toegevoegd. (omdat versus hoewel)</a:t>
            </a:r>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9A015C-6F72-4195-85CD-768D895EFD92}" type="slidenum">
              <a:rPr lang="nl-NL" altLang="nl-NL">
                <a:solidFill>
                  <a:srgbClr val="000000"/>
                </a:solidFill>
                <a:latin typeface="Gill Sans" charset="0"/>
              </a:rPr>
              <a:pPr>
                <a:spcBef>
                  <a:spcPct val="0"/>
                </a:spcBef>
              </a:pPr>
              <a:t>10</a:t>
            </a:fld>
            <a:endParaRPr lang="nl-NL" altLang="nl-NL">
              <a:solidFill>
                <a:srgbClr val="000000"/>
              </a:solidFill>
              <a:latin typeface="Gill Sans" charset="0"/>
            </a:endParaRPr>
          </a:p>
        </p:txBody>
      </p:sp>
    </p:spTree>
    <p:extLst>
      <p:ext uri="{BB962C8B-B14F-4D97-AF65-F5344CB8AC3E}">
        <p14:creationId xmlns:p14="http://schemas.microsoft.com/office/powerpoint/2010/main" val="1541415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952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2E3B96-3070-4617-BFDB-E3C6CE55CD7B}" type="slidenum">
              <a:rPr lang="nl-NL" altLang="nl-NL" smtClean="0">
                <a:solidFill>
                  <a:srgbClr val="000000"/>
                </a:solidFill>
                <a:latin typeface="Gill Sans" charset="0"/>
              </a:rPr>
              <a:pPr>
                <a:spcBef>
                  <a:spcPct val="0"/>
                </a:spcBef>
              </a:pPr>
              <a:t>54</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1101877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1095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178F18-34A4-44B6-8B5D-6A119D79EC80}" type="slidenum">
              <a:rPr lang="nl-NL" altLang="nl-NL" smtClean="0">
                <a:solidFill>
                  <a:srgbClr val="000000"/>
                </a:solidFill>
                <a:latin typeface="Gill Sans" charset="0"/>
              </a:rPr>
              <a:pPr>
                <a:spcBef>
                  <a:spcPct val="0"/>
                </a:spcBef>
              </a:pPr>
              <a:t>55</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377505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 Jan was niet op zijn werk, omdat hij ziek was. Het gas was niet detecteerbaar. Er was ethanol aan toegevoegd. </a:t>
            </a:r>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AE8842-1D39-433D-8D43-BBB2BD54F932}" type="slidenum">
              <a:rPr lang="nl-NL" altLang="nl-NL">
                <a:solidFill>
                  <a:srgbClr val="000000"/>
                </a:solidFill>
                <a:latin typeface="Gill Sans" charset="0"/>
              </a:rPr>
              <a:pPr>
                <a:spcBef>
                  <a:spcPct val="0"/>
                </a:spcBef>
              </a:pPr>
              <a:t>11</a:t>
            </a:fld>
            <a:endParaRPr lang="nl-NL" altLang="nl-NL">
              <a:solidFill>
                <a:srgbClr val="000000"/>
              </a:solidFill>
              <a:latin typeface="Gill Sans" charset="0"/>
            </a:endParaRPr>
          </a:p>
        </p:txBody>
      </p:sp>
    </p:spTree>
    <p:extLst>
      <p:ext uri="{BB962C8B-B14F-4D97-AF65-F5344CB8AC3E}">
        <p14:creationId xmlns:p14="http://schemas.microsoft.com/office/powerpoint/2010/main" val="407236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53A40-53CD-449C-A41F-E9419F6FC58F}" type="slidenum">
              <a:rPr lang="nl-NL" altLang="nl-NL">
                <a:solidFill>
                  <a:srgbClr val="000000"/>
                </a:solidFill>
                <a:latin typeface="Gill Sans" charset="0"/>
              </a:rPr>
              <a:pPr>
                <a:spcBef>
                  <a:spcPct val="0"/>
                </a:spcBef>
              </a:pPr>
              <a:t>12</a:t>
            </a:fld>
            <a:endParaRPr lang="nl-NL" altLang="nl-NL">
              <a:solidFill>
                <a:srgbClr val="000000"/>
              </a:solidFill>
              <a:latin typeface="Gill Sans" charset="0"/>
            </a:endParaRPr>
          </a:p>
        </p:txBody>
      </p:sp>
    </p:spTree>
    <p:extLst>
      <p:ext uri="{BB962C8B-B14F-4D97-AF65-F5344CB8AC3E}">
        <p14:creationId xmlns:p14="http://schemas.microsoft.com/office/powerpoint/2010/main" val="300822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B3D56F-9BF3-4E16-B4D5-3919CF295F13}" type="slidenum">
              <a:rPr lang="nl-NL" altLang="nl-NL" smtClean="0">
                <a:solidFill>
                  <a:srgbClr val="000000"/>
                </a:solidFill>
                <a:latin typeface="Gill Sans" charset="0"/>
              </a:rPr>
              <a:pPr>
                <a:spcBef>
                  <a:spcPct val="0"/>
                </a:spcBef>
              </a:pPr>
              <a:t>13</a:t>
            </a:fld>
            <a:endParaRPr lang="nl-NL" altLang="nl-NL" smtClean="0">
              <a:solidFill>
                <a:srgbClr val="000000"/>
              </a:solidFill>
              <a:latin typeface="Gill Sans" charset="0"/>
            </a:endParaRPr>
          </a:p>
        </p:txBody>
      </p:sp>
    </p:spTree>
    <p:extLst>
      <p:ext uri="{BB962C8B-B14F-4D97-AF65-F5344CB8AC3E}">
        <p14:creationId xmlns:p14="http://schemas.microsoft.com/office/powerpoint/2010/main" val="191930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53A40-53CD-449C-A41F-E9419F6FC58F}" type="slidenum">
              <a:rPr lang="nl-NL" altLang="nl-NL">
                <a:solidFill>
                  <a:srgbClr val="000000"/>
                </a:solidFill>
                <a:latin typeface="Gill Sans" charset="0"/>
              </a:rPr>
              <a:pPr>
                <a:spcBef>
                  <a:spcPct val="0"/>
                </a:spcBef>
              </a:pPr>
              <a:t>14</a:t>
            </a:fld>
            <a:endParaRPr lang="nl-NL" altLang="nl-NL">
              <a:solidFill>
                <a:srgbClr val="000000"/>
              </a:solidFill>
              <a:latin typeface="Gill Sans" charset="0"/>
            </a:endParaRPr>
          </a:p>
        </p:txBody>
      </p:sp>
    </p:spTree>
    <p:extLst>
      <p:ext uri="{BB962C8B-B14F-4D97-AF65-F5344CB8AC3E}">
        <p14:creationId xmlns:p14="http://schemas.microsoft.com/office/powerpoint/2010/main" val="2460754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nl-NL" altLang="nl-NL" dirty="0" smtClean="0"/>
              <a:t>Geen titel </a:t>
            </a:r>
          </a:p>
          <a:p>
            <a:pPr marL="171450" indent="-171450" eaLnBrk="1" hangingPunct="1">
              <a:spcBef>
                <a:spcPct val="0"/>
              </a:spcBef>
              <a:buFontTx/>
              <a:buChar char="-"/>
            </a:pPr>
            <a:r>
              <a:rPr lang="nl-NL" altLang="nl-NL" dirty="0" smtClean="0"/>
              <a:t>Geen structuur: opsomming is verdwenen. In visueel en geschreven taal. </a:t>
            </a:r>
          </a:p>
          <a:p>
            <a:pPr marL="171450" indent="-171450" eaLnBrk="1" hangingPunct="1">
              <a:spcBef>
                <a:spcPct val="0"/>
              </a:spcBef>
              <a:buFontTx/>
              <a:buChar char="-"/>
            </a:pPr>
            <a:r>
              <a:rPr lang="nl-NL" altLang="nl-NL" dirty="0" smtClean="0"/>
              <a:t>Uitleg standensamenleving is verdwenen</a:t>
            </a:r>
          </a:p>
          <a:p>
            <a:pPr marL="171450" indent="-171450" eaLnBrk="1" hangingPunct="1">
              <a:spcBef>
                <a:spcPct val="0"/>
              </a:spcBef>
              <a:buFontTx/>
              <a:buChar char="-"/>
            </a:pPr>
            <a:r>
              <a:rPr lang="nl-NL" altLang="nl-NL" dirty="0" smtClean="0"/>
              <a:t>Achtergrondinformatie verdwenen om bijv. te kunnen</a:t>
            </a:r>
            <a:r>
              <a:rPr lang="nl-NL" altLang="nl-NL" baseline="0" dirty="0" smtClean="0"/>
              <a:t> plaatsen hoe groot was </a:t>
            </a:r>
            <a:r>
              <a:rPr lang="nl-NL" altLang="nl-NL" baseline="0" dirty="0" err="1" smtClean="0"/>
              <a:t>frankrijk</a:t>
            </a:r>
            <a:r>
              <a:rPr lang="nl-NL" altLang="nl-NL" baseline="0" dirty="0" smtClean="0"/>
              <a:t> toen + plaatsen in de tijd</a:t>
            </a:r>
            <a:endParaRPr lang="nl-NL" altLang="nl-NL" dirty="0" smtClean="0"/>
          </a:p>
        </p:txBody>
      </p:sp>
      <p:sp>
        <p:nvSpPr>
          <p:cNvPr id="880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6EFD61-245D-4C98-94A8-022F54751CD2}" type="slidenum">
              <a:rPr lang="nl-NL" altLang="nl-NL">
                <a:solidFill>
                  <a:srgbClr val="000000"/>
                </a:solidFill>
                <a:latin typeface="Gill Sans" charset="0"/>
              </a:rPr>
              <a:pPr>
                <a:spcBef>
                  <a:spcPct val="0"/>
                </a:spcBef>
              </a:pPr>
              <a:t>15</a:t>
            </a:fld>
            <a:endParaRPr lang="nl-NL" altLang="nl-NL">
              <a:solidFill>
                <a:srgbClr val="000000"/>
              </a:solidFill>
              <a:latin typeface="Gill Sans" charset="0"/>
            </a:endParaRPr>
          </a:p>
        </p:txBody>
      </p:sp>
    </p:spTree>
    <p:extLst>
      <p:ext uri="{BB962C8B-B14F-4D97-AF65-F5344CB8AC3E}">
        <p14:creationId xmlns:p14="http://schemas.microsoft.com/office/powerpoint/2010/main" val="2201332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C09803BF-A17C-4846-9E8E-9066EF5C02B5}" type="datetimeFigureOut">
              <a:rPr lang="nl-NL" smtClean="0"/>
              <a:t>27-1-2016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spTree>
    <p:extLst>
      <p:ext uri="{BB962C8B-B14F-4D97-AF65-F5344CB8AC3E}">
        <p14:creationId xmlns:p14="http://schemas.microsoft.com/office/powerpoint/2010/main" val="150152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27-1-2016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27-1-2016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tekst 15"/>
          <p:cNvSpPr>
            <a:spLocks noGrp="1" noChangeAspect="1"/>
          </p:cNvSpPr>
          <p:nvPr>
            <p:ph type="body" sz="quarter" idx="14"/>
          </p:nvPr>
        </p:nvSpPr>
        <p:spPr>
          <a:xfrm>
            <a:off x="4964113" y="162690"/>
            <a:ext cx="3529012" cy="396000"/>
          </a:xfrm>
        </p:spPr>
        <p:txBody>
          <a:bodyPr/>
          <a:lstStyle>
            <a:lvl1pPr algn="r">
              <a:defRPr sz="1050" b="0" baseline="0">
                <a:solidFill>
                  <a:schemeClr val="tx1"/>
                </a:solidFill>
              </a:defRPr>
            </a:lvl1pPr>
          </a:lstStyle>
          <a:p>
            <a:pPr lvl="0"/>
            <a:r>
              <a:rPr lang="en-US" smtClean="0"/>
              <a:t>Click to edit Master text styles</a:t>
            </a:r>
          </a:p>
          <a:p>
            <a:pPr lvl="1"/>
            <a:r>
              <a:rPr lang="en-US" smtClean="0"/>
              <a:t>Second level</a:t>
            </a:r>
          </a:p>
        </p:txBody>
      </p:sp>
      <p:sp>
        <p:nvSpPr>
          <p:cNvPr id="5" name="Tijdelijke aanduiding voor datum 3"/>
          <p:cNvSpPr>
            <a:spLocks noGrp="1"/>
          </p:cNvSpPr>
          <p:nvPr>
            <p:ph type="dt" sz="half" idx="15"/>
          </p:nvPr>
        </p:nvSpPr>
        <p:spPr/>
        <p:txBody>
          <a:bodyPr/>
          <a:lstStyle>
            <a:lvl1pPr>
              <a:defRPr/>
            </a:lvl1pPr>
          </a:lstStyle>
          <a:p>
            <a:pPr>
              <a:defRPr/>
            </a:pPr>
            <a:fld id="{5715000F-AE86-41F2-A318-3AC3EC7F94B0}" type="datetime1">
              <a:rPr lang="nl-NL"/>
              <a:pPr>
                <a:defRPr/>
              </a:pPr>
              <a:t>27-1-2016</a:t>
            </a:fld>
            <a:endParaRPr lang="nl-NL"/>
          </a:p>
        </p:txBody>
      </p:sp>
      <p:sp>
        <p:nvSpPr>
          <p:cNvPr id="6" name="Tijdelijke aanduiding voor voettekst 4"/>
          <p:cNvSpPr>
            <a:spLocks noGrp="1"/>
          </p:cNvSpPr>
          <p:nvPr>
            <p:ph type="ftr" sz="quarter" idx="16"/>
          </p:nvPr>
        </p:nvSpPr>
        <p:spPr/>
        <p:txBody>
          <a:bodyPr/>
          <a:lstStyle>
            <a:lvl1pPr>
              <a:defRPr/>
            </a:lvl1pPr>
          </a:lstStyle>
          <a:p>
            <a:pPr>
              <a:defRPr/>
            </a:pPr>
            <a:endParaRPr lang="nl-NL"/>
          </a:p>
        </p:txBody>
      </p:sp>
      <p:sp>
        <p:nvSpPr>
          <p:cNvPr id="8" name="Tijdelijke aanduiding voor dianummer 5"/>
          <p:cNvSpPr>
            <a:spLocks noGrp="1"/>
          </p:cNvSpPr>
          <p:nvPr>
            <p:ph type="sldNum" sz="quarter" idx="17"/>
          </p:nvPr>
        </p:nvSpPr>
        <p:spPr/>
        <p:txBody>
          <a:bodyPr/>
          <a:lstStyle>
            <a:lvl1pPr>
              <a:defRPr/>
            </a:lvl1pPr>
          </a:lstStyle>
          <a:p>
            <a:pPr>
              <a:defRPr/>
            </a:pPr>
            <a:fld id="{557CC374-C67E-4E25-8A5A-9B0414BA7DD7}" type="slidenum">
              <a:rPr lang="nl-NL" altLang="nl-NL"/>
              <a:pPr>
                <a:defRPr/>
              </a:pPr>
              <a:t>‹nr.›</a:t>
            </a:fld>
            <a:endParaRPr lang="nl-NL" altLang="nl-NL"/>
          </a:p>
        </p:txBody>
      </p:sp>
    </p:spTree>
    <p:extLst>
      <p:ext uri="{BB962C8B-B14F-4D97-AF65-F5344CB8AC3E}">
        <p14:creationId xmlns:p14="http://schemas.microsoft.com/office/powerpoint/2010/main" val="386242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tekst 15"/>
          <p:cNvSpPr>
            <a:spLocks noGrp="1" noChangeAspect="1"/>
          </p:cNvSpPr>
          <p:nvPr>
            <p:ph type="body" sz="quarter" idx="14"/>
          </p:nvPr>
        </p:nvSpPr>
        <p:spPr>
          <a:xfrm>
            <a:off x="4964113" y="162690"/>
            <a:ext cx="3529012" cy="396000"/>
          </a:xfrm>
        </p:spPr>
        <p:txBody>
          <a:bodyPr/>
          <a:lstStyle>
            <a:lvl1pPr algn="r">
              <a:defRPr sz="1050" b="0" baseline="0">
                <a:solidFill>
                  <a:schemeClr val="tx1"/>
                </a:solidFill>
              </a:defRPr>
            </a:lvl1pPr>
          </a:lstStyle>
          <a:p>
            <a:pPr lvl="0"/>
            <a:r>
              <a:rPr lang="en-US" smtClean="0"/>
              <a:t>Click to edit Master text styles</a:t>
            </a:r>
          </a:p>
          <a:p>
            <a:pPr lvl="1"/>
            <a:r>
              <a:rPr lang="en-US" smtClean="0"/>
              <a:t>Second level</a:t>
            </a:r>
          </a:p>
        </p:txBody>
      </p:sp>
      <p:sp>
        <p:nvSpPr>
          <p:cNvPr id="5" name="Tijdelijke aanduiding voor datum 3"/>
          <p:cNvSpPr>
            <a:spLocks noGrp="1"/>
          </p:cNvSpPr>
          <p:nvPr>
            <p:ph type="dt" sz="half" idx="15"/>
          </p:nvPr>
        </p:nvSpPr>
        <p:spPr/>
        <p:txBody>
          <a:bodyPr/>
          <a:lstStyle>
            <a:lvl1pPr>
              <a:defRPr/>
            </a:lvl1pPr>
          </a:lstStyle>
          <a:p>
            <a:pPr>
              <a:defRPr/>
            </a:pPr>
            <a:fld id="{5715000F-AE86-41F2-A318-3AC3EC7F94B0}" type="datetime1">
              <a:rPr lang="nl-NL"/>
              <a:pPr>
                <a:defRPr/>
              </a:pPr>
              <a:t>27-1-2016</a:t>
            </a:fld>
            <a:endParaRPr lang="nl-NL"/>
          </a:p>
        </p:txBody>
      </p:sp>
      <p:sp>
        <p:nvSpPr>
          <p:cNvPr id="6" name="Tijdelijke aanduiding voor voettekst 4"/>
          <p:cNvSpPr>
            <a:spLocks noGrp="1"/>
          </p:cNvSpPr>
          <p:nvPr>
            <p:ph type="ftr" sz="quarter" idx="16"/>
          </p:nvPr>
        </p:nvSpPr>
        <p:spPr/>
        <p:txBody>
          <a:bodyPr/>
          <a:lstStyle>
            <a:lvl1pPr>
              <a:defRPr/>
            </a:lvl1pPr>
          </a:lstStyle>
          <a:p>
            <a:pPr>
              <a:defRPr/>
            </a:pPr>
            <a:endParaRPr lang="nl-NL"/>
          </a:p>
        </p:txBody>
      </p:sp>
      <p:sp>
        <p:nvSpPr>
          <p:cNvPr id="8" name="Tijdelijke aanduiding voor dianummer 5"/>
          <p:cNvSpPr>
            <a:spLocks noGrp="1"/>
          </p:cNvSpPr>
          <p:nvPr>
            <p:ph type="sldNum" sz="quarter" idx="17"/>
          </p:nvPr>
        </p:nvSpPr>
        <p:spPr/>
        <p:txBody>
          <a:bodyPr/>
          <a:lstStyle>
            <a:lvl1pPr>
              <a:defRPr/>
            </a:lvl1pPr>
          </a:lstStyle>
          <a:p>
            <a:pPr>
              <a:defRPr/>
            </a:pPr>
            <a:fld id="{557CC374-C67E-4E25-8A5A-9B0414BA7DD7}" type="slidenum">
              <a:rPr lang="nl-NL" altLang="nl-NL"/>
              <a:pPr>
                <a:defRPr/>
              </a:pPr>
              <a:t>‹nr.›</a:t>
            </a:fld>
            <a:endParaRPr lang="nl-NL" altLang="nl-NL"/>
          </a:p>
        </p:txBody>
      </p:sp>
    </p:spTree>
    <p:extLst>
      <p:ext uri="{BB962C8B-B14F-4D97-AF65-F5344CB8AC3E}">
        <p14:creationId xmlns:p14="http://schemas.microsoft.com/office/powerpoint/2010/main" val="37088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tekst 15"/>
          <p:cNvSpPr>
            <a:spLocks noGrp="1" noChangeAspect="1"/>
          </p:cNvSpPr>
          <p:nvPr>
            <p:ph type="body" sz="quarter" idx="14"/>
          </p:nvPr>
        </p:nvSpPr>
        <p:spPr>
          <a:xfrm>
            <a:off x="4964113" y="162690"/>
            <a:ext cx="3529012" cy="396000"/>
          </a:xfrm>
        </p:spPr>
        <p:txBody>
          <a:bodyPr/>
          <a:lstStyle>
            <a:lvl1pPr algn="r">
              <a:defRPr sz="1050" b="0" baseline="0">
                <a:solidFill>
                  <a:schemeClr val="tx1"/>
                </a:solidFill>
              </a:defRPr>
            </a:lvl1pPr>
          </a:lstStyle>
          <a:p>
            <a:pPr lvl="0"/>
            <a:r>
              <a:rPr lang="en-US" smtClean="0"/>
              <a:t>Click to edit Master text styles</a:t>
            </a:r>
          </a:p>
          <a:p>
            <a:pPr lvl="1"/>
            <a:r>
              <a:rPr lang="en-US" smtClean="0"/>
              <a:t>Second level</a:t>
            </a:r>
          </a:p>
        </p:txBody>
      </p:sp>
      <p:sp>
        <p:nvSpPr>
          <p:cNvPr id="5" name="Tijdelijke aanduiding voor datum 3"/>
          <p:cNvSpPr>
            <a:spLocks noGrp="1"/>
          </p:cNvSpPr>
          <p:nvPr>
            <p:ph type="dt" sz="half" idx="15"/>
          </p:nvPr>
        </p:nvSpPr>
        <p:spPr/>
        <p:txBody>
          <a:bodyPr/>
          <a:lstStyle>
            <a:lvl1pPr>
              <a:defRPr/>
            </a:lvl1pPr>
          </a:lstStyle>
          <a:p>
            <a:pPr>
              <a:defRPr/>
            </a:pPr>
            <a:fld id="{5715000F-AE86-41F2-A318-3AC3EC7F94B0}" type="datetime1">
              <a:rPr lang="nl-NL"/>
              <a:pPr>
                <a:defRPr/>
              </a:pPr>
              <a:t>27-1-2016</a:t>
            </a:fld>
            <a:endParaRPr lang="nl-NL"/>
          </a:p>
        </p:txBody>
      </p:sp>
      <p:sp>
        <p:nvSpPr>
          <p:cNvPr id="6" name="Tijdelijke aanduiding voor voettekst 4"/>
          <p:cNvSpPr>
            <a:spLocks noGrp="1"/>
          </p:cNvSpPr>
          <p:nvPr>
            <p:ph type="ftr" sz="quarter" idx="16"/>
          </p:nvPr>
        </p:nvSpPr>
        <p:spPr/>
        <p:txBody>
          <a:bodyPr/>
          <a:lstStyle>
            <a:lvl1pPr>
              <a:defRPr/>
            </a:lvl1pPr>
          </a:lstStyle>
          <a:p>
            <a:pPr>
              <a:defRPr/>
            </a:pPr>
            <a:endParaRPr lang="nl-NL"/>
          </a:p>
        </p:txBody>
      </p:sp>
      <p:sp>
        <p:nvSpPr>
          <p:cNvPr id="8" name="Tijdelijke aanduiding voor dianummer 5"/>
          <p:cNvSpPr>
            <a:spLocks noGrp="1"/>
          </p:cNvSpPr>
          <p:nvPr>
            <p:ph type="sldNum" sz="quarter" idx="17"/>
          </p:nvPr>
        </p:nvSpPr>
        <p:spPr/>
        <p:txBody>
          <a:bodyPr/>
          <a:lstStyle>
            <a:lvl1pPr>
              <a:defRPr/>
            </a:lvl1pPr>
          </a:lstStyle>
          <a:p>
            <a:pPr>
              <a:defRPr/>
            </a:pPr>
            <a:fld id="{557CC374-C67E-4E25-8A5A-9B0414BA7DD7}" type="slidenum">
              <a:rPr lang="nl-NL" altLang="nl-NL"/>
              <a:pPr>
                <a:defRPr/>
              </a:pPr>
              <a:t>‹nr.›</a:t>
            </a:fld>
            <a:endParaRPr lang="nl-NL" altLang="nl-NL"/>
          </a:p>
        </p:txBody>
      </p:sp>
    </p:spTree>
    <p:extLst>
      <p:ext uri="{BB962C8B-B14F-4D97-AF65-F5344CB8AC3E}">
        <p14:creationId xmlns:p14="http://schemas.microsoft.com/office/powerpoint/2010/main" val="207806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9803BF-A17C-4846-9E8E-9066EF5C02B5}" type="datetimeFigureOut">
              <a:rPr lang="nl-NL" smtClean="0"/>
              <a:t>27-1-2016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9803BF-A17C-4846-9E8E-9066EF5C02B5}" type="datetimeFigureOut">
              <a:rPr lang="nl-NL" smtClean="0"/>
              <a:t>27-1-2016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9803BF-A17C-4846-9E8E-9066EF5C02B5}" type="datetimeFigureOut">
              <a:rPr lang="nl-NL" smtClean="0"/>
              <a:t>27-1-2016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9803BF-A17C-4846-9E8E-9066EF5C02B5}" type="datetimeFigureOut">
              <a:rPr lang="nl-NL" smtClean="0"/>
              <a:t>27-1-2016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9803BF-A17C-4846-9E8E-9066EF5C02B5}" type="datetimeFigureOut">
              <a:rPr lang="nl-NL" smtClean="0"/>
              <a:t>27-1-2016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9803BF-A17C-4846-9E8E-9066EF5C02B5}" type="datetimeFigureOut">
              <a:rPr lang="nl-NL" smtClean="0"/>
              <a:t>27-1-2016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t>27-1-2016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9803BF-A17C-4846-9E8E-9066EF5C02B5}" type="datetimeFigureOut">
              <a:rPr lang="nl-NL" smtClean="0"/>
              <a:t>27-1-2016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03BF-A17C-4846-9E8E-9066EF5C02B5}" type="datetimeFigureOut">
              <a:rPr lang="nl-NL" smtClean="0"/>
              <a:t>27-1-2016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www.schrijfgemak.nl/wp-content/uploads/2014/04/Kevin053.av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G.vanSilfhout@slo.n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2617788" y="4335200"/>
            <a:ext cx="6526212" cy="1445328"/>
          </a:xfrm>
        </p:spPr>
        <p:txBody>
          <a:bodyPr>
            <a:normAutofit lnSpcReduction="10000"/>
          </a:bodyPr>
          <a:lstStyle/>
          <a:p>
            <a:r>
              <a:rPr lang="nl-NL" dirty="0" smtClean="0">
                <a:solidFill>
                  <a:schemeClr val="bg1">
                    <a:lumMod val="50000"/>
                  </a:schemeClr>
                </a:solidFill>
              </a:rPr>
              <a:t>Begrijpelijke teksten en </a:t>
            </a:r>
            <a:r>
              <a:rPr lang="nl-NL" dirty="0" err="1" smtClean="0">
                <a:solidFill>
                  <a:schemeClr val="bg1">
                    <a:lumMod val="50000"/>
                  </a:schemeClr>
                </a:solidFill>
              </a:rPr>
              <a:t>toetsvragen</a:t>
            </a:r>
            <a:endParaRPr lang="nl-NL" dirty="0" smtClean="0">
              <a:solidFill>
                <a:schemeClr val="bg1">
                  <a:lumMod val="50000"/>
                </a:schemeClr>
              </a:solidFill>
            </a:endParaRPr>
          </a:p>
          <a:p>
            <a:endParaRPr lang="nl-NL" sz="1900" dirty="0" smtClean="0">
              <a:solidFill>
                <a:schemeClr val="bg1">
                  <a:lumMod val="50000"/>
                </a:schemeClr>
              </a:solidFill>
            </a:endParaRPr>
          </a:p>
          <a:p>
            <a:r>
              <a:rPr lang="nl-NL" sz="1900" dirty="0" smtClean="0">
                <a:solidFill>
                  <a:schemeClr val="bg1">
                    <a:lumMod val="50000"/>
                  </a:schemeClr>
                </a:solidFill>
              </a:rPr>
              <a:t>Gerdineke van Silfhout </a:t>
            </a:r>
          </a:p>
          <a:p>
            <a:r>
              <a:rPr lang="nl-NL" sz="1900" dirty="0" smtClean="0">
                <a:solidFill>
                  <a:schemeClr val="bg1">
                    <a:lumMod val="50000"/>
                  </a:schemeClr>
                </a:solidFill>
              </a:rPr>
              <a:t>G.vanSilfhout@slo.nl</a:t>
            </a:r>
            <a:endParaRPr lang="nl-NL" sz="1900" dirty="0">
              <a:solidFill>
                <a:schemeClr val="bg1">
                  <a:lumMod val="50000"/>
                </a:schemeClr>
              </a:solidFill>
            </a:endParaRPr>
          </a:p>
        </p:txBody>
      </p:sp>
      <p:sp>
        <p:nvSpPr>
          <p:cNvPr id="6" name="Subtitel 2"/>
          <p:cNvSpPr txBox="1">
            <a:spLocks/>
          </p:cNvSpPr>
          <p:nvPr/>
        </p:nvSpPr>
        <p:spPr>
          <a:xfrm>
            <a:off x="2617787" y="1724024"/>
            <a:ext cx="6356880" cy="19589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1" i="0" kern="1200">
                <a:solidFill>
                  <a:schemeClr val="bg1">
                    <a:lumMod val="65000"/>
                  </a:schemeClr>
                </a:solidFill>
                <a:effectLst/>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tx1"/>
                </a:solidFill>
              </a:rPr>
              <a:t>Het leesproces van leerlingen in beeld</a:t>
            </a:r>
            <a:endParaRPr lang="nl-NL" sz="3600" dirty="0">
              <a:solidFill>
                <a:schemeClr val="tx1"/>
              </a:solidFill>
            </a:endParaRPr>
          </a:p>
        </p:txBody>
      </p:sp>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6444208" y="5780528"/>
            <a:ext cx="2374265" cy="728345"/>
          </a:xfrm>
          <a:prstGeom prst="rect">
            <a:avLst/>
          </a:prstGeom>
        </p:spPr>
      </p:pic>
    </p:spTree>
    <p:extLst>
      <p:ext uri="{BB962C8B-B14F-4D97-AF65-F5344CB8AC3E}">
        <p14:creationId xmlns:p14="http://schemas.microsoft.com/office/powerpoint/2010/main" val="102276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5124" name="Rectangle 3"/>
          <p:cNvSpPr>
            <a:spLocks/>
          </p:cNvSpPr>
          <p:nvPr/>
        </p:nvSpPr>
        <p:spPr bwMode="auto">
          <a:xfrm>
            <a:off x="1357312" y="666336"/>
            <a:ext cx="652705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Achtergrond</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9222" name="Tekstvak 8"/>
          <p:cNvSpPr txBox="1">
            <a:spLocks noChangeArrowheads="1"/>
          </p:cNvSpPr>
          <p:nvPr/>
        </p:nvSpPr>
        <p:spPr bwMode="auto">
          <a:xfrm>
            <a:off x="1357313" y="1665239"/>
            <a:ext cx="6900862" cy="503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85% van het curriculum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geschreven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15% van de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leerlingen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onvoldoende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leesvaardig</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Spellende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lezers</a:t>
            </a:r>
            <a:r>
              <a:rPr lang="en-US" altLang="nl-NL" sz="2000" dirty="0" smtClean="0">
                <a:latin typeface="Arial" panose="020B0604020202020204" pitchFamily="34" charset="0"/>
                <a:cs typeface="Arial" panose="020B0604020202020204" pitchFamily="34" charset="0"/>
                <a:sym typeface="Arial" panose="020B0604020202020204" pitchFamily="34" charset="0"/>
              </a:rPr>
              <a:t> -&gt;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overbelast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werkgeheugen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Ongemotiveerde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lezers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0" lvl="2" indent="0" algn="l"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spcBef>
                <a:spcPts val="480"/>
              </a:spcBef>
              <a:buClr>
                <a:srgbClr val="C00000"/>
              </a:buClr>
              <a:buSzPct val="125000"/>
              <a:buFontTx/>
              <a:buChar char="•"/>
              <a:defRPr/>
            </a:pP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Voorwaarde</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begrijpen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tekst</a:t>
            </a:r>
            <a:endPar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Vloeiend</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kunnen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aandacht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inhoud</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Voldoende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voorkennis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inferenties</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Toereikende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woordenschat</a:t>
            </a:r>
            <a:r>
              <a:rPr lang="en-US" altLang="nl-NL" sz="2000" dirty="0" smtClean="0">
                <a:latin typeface="Arial" panose="020B0604020202020204" pitchFamily="34" charset="0"/>
                <a:cs typeface="Arial" panose="020B0604020202020204" pitchFamily="34" charset="0"/>
                <a:sym typeface="Arial" panose="020B0604020202020204" pitchFamily="34" charset="0"/>
              </a:rPr>
              <a:t> (90%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bekend</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Voldoende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leesstrategieën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Motivatie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betrokkenheid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Combinatie</a:t>
            </a:r>
            <a:r>
              <a:rPr lang="en-US" altLang="nl-NL" sz="2000" dirty="0" smtClean="0">
                <a:latin typeface="Arial" panose="020B0604020202020204" pitchFamily="34" charset="0"/>
                <a:cs typeface="Arial" panose="020B0604020202020204" pitchFamily="34" charset="0"/>
                <a:sym typeface="Arial" panose="020B0604020202020204" pitchFamily="34" charset="0"/>
              </a:rPr>
              <a:t> van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verschillende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factoren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9FB011"/>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9FB011"/>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412217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7" name="Rectangle 2"/>
          <p:cNvSpPr>
            <a:spLocks/>
          </p:cNvSpPr>
          <p:nvPr/>
        </p:nvSpPr>
        <p:spPr bwMode="auto">
          <a:xfrm>
            <a:off x="457201" y="552450"/>
            <a:ext cx="8075240" cy="518080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6148" name="Tekstvak 8"/>
          <p:cNvSpPr txBox="1">
            <a:spLocks noChangeArrowheads="1"/>
          </p:cNvSpPr>
          <p:nvPr/>
        </p:nvSpPr>
        <p:spPr bwMode="auto">
          <a:xfrm>
            <a:off x="1357313" y="1785938"/>
            <a:ext cx="571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3" algn="l" eaLnBrk="1" hangingPunct="1">
              <a:buClr>
                <a:srgbClr val="9FB011"/>
              </a:buClr>
              <a:buSzPct val="125000"/>
              <a:buFontTx/>
              <a:buChar char="•"/>
            </a:pPr>
            <a:endParaRPr lang="en-US" altLang="nl-NL" sz="1400" b="1">
              <a:latin typeface="Calibri" panose="020F0502020204030204" pitchFamily="34" charset="0"/>
              <a:sym typeface="Arial" panose="020B0604020202020204" pitchFamily="34" charset="0"/>
            </a:endParaRPr>
          </a:p>
          <a:p>
            <a:pPr algn="l" eaLnBrk="1" hangingPunct="1">
              <a:buClr>
                <a:srgbClr val="9FB011"/>
              </a:buClr>
              <a:buSzPct val="125000"/>
            </a:pPr>
            <a:endParaRPr lang="en-US" altLang="nl-NL" sz="1400" b="1">
              <a:latin typeface="Calibri" panose="020F0502020204030204" pitchFamily="34" charset="0"/>
              <a:sym typeface="Arial" panose="020B0604020202020204" pitchFamily="34" charset="0"/>
            </a:endParaRPr>
          </a:p>
        </p:txBody>
      </p:sp>
      <p:sp>
        <p:nvSpPr>
          <p:cNvPr id="6149" name="Titel 1"/>
          <p:cNvSpPr>
            <a:spLocks noGrp="1"/>
          </p:cNvSpPr>
          <p:nvPr>
            <p:ph type="title"/>
          </p:nvPr>
        </p:nvSpPr>
        <p:spPr>
          <a:xfrm>
            <a:off x="750888" y="712788"/>
            <a:ext cx="7481887" cy="676275"/>
          </a:xfrm>
        </p:spPr>
        <p:txBody>
          <a:bodyPr>
            <a:noAutofit/>
          </a:bodyPr>
          <a:lstStyle/>
          <a:p>
            <a:r>
              <a:rPr lang="nl-NL" altLang="nl-NL" sz="2400" b="1" dirty="0" smtClean="0">
                <a:latin typeface="Arial" panose="020B0604020202020204" pitchFamily="34" charset="0"/>
                <a:cs typeface="Arial" panose="020B0604020202020204" pitchFamily="34" charset="0"/>
              </a:rPr>
              <a:t>       Tekstbegrip </a:t>
            </a:r>
            <a:r>
              <a:rPr lang="nl-NL" altLang="nl-NL" sz="2400" b="1" dirty="0" smtClean="0">
                <a:latin typeface="Arial" panose="020B0604020202020204" pitchFamily="34" charset="0"/>
                <a:cs typeface="Arial" panose="020B0604020202020204" pitchFamily="34" charset="0"/>
                <a:sym typeface="Wingdings 3" panose="05040102010807070707" pitchFamily="18" charset="2"/>
              </a:rPr>
              <a:t>  tekstmoeilijkheid </a:t>
            </a:r>
            <a:br>
              <a:rPr lang="nl-NL" altLang="nl-NL" sz="2400" b="1" dirty="0" smtClean="0">
                <a:latin typeface="Arial" panose="020B0604020202020204" pitchFamily="34" charset="0"/>
                <a:cs typeface="Arial" panose="020B0604020202020204" pitchFamily="34" charset="0"/>
                <a:sym typeface="Wingdings 3" panose="05040102010807070707" pitchFamily="18" charset="2"/>
              </a:rPr>
            </a:br>
            <a:endParaRPr lang="nl-NL" altLang="nl-NL" sz="2400" b="1" dirty="0" smtClean="0">
              <a:latin typeface="Arial" panose="020B0604020202020204" pitchFamily="34" charset="0"/>
              <a:cs typeface="Arial" panose="020B0604020202020204" pitchFamily="34" charset="0"/>
            </a:endParaRPr>
          </a:p>
        </p:txBody>
      </p:sp>
      <p:sp>
        <p:nvSpPr>
          <p:cNvPr id="6150" name="Rectangle 3"/>
          <p:cNvSpPr>
            <a:spLocks noChangeArrowheads="1"/>
          </p:cNvSpPr>
          <p:nvPr/>
        </p:nvSpPr>
        <p:spPr bwMode="auto">
          <a:xfrm>
            <a:off x="3359150" y="1889125"/>
            <a:ext cx="2520950" cy="4392613"/>
          </a:xfrm>
          <a:prstGeom prst="rect">
            <a:avLst/>
          </a:prstGeom>
          <a:solidFill>
            <a:srgbClr val="CC0066"/>
          </a:solidFill>
          <a:ln w="9525">
            <a:solidFill>
              <a:schemeClr val="tx1"/>
            </a:solidFill>
            <a:miter lim="800000"/>
            <a:headEnd/>
            <a:tailEnd/>
          </a:ln>
        </p:spPr>
        <p:txBody>
          <a:bodyPr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nl-NL" sz="2400" b="1" dirty="0" err="1">
                <a:solidFill>
                  <a:schemeClr val="tx1"/>
                </a:solidFill>
                <a:latin typeface="Arial" panose="020B0604020202020204" pitchFamily="34" charset="0"/>
              </a:rPr>
              <a:t>Tekst</a:t>
            </a:r>
            <a:r>
              <a:rPr lang="en-US" altLang="nl-NL" sz="2400" b="1" dirty="0">
                <a:solidFill>
                  <a:schemeClr val="tx1"/>
                </a:solidFill>
                <a:latin typeface="Arial" panose="020B0604020202020204" pitchFamily="34" charset="0"/>
              </a:rPr>
              <a:t>- </a:t>
            </a:r>
          </a:p>
          <a:p>
            <a:pPr algn="ctr" eaLnBrk="1" hangingPunct="1"/>
            <a:r>
              <a:rPr lang="en-US" altLang="nl-NL" sz="2400" b="1" dirty="0" err="1">
                <a:solidFill>
                  <a:schemeClr val="tx1"/>
                </a:solidFill>
                <a:latin typeface="Arial" panose="020B0604020202020204" pitchFamily="34" charset="0"/>
              </a:rPr>
              <a:t>moeilijkheid</a:t>
            </a:r>
            <a:endParaRPr lang="en-US" altLang="nl-NL" sz="2400" b="1" dirty="0">
              <a:solidFill>
                <a:schemeClr val="tx1"/>
              </a:solidFill>
              <a:latin typeface="Arial" panose="020B0604020202020204" pitchFamily="34" charset="0"/>
            </a:endParaRPr>
          </a:p>
        </p:txBody>
      </p:sp>
      <p:sp>
        <p:nvSpPr>
          <p:cNvPr id="6151" name="AutoShape 4"/>
          <p:cNvSpPr>
            <a:spLocks noChangeAspect="1" noChangeArrowheads="1"/>
          </p:cNvSpPr>
          <p:nvPr/>
        </p:nvSpPr>
        <p:spPr bwMode="auto">
          <a:xfrm>
            <a:off x="831850" y="1857375"/>
            <a:ext cx="2074863" cy="1031875"/>
          </a:xfrm>
          <a:prstGeom prst="homePlate">
            <a:avLst>
              <a:gd name="adj" fmla="val 5026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nl-NL" sz="2000" b="1">
                <a:solidFill>
                  <a:schemeClr val="tx1"/>
                </a:solidFill>
                <a:latin typeface="Arial" panose="020B0604020202020204" pitchFamily="34" charset="0"/>
              </a:rPr>
              <a:t>Vloeiendheid</a:t>
            </a:r>
          </a:p>
        </p:txBody>
      </p:sp>
      <p:sp>
        <p:nvSpPr>
          <p:cNvPr id="6152" name="AutoShape 5"/>
          <p:cNvSpPr>
            <a:spLocks noChangeAspect="1" noChangeArrowheads="1"/>
          </p:cNvSpPr>
          <p:nvPr/>
        </p:nvSpPr>
        <p:spPr bwMode="auto">
          <a:xfrm>
            <a:off x="831850" y="5249863"/>
            <a:ext cx="2074863" cy="1031875"/>
          </a:xfrm>
          <a:prstGeom prst="homePlate">
            <a:avLst>
              <a:gd name="adj" fmla="val 5026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nl-NL" sz="2000" b="1">
                <a:solidFill>
                  <a:schemeClr val="tx1"/>
                </a:solidFill>
                <a:latin typeface="Arial" panose="020B0604020202020204" pitchFamily="34" charset="0"/>
              </a:rPr>
              <a:t>Motivatie &amp;</a:t>
            </a:r>
          </a:p>
          <a:p>
            <a:pPr eaLnBrk="1" hangingPunct="1"/>
            <a:r>
              <a:rPr lang="en-US" altLang="nl-NL" sz="2000" b="1">
                <a:solidFill>
                  <a:schemeClr val="tx1"/>
                </a:solidFill>
                <a:latin typeface="Arial" panose="020B0604020202020204" pitchFamily="34" charset="0"/>
              </a:rPr>
              <a:t>betrokkenheid</a:t>
            </a:r>
          </a:p>
        </p:txBody>
      </p:sp>
      <p:sp>
        <p:nvSpPr>
          <p:cNvPr id="6153" name="AutoShape 6"/>
          <p:cNvSpPr>
            <a:spLocks noChangeAspect="1" noChangeArrowheads="1"/>
          </p:cNvSpPr>
          <p:nvPr/>
        </p:nvSpPr>
        <p:spPr bwMode="auto">
          <a:xfrm>
            <a:off x="831850" y="4151313"/>
            <a:ext cx="2074863" cy="1031875"/>
          </a:xfrm>
          <a:prstGeom prst="homePlate">
            <a:avLst>
              <a:gd name="adj" fmla="val 5026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ctr" eaLnBrk="1" hangingPunct="1"/>
            <a:r>
              <a:rPr lang="en-US" altLang="nl-NL" sz="2000" b="1">
                <a:solidFill>
                  <a:schemeClr val="tx1"/>
                </a:solidFill>
                <a:latin typeface="Arial" panose="020B0604020202020204" pitchFamily="34" charset="0"/>
              </a:rPr>
              <a:t>   Taalvaardigheid</a:t>
            </a:r>
          </a:p>
        </p:txBody>
      </p:sp>
      <p:sp>
        <p:nvSpPr>
          <p:cNvPr id="6154" name="AutoShape 7"/>
          <p:cNvSpPr>
            <a:spLocks noChangeAspect="1" noChangeArrowheads="1"/>
          </p:cNvSpPr>
          <p:nvPr/>
        </p:nvSpPr>
        <p:spPr bwMode="auto">
          <a:xfrm>
            <a:off x="831850" y="2995613"/>
            <a:ext cx="2074863" cy="1031875"/>
          </a:xfrm>
          <a:prstGeom prst="homePlate">
            <a:avLst>
              <a:gd name="adj" fmla="val 5026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nl-NL" sz="2000" b="1">
                <a:solidFill>
                  <a:schemeClr val="tx1"/>
                </a:solidFill>
                <a:latin typeface="Arial" panose="020B0604020202020204" pitchFamily="34" charset="0"/>
              </a:rPr>
              <a:t>Voorkennis</a:t>
            </a:r>
          </a:p>
        </p:txBody>
      </p:sp>
      <p:sp>
        <p:nvSpPr>
          <p:cNvPr id="6155" name="AutoShape 8"/>
          <p:cNvSpPr>
            <a:spLocks noChangeAspect="1" noChangeArrowheads="1"/>
          </p:cNvSpPr>
          <p:nvPr/>
        </p:nvSpPr>
        <p:spPr bwMode="auto">
          <a:xfrm rot="10800000">
            <a:off x="6159500" y="1841500"/>
            <a:ext cx="2074863" cy="1033463"/>
          </a:xfrm>
          <a:prstGeom prst="homePlate">
            <a:avLst>
              <a:gd name="adj" fmla="val 5019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r" eaLnBrk="1" hangingPunct="1"/>
            <a:r>
              <a:rPr lang="en-US" altLang="nl-NL" sz="2000" b="1">
                <a:solidFill>
                  <a:schemeClr val="tx1"/>
                </a:solidFill>
                <a:latin typeface="Arial" panose="020B0604020202020204" pitchFamily="34" charset="0"/>
              </a:rPr>
              <a:t>Zinsbouw</a:t>
            </a:r>
          </a:p>
        </p:txBody>
      </p:sp>
      <p:sp>
        <p:nvSpPr>
          <p:cNvPr id="6156" name="AutoShape 9"/>
          <p:cNvSpPr>
            <a:spLocks noChangeAspect="1" noChangeArrowheads="1"/>
          </p:cNvSpPr>
          <p:nvPr/>
        </p:nvSpPr>
        <p:spPr bwMode="auto">
          <a:xfrm rot="10800000">
            <a:off x="6159500" y="5243513"/>
            <a:ext cx="2074863" cy="1033462"/>
          </a:xfrm>
          <a:prstGeom prst="homePlate">
            <a:avLst>
              <a:gd name="adj" fmla="val 5019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r" eaLnBrk="1" hangingPunct="1"/>
            <a:r>
              <a:rPr lang="en-US" altLang="nl-NL" sz="2000" b="1">
                <a:solidFill>
                  <a:schemeClr val="tx1"/>
                </a:solidFill>
                <a:latin typeface="Arial" panose="020B0604020202020204" pitchFamily="34" charset="0"/>
              </a:rPr>
              <a:t>Structuur</a:t>
            </a:r>
          </a:p>
        </p:txBody>
      </p:sp>
      <p:sp>
        <p:nvSpPr>
          <p:cNvPr id="6157" name="AutoShape 10"/>
          <p:cNvSpPr>
            <a:spLocks noChangeAspect="1" noChangeArrowheads="1"/>
          </p:cNvSpPr>
          <p:nvPr/>
        </p:nvSpPr>
        <p:spPr bwMode="auto">
          <a:xfrm rot="10800000">
            <a:off x="6159500" y="4149725"/>
            <a:ext cx="2074863" cy="1033463"/>
          </a:xfrm>
          <a:prstGeom prst="homePlate">
            <a:avLst>
              <a:gd name="adj" fmla="val 5019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r" eaLnBrk="1" hangingPunct="1"/>
            <a:r>
              <a:rPr lang="en-US" altLang="nl-NL" sz="2000" b="1">
                <a:solidFill>
                  <a:schemeClr val="tx1"/>
                </a:solidFill>
                <a:latin typeface="Arial" panose="020B0604020202020204" pitchFamily="34" charset="0"/>
              </a:rPr>
              <a:t>Informatie-</a:t>
            </a:r>
          </a:p>
          <a:p>
            <a:pPr algn="r" eaLnBrk="1" hangingPunct="1"/>
            <a:r>
              <a:rPr lang="en-US" altLang="nl-NL" sz="2000" b="1">
                <a:solidFill>
                  <a:schemeClr val="tx1"/>
                </a:solidFill>
                <a:latin typeface="Arial" panose="020B0604020202020204" pitchFamily="34" charset="0"/>
              </a:rPr>
              <a:t>dichtheid</a:t>
            </a:r>
          </a:p>
        </p:txBody>
      </p:sp>
      <p:sp>
        <p:nvSpPr>
          <p:cNvPr id="6158" name="AutoShape 11"/>
          <p:cNvSpPr>
            <a:spLocks noChangeAspect="1" noChangeArrowheads="1"/>
          </p:cNvSpPr>
          <p:nvPr/>
        </p:nvSpPr>
        <p:spPr bwMode="auto">
          <a:xfrm rot="10800000">
            <a:off x="6159500" y="2995613"/>
            <a:ext cx="2074863" cy="1033462"/>
          </a:xfrm>
          <a:prstGeom prst="homePlate">
            <a:avLst>
              <a:gd name="adj" fmla="val 5019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algn="r" eaLnBrk="1" hangingPunct="1"/>
            <a:r>
              <a:rPr lang="en-US" altLang="nl-NL" sz="2000" b="1">
                <a:solidFill>
                  <a:schemeClr val="tx1"/>
                </a:solidFill>
                <a:latin typeface="Arial" panose="020B0604020202020204" pitchFamily="34" charset="0"/>
              </a:rPr>
              <a:t>Vocabulair</a:t>
            </a:r>
          </a:p>
        </p:txBody>
      </p:sp>
      <p:sp>
        <p:nvSpPr>
          <p:cNvPr id="6159" name="Text Box 12"/>
          <p:cNvSpPr txBox="1">
            <a:spLocks noChangeArrowheads="1"/>
          </p:cNvSpPr>
          <p:nvPr/>
        </p:nvSpPr>
        <p:spPr bwMode="auto">
          <a:xfrm>
            <a:off x="831850" y="1358900"/>
            <a:ext cx="2351088" cy="4000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nl-NL" sz="2000" b="1">
                <a:solidFill>
                  <a:schemeClr val="tx1"/>
                </a:solidFill>
                <a:latin typeface="Arial" panose="020B0604020202020204" pitchFamily="34" charset="0"/>
              </a:rPr>
              <a:t>Lezerskenmerken</a:t>
            </a:r>
          </a:p>
        </p:txBody>
      </p:sp>
      <p:sp>
        <p:nvSpPr>
          <p:cNvPr id="6160" name="Text Box 13"/>
          <p:cNvSpPr txBox="1">
            <a:spLocks noChangeArrowheads="1"/>
          </p:cNvSpPr>
          <p:nvPr/>
        </p:nvSpPr>
        <p:spPr bwMode="auto">
          <a:xfrm>
            <a:off x="6065838" y="1368425"/>
            <a:ext cx="2189162" cy="4000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100">
                <a:solidFill>
                  <a:srgbClr val="000000"/>
                </a:solidFill>
                <a:latin typeface="Gill Sans" charset="0"/>
                <a:ea typeface="ヒラギノ角ゴ ProN W3" charset="-128"/>
                <a:sym typeface="Gill Sans" charset="0"/>
              </a:defRPr>
            </a:lvl1pPr>
            <a:lvl2pPr marL="742950" indent="-285750">
              <a:defRPr sz="2100">
                <a:solidFill>
                  <a:srgbClr val="000000"/>
                </a:solidFill>
                <a:latin typeface="Gill Sans" charset="0"/>
                <a:ea typeface="ヒラギノ角ゴ ProN W3" charset="-128"/>
                <a:sym typeface="Gill Sans" charset="0"/>
              </a:defRPr>
            </a:lvl2pPr>
            <a:lvl3pPr marL="1143000" indent="-228600">
              <a:defRPr sz="2100">
                <a:solidFill>
                  <a:srgbClr val="000000"/>
                </a:solidFill>
                <a:latin typeface="Gill Sans" charset="0"/>
                <a:ea typeface="ヒラギノ角ゴ ProN W3" charset="-128"/>
                <a:sym typeface="Gill Sans" charset="0"/>
              </a:defRPr>
            </a:lvl3pPr>
            <a:lvl4pPr marL="1600200" indent="-228600">
              <a:defRPr sz="2100">
                <a:solidFill>
                  <a:srgbClr val="000000"/>
                </a:solidFill>
                <a:latin typeface="Gill Sans" charset="0"/>
                <a:ea typeface="ヒラギノ角ゴ ProN W3" charset="-128"/>
                <a:sym typeface="Gill Sans" charset="0"/>
              </a:defRPr>
            </a:lvl4pPr>
            <a:lvl5pPr marL="2057400" indent="-228600">
              <a:defRPr sz="21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eaLnBrk="1" hangingPunct="1"/>
            <a:r>
              <a:rPr lang="en-US" altLang="nl-NL" sz="2000" b="1">
                <a:solidFill>
                  <a:schemeClr val="tx1"/>
                </a:solidFill>
                <a:latin typeface="Arial" panose="020B0604020202020204" pitchFamily="34" charset="0"/>
              </a:rPr>
              <a:t>Tekstkenmerken</a:t>
            </a:r>
          </a:p>
        </p:txBody>
      </p:sp>
      <p:pic>
        <p:nvPicPr>
          <p:cNvPr id="17" name="Afbeelding 16"/>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44284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p:cNvSpPr>
            <a:spLocks/>
          </p:cNvSpPr>
          <p:nvPr/>
        </p:nvSpPr>
        <p:spPr bwMode="auto">
          <a:xfrm>
            <a:off x="457200" y="552450"/>
            <a:ext cx="8220075" cy="54102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8196"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Achtergrond</a:t>
            </a:r>
            <a:r>
              <a:rPr lang="en-US" altLang="nl-NL" sz="2400" b="1" dirty="0">
                <a:solidFill>
                  <a:srgbClr val="C00000"/>
                </a:solidFill>
                <a:latin typeface="Arial" panose="020B0604020202020204" pitchFamily="34" charset="0"/>
                <a:cs typeface="Arial" panose="020B0604020202020204" pitchFamily="34" charset="0"/>
                <a:sym typeface="Arial" panose="020B0604020202020204" pitchFamily="34" charset="0"/>
              </a:rPr>
              <a:t> </a:t>
            </a:r>
          </a:p>
        </p:txBody>
      </p:sp>
      <p:sp>
        <p:nvSpPr>
          <p:cNvPr id="4102" name="Tekstvak 8"/>
          <p:cNvSpPr txBox="1">
            <a:spLocks noChangeArrowheads="1"/>
          </p:cNvSpPr>
          <p:nvPr/>
        </p:nvSpPr>
        <p:spPr bwMode="auto">
          <a:xfrm>
            <a:off x="1357312" y="1785938"/>
            <a:ext cx="7103120" cy="47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Voorwaarden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begrijpelijke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Vocabulair</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Informatiedichtheid</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Structuur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Zinsbouw</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spcBef>
                <a:spcPts val="480"/>
              </a:spcBef>
              <a:buClr>
                <a:srgbClr val="C00000"/>
              </a:buClr>
              <a:buSzPct val="125000"/>
              <a:buFontTx/>
              <a:buChar char="•"/>
              <a:defRPr/>
            </a:pP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Hoe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zien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we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dat</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terug</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methoden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toetsen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a:t>
            </a:r>
          </a:p>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Uitgevers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differentiëren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onderwijsniveau</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Onderzoek</a:t>
            </a:r>
            <a:r>
              <a:rPr lang="en-US" altLang="nl-NL" sz="2000" dirty="0" smtClean="0">
                <a:latin typeface="Arial" panose="020B0604020202020204" pitchFamily="34" charset="0"/>
                <a:cs typeface="Arial" panose="020B0604020202020204" pitchFamily="34" charset="0"/>
                <a:sym typeface="Arial" panose="020B0604020202020204" pitchFamily="34" charset="0"/>
              </a:rPr>
              <a:t>: is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effectieve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aanpak</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Samenhang</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4" eaLnBrk="1" hangingPunct="1">
              <a:spcBef>
                <a:spcPts val="480"/>
              </a:spcBef>
              <a:buClr>
                <a:srgbClr val="C00000"/>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Lay-out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Anekdotes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732496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03"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51204" name="Rectangle 3"/>
          <p:cNvSpPr>
            <a:spLocks/>
          </p:cNvSpPr>
          <p:nvPr/>
        </p:nvSpPr>
        <p:spPr bwMode="auto">
          <a:xfrm>
            <a:off x="1357313" y="825500"/>
            <a:ext cx="70310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Voorbeeld</a:t>
            </a:r>
            <a:r>
              <a:rPr lang="en-US" altLang="nl-NL" sz="2400" b="1" dirty="0" smtClean="0">
                <a:solidFill>
                  <a:srgbClr val="CC0066"/>
                </a:solidFill>
                <a:latin typeface="Calibri" panose="020F0502020204030204" pitchFamily="34" charset="0"/>
                <a:sym typeface="Arial" panose="020B0604020202020204" pitchFamily="34" charset="0"/>
              </a:rPr>
              <a:t> </a:t>
            </a:r>
            <a:r>
              <a:rPr lang="en-US" altLang="nl-NL" sz="2400" b="1" dirty="0" err="1" smtClean="0">
                <a:solidFill>
                  <a:srgbClr val="CC0066"/>
                </a:solidFill>
                <a:latin typeface="Calibri" panose="020F0502020204030204" pitchFamily="34" charset="0"/>
                <a:sym typeface="Arial" panose="020B0604020202020204" pitchFamily="34" charset="0"/>
              </a:rPr>
              <a:t>toetsvraag</a:t>
            </a:r>
            <a:r>
              <a:rPr lang="en-US" altLang="nl-NL" sz="2400" b="1" dirty="0" smtClean="0">
                <a:solidFill>
                  <a:srgbClr val="CC0066"/>
                </a:solidFill>
                <a:latin typeface="Calibri" panose="020F0502020204030204" pitchFamily="34" charset="0"/>
                <a:sym typeface="Arial" panose="020B0604020202020204" pitchFamily="34" charset="0"/>
              </a:rPr>
              <a:t> </a:t>
            </a:r>
            <a:r>
              <a:rPr lang="en-US" altLang="nl-NL" sz="2400" b="1" dirty="0" err="1" smtClean="0">
                <a:solidFill>
                  <a:srgbClr val="CC0066"/>
                </a:solidFill>
                <a:latin typeface="Calibri" panose="020F0502020204030204" pitchFamily="34" charset="0"/>
                <a:sym typeface="Arial" panose="020B0604020202020204" pitchFamily="34" charset="0"/>
              </a:rPr>
              <a:t>economie</a:t>
            </a:r>
            <a:endParaRPr lang="en-US" altLang="nl-NL" sz="2400" b="1" dirty="0">
              <a:solidFill>
                <a:srgbClr val="CC0066"/>
              </a:solidFill>
              <a:latin typeface="Calibri" panose="020F0502020204030204" pitchFamily="34" charset="0"/>
              <a:sym typeface="Arial" panose="020B0604020202020204" pitchFamily="34" charset="0"/>
            </a:endParaRPr>
          </a:p>
        </p:txBody>
      </p:sp>
      <p:sp>
        <p:nvSpPr>
          <p:cNvPr id="51205" name="Tekstvak 8"/>
          <p:cNvSpPr txBox="1">
            <a:spLocks noChangeArrowheads="1"/>
          </p:cNvSpPr>
          <p:nvPr/>
        </p:nvSpPr>
        <p:spPr bwMode="auto">
          <a:xfrm>
            <a:off x="1357313" y="1785938"/>
            <a:ext cx="6454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3" algn="l" eaLnBrk="1" hangingPunct="1">
              <a:buClr>
                <a:srgbClr val="C00000"/>
              </a:buClr>
              <a:buSzPct val="125000"/>
              <a:buFontTx/>
              <a:buChar char="•"/>
            </a:pPr>
            <a:endParaRPr lang="en-US" altLang="nl-NL" sz="1400" b="1">
              <a:latin typeface="Calibri" panose="020F0502020204030204" pitchFamily="34" charset="0"/>
              <a:sym typeface="Arial" panose="020B0604020202020204" pitchFamily="34" charset="0"/>
            </a:endParaRPr>
          </a:p>
          <a:p>
            <a:pPr algn="l" eaLnBrk="1" hangingPunct="1">
              <a:buClr>
                <a:srgbClr val="C00000"/>
              </a:buClr>
              <a:buSzPct val="125000"/>
            </a:pPr>
            <a:endParaRPr lang="en-US" altLang="nl-NL" sz="1400" b="1">
              <a:latin typeface="Calibri" panose="020F0502020204030204" pitchFamily="34" charset="0"/>
              <a:sym typeface="Arial" panose="020B0604020202020204" pitchFamily="34" charset="0"/>
            </a:endParaRPr>
          </a:p>
        </p:txBody>
      </p:sp>
      <p:pic>
        <p:nvPicPr>
          <p:cNvPr id="9" name="Afbeelding 8"/>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pic>
        <p:nvPicPr>
          <p:cNvPr id="10" name="Afbeelding 9"/>
          <p:cNvPicPr/>
          <p:nvPr/>
        </p:nvPicPr>
        <p:blipFill rotWithShape="1">
          <a:blip r:embed="rId5">
            <a:extLst>
              <a:ext uri="{28A0092B-C50C-407E-A947-70E740481C1C}">
                <a14:useLocalDpi xmlns:a14="http://schemas.microsoft.com/office/drawing/2010/main" val="0"/>
              </a:ext>
            </a:extLst>
          </a:blip>
          <a:srcRect l="11066" t="29459" r="61818" b="29900"/>
          <a:stretch/>
        </p:blipFill>
        <p:spPr bwMode="auto">
          <a:xfrm>
            <a:off x="1246684" y="1335246"/>
            <a:ext cx="7430591" cy="4562158"/>
          </a:xfrm>
          <a:prstGeom prst="rect">
            <a:avLst/>
          </a:prstGeom>
          <a:noFill/>
          <a:ln>
            <a:noFill/>
          </a:ln>
          <a:extLst/>
        </p:spPr>
      </p:pic>
    </p:spTree>
    <p:extLst>
      <p:ext uri="{BB962C8B-B14F-4D97-AF65-F5344CB8AC3E}">
        <p14:creationId xmlns:p14="http://schemas.microsoft.com/office/powerpoint/2010/main" val="344386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p:cNvSpPr>
            <a:spLocks/>
          </p:cNvSpPr>
          <p:nvPr/>
        </p:nvSpPr>
        <p:spPr bwMode="auto">
          <a:xfrm>
            <a:off x="457200" y="552450"/>
            <a:ext cx="8220075" cy="54102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8196"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Achtergrond</a:t>
            </a:r>
            <a:r>
              <a:rPr lang="en-US" altLang="nl-NL" sz="2400" b="1" dirty="0">
                <a:solidFill>
                  <a:srgbClr val="C00000"/>
                </a:solidFill>
                <a:latin typeface="Arial" panose="020B0604020202020204" pitchFamily="34" charset="0"/>
                <a:cs typeface="Arial" panose="020B0604020202020204" pitchFamily="34" charset="0"/>
                <a:sym typeface="Arial" panose="020B0604020202020204" pitchFamily="34" charset="0"/>
              </a:rPr>
              <a:t> </a:t>
            </a:r>
          </a:p>
        </p:txBody>
      </p:sp>
      <p:sp>
        <p:nvSpPr>
          <p:cNvPr id="4102" name="Tekstvak 8"/>
          <p:cNvSpPr txBox="1">
            <a:spLocks noChangeArrowheads="1"/>
          </p:cNvSpPr>
          <p:nvPr/>
        </p:nvSpPr>
        <p:spPr bwMode="auto">
          <a:xfrm>
            <a:off x="1357312" y="1785938"/>
            <a:ext cx="7103120" cy="47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Voorwaarden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begrijpelijke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Vocabulair</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Informatiedichtheid</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Structuur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Zinsbouw</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Hoe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zien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we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terug</a:t>
            </a:r>
            <a:r>
              <a:rPr lang="en-US" altLang="nl-NL" sz="2000" b="1" dirty="0" smtClean="0">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methoden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p>
          <a:p>
            <a:pPr lvl="2" eaLnBrk="1" hangingPunct="1">
              <a:spcBef>
                <a:spcPts val="480"/>
              </a:spcBef>
              <a:buClr>
                <a:srgbClr val="C00000"/>
              </a:buClr>
              <a:buSzPct val="125000"/>
              <a:buFontTx/>
              <a:buChar char="•"/>
              <a:defRPr/>
            </a:pP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Uitgevers</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differentiëren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naar</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onderwijsniveau</a:t>
            </a:r>
            <a:endPar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Onderzoek</a:t>
            </a:r>
            <a:r>
              <a:rPr lang="en-US" altLang="nl-NL" sz="2000" dirty="0" smtClean="0">
                <a:latin typeface="Arial" panose="020B0604020202020204" pitchFamily="34" charset="0"/>
                <a:cs typeface="Arial" panose="020B0604020202020204" pitchFamily="34" charset="0"/>
                <a:sym typeface="Arial" panose="020B0604020202020204" pitchFamily="34" charset="0"/>
              </a:rPr>
              <a:t>: is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effectieve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aanpak</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Samenhang</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4" eaLnBrk="1" hangingPunct="1">
              <a:spcBef>
                <a:spcPts val="480"/>
              </a:spcBef>
              <a:buClr>
                <a:srgbClr val="C00000"/>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Lay-out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Anekdotes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75848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9220" name="Rectangle 3"/>
          <p:cNvSpPr>
            <a:spLocks/>
          </p:cNvSpPr>
          <p:nvPr/>
        </p:nvSpPr>
        <p:spPr bwMode="auto">
          <a:xfrm>
            <a:off x="1357312" y="825500"/>
            <a:ext cx="631103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Voorbeeld</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9" name="Tabel 8"/>
          <p:cNvGraphicFramePr>
            <a:graphicFrameLocks noGrp="1"/>
          </p:cNvGraphicFramePr>
          <p:nvPr>
            <p:extLst>
              <p:ext uri="{D42A27DB-BD31-4B8C-83A1-F6EECF244321}">
                <p14:modId xmlns:p14="http://schemas.microsoft.com/office/powerpoint/2010/main" val="2252751999"/>
              </p:ext>
            </p:extLst>
          </p:nvPr>
        </p:nvGraphicFramePr>
        <p:xfrm>
          <a:off x="1" y="1270000"/>
          <a:ext cx="9180511" cy="4965700"/>
        </p:xfrm>
        <a:graphic>
          <a:graphicData uri="http://schemas.openxmlformats.org/drawingml/2006/table">
            <a:tbl>
              <a:tblPr firstRow="1" bandRow="1">
                <a:tableStyleId>{7E9639D4-E3E2-4D34-9284-5A2195B3D0D7}</a:tableStyleId>
              </a:tblPr>
              <a:tblGrid>
                <a:gridCol w="2411759">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10412">
                <a:tc>
                  <a:txBody>
                    <a:bodyPr/>
                    <a:lstStyle/>
                    <a:p>
                      <a:r>
                        <a:rPr lang="nl-NL" sz="1400" dirty="0" smtClean="0"/>
                        <a:t>Vmbo-</a:t>
                      </a:r>
                      <a:r>
                        <a:rPr lang="nl-NL" sz="1400" dirty="0" err="1" smtClean="0"/>
                        <a:t>bk</a:t>
                      </a:r>
                      <a:endParaRPr lang="nl-NL" sz="1400" dirty="0">
                        <a:latin typeface="Calibri" panose="020F0502020204030204" pitchFamily="34" charset="0"/>
                      </a:endParaRPr>
                    </a:p>
                  </a:txBody>
                  <a:tcPr marL="91438" marR="91438" marT="45751" marB="45751">
                    <a:solidFill>
                      <a:srgbClr val="CC0066"/>
                    </a:solidFill>
                  </a:tcPr>
                </a:tc>
                <a:tc>
                  <a:txBody>
                    <a:bodyPr/>
                    <a:lstStyle/>
                    <a:p>
                      <a:r>
                        <a:rPr lang="nl-NL" sz="1400" dirty="0" smtClean="0"/>
                        <a:t>Vmbo-t/havo</a:t>
                      </a:r>
                      <a:endParaRPr lang="nl-NL" sz="1400" dirty="0">
                        <a:latin typeface="Calibri" panose="020F0502020204030204" pitchFamily="34" charset="0"/>
                      </a:endParaRPr>
                    </a:p>
                  </a:txBody>
                  <a:tcPr marL="91438" marR="91438" marT="45751" marB="45751">
                    <a:solidFill>
                      <a:srgbClr val="CC0066"/>
                    </a:solidFill>
                  </a:tcPr>
                </a:tc>
                <a:tc>
                  <a:txBody>
                    <a:bodyPr/>
                    <a:lstStyle/>
                    <a:p>
                      <a:r>
                        <a:rPr lang="nl-NL" sz="1400" dirty="0" smtClean="0"/>
                        <a:t>Havo/vwo</a:t>
                      </a:r>
                      <a:endParaRPr lang="nl-NL" sz="1400" dirty="0">
                        <a:latin typeface="Calibri" panose="020F0502020204030204" pitchFamily="34" charset="0"/>
                      </a:endParaRPr>
                    </a:p>
                  </a:txBody>
                  <a:tcPr marL="91438" marR="91438" marT="45751" marB="45751">
                    <a:solidFill>
                      <a:srgbClr val="CC0066"/>
                    </a:solidFill>
                  </a:tcPr>
                </a:tc>
                <a:extLst>
                  <a:ext uri="{0D108BD9-81ED-4DB2-BD59-A6C34878D82A}">
                    <a16:rowId xmlns:a16="http://schemas.microsoft.com/office/drawing/2014/main" val="10000"/>
                  </a:ext>
                </a:extLst>
              </a:tr>
              <a:tr h="4655288">
                <a:tc>
                  <a:txBody>
                    <a:bodyPr/>
                    <a:lstStyle/>
                    <a:p>
                      <a:r>
                        <a:rPr lang="nl-NL" sz="1400" kern="1200" dirty="0" smtClean="0">
                          <a:effectLst/>
                        </a:rPr>
                        <a:t>-geen titel-</a:t>
                      </a:r>
                    </a:p>
                    <a:p>
                      <a:r>
                        <a:rPr lang="nl-NL" sz="1400" kern="1200" dirty="0" smtClean="0">
                          <a:effectLst/>
                        </a:rPr>
                        <a:t>In de achttiende eeuw was Frankrijk een </a:t>
                      </a:r>
                      <a:r>
                        <a:rPr lang="nl-NL" sz="1400" kern="1200" dirty="0" err="1" smtClean="0">
                          <a:effectLst/>
                        </a:rPr>
                        <a:t>standensamen-leving</a:t>
                      </a:r>
                      <a:r>
                        <a:rPr lang="nl-NL" sz="1400" kern="1200" dirty="0" smtClean="0">
                          <a:effectLst/>
                        </a:rPr>
                        <a:t>. De meeste mensen waren boeren, handelaren of ambachtslieden. Zij hoorden bij de derde stand. Die stand had geen rechten, maar wel plichten. Zij betaalden belasting aan de staat en aan de Kerk en moesten gratis werken voor hun landheer. Veel mensen van de derde stand waren arm en hadden honger. De geestelijkheid en de adel leefden in rijkdom. </a:t>
                      </a:r>
                      <a:endParaRPr lang="nl-NL" sz="1400" b="1" i="1" kern="1200" dirty="0" smtClean="0">
                        <a:solidFill>
                          <a:srgbClr val="FF0000"/>
                        </a:solidFill>
                        <a:effectLst/>
                        <a:latin typeface="Calibri" panose="020F0502020204030204" pitchFamily="34" charset="0"/>
                        <a:ea typeface="+mn-ea"/>
                        <a:cs typeface="+mn-cs"/>
                      </a:endParaRPr>
                    </a:p>
                  </a:txBody>
                  <a:tcPr marL="91438" marR="91438" marT="45751" marB="45751"/>
                </a:tc>
                <a:tc>
                  <a:txBody>
                    <a:bodyPr/>
                    <a:lstStyle/>
                    <a:p>
                      <a:r>
                        <a:rPr lang="nl-NL" sz="1400" kern="1200" dirty="0" smtClean="0">
                          <a:effectLst/>
                        </a:rPr>
                        <a:t>Drie standen</a:t>
                      </a:r>
                    </a:p>
                    <a:p>
                      <a:r>
                        <a:rPr lang="nl-NL" sz="1400" kern="1200" dirty="0" smtClean="0">
                          <a:effectLst/>
                        </a:rPr>
                        <a:t>In Frankrijk woonden in 1750 ongeveer 24 miljoen mensen. Het land was sinds de middeleeuwen een echte standensamenleving. De stand waar je bij hoorde, bepaalde je taak in de samenleving. Er waren drie standen:</a:t>
                      </a:r>
                    </a:p>
                    <a:p>
                      <a:r>
                        <a:rPr lang="nl-NL" sz="1400" kern="1200" dirty="0" smtClean="0">
                          <a:effectLst/>
                        </a:rPr>
                        <a:t>- De geestelijkheid was de eerste stand. In de middeleeuwen had zij als taak om te bidden voor de veiligheid van iedereen.</a:t>
                      </a:r>
                    </a:p>
                    <a:p>
                      <a:r>
                        <a:rPr lang="nl-NL" sz="1400" kern="1200" dirty="0" smtClean="0">
                          <a:effectLst/>
                        </a:rPr>
                        <a:t>- De adel was de tweede stand. In de middeleeuwen had zij als taak om te strijden voor de veiligheid van iedereen.</a:t>
                      </a:r>
                    </a:p>
                    <a:p>
                      <a:r>
                        <a:rPr lang="nl-NL" sz="1400" kern="1200" dirty="0" smtClean="0">
                          <a:effectLst/>
                        </a:rPr>
                        <a:t>- Tot de derde stand behoorde de rest van de bevolking. De toplaag bestond uit de rijke burgerij (ambachtslieden en handelaren). Ongeveer 85 procent van de bevolking bestond uit boeren. In de middeleeuwen moesten de boeren op het land werken om iedereen te voeden. </a:t>
                      </a:r>
                      <a:endParaRPr lang="nl-NL" sz="1400" kern="1200" dirty="0" smtClean="0">
                        <a:solidFill>
                          <a:schemeClr val="dk1"/>
                        </a:solidFill>
                        <a:effectLst/>
                        <a:latin typeface="Calibri" panose="020F0502020204030204" pitchFamily="34" charset="0"/>
                        <a:ea typeface="+mn-ea"/>
                        <a:cs typeface="+mn-cs"/>
                      </a:endParaRPr>
                    </a:p>
                  </a:txBody>
                  <a:tcPr marL="91438" marR="91438" marT="45751" marB="45751"/>
                </a:tc>
                <a:tc>
                  <a:txBody>
                    <a:bodyPr/>
                    <a:lstStyle/>
                    <a:p>
                      <a:r>
                        <a:rPr lang="nl-NL" sz="1400" kern="1200" dirty="0" smtClean="0">
                          <a:effectLst/>
                        </a:rPr>
                        <a:t>Drie standen</a:t>
                      </a:r>
                    </a:p>
                    <a:p>
                      <a:r>
                        <a:rPr lang="nl-NL" sz="1400" kern="1200" dirty="0" smtClean="0">
                          <a:effectLst/>
                        </a:rPr>
                        <a:t>In Frankrijk woonden in 1750 ongeveer 24 miljoen mensen. Het land was sinds de middeleeuwen een echte standensamenleving. De stand waartoe je behoorde, bepaalde je taak in de samenleving. Er waren drie standen:</a:t>
                      </a:r>
                    </a:p>
                    <a:p>
                      <a:r>
                        <a:rPr lang="nl-NL" sz="1400" kern="1200" dirty="0" smtClean="0">
                          <a:effectLst/>
                        </a:rPr>
                        <a:t>- De geestelijkheid was de eerste stand. In de middeleeuwen had zij als taak om te bidden voor de veiligheid van iedereen.</a:t>
                      </a:r>
                    </a:p>
                    <a:p>
                      <a:r>
                        <a:rPr lang="nl-NL" sz="1400" kern="1200" dirty="0" smtClean="0">
                          <a:effectLst/>
                        </a:rPr>
                        <a:t>- De adel was de tweede stand. In de middeleeuwen had zij als taak om te strijden voor de veiligheid van iedereen.</a:t>
                      </a:r>
                    </a:p>
                    <a:p>
                      <a:r>
                        <a:rPr lang="nl-NL" sz="1400" kern="1200" dirty="0" smtClean="0">
                          <a:effectLst/>
                        </a:rPr>
                        <a:t>- Tot de derde stand behoorde de rest van de bevolking. De toplaag bestond uit de bourgeoisie of rijke burgerij (waaronder kooplieden, rechters en bankiers). Ongeveer 85 procent van de bevolking bestond uit arme loonarbeiders, kleine handelaren en winkeliers, maar vooral uit boeren. In de middeleeuwen moesten de boeren op het land werken om iedereen te voeden. </a:t>
                      </a:r>
                      <a:endParaRPr lang="nl-NL" sz="1400" kern="1200" dirty="0">
                        <a:solidFill>
                          <a:schemeClr val="dk1"/>
                        </a:solidFill>
                        <a:effectLst/>
                        <a:latin typeface="Calibri" panose="020F0502020204030204" pitchFamily="34" charset="0"/>
                        <a:ea typeface="+mn-ea"/>
                        <a:cs typeface="+mn-cs"/>
                      </a:endParaRPr>
                    </a:p>
                  </a:txBody>
                  <a:tcPr marL="91438" marR="91438" marT="45751" marB="45751"/>
                </a:tc>
                <a:extLst>
                  <a:ext uri="{0D108BD9-81ED-4DB2-BD59-A6C34878D82A}">
                    <a16:rowId xmlns:a16="http://schemas.microsoft.com/office/drawing/2014/main" val="10001"/>
                  </a:ext>
                </a:extLst>
              </a:tr>
            </a:tbl>
          </a:graphicData>
        </a:graphic>
      </p:graphicFrame>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17120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p:cNvSpPr>
            <a:spLocks/>
          </p:cNvSpPr>
          <p:nvPr/>
        </p:nvSpPr>
        <p:spPr bwMode="auto">
          <a:xfrm>
            <a:off x="457200" y="552450"/>
            <a:ext cx="8220075" cy="54102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8196"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Achtergrond</a:t>
            </a:r>
            <a:r>
              <a:rPr lang="en-US" altLang="nl-NL" sz="2400" b="1" dirty="0">
                <a:solidFill>
                  <a:srgbClr val="C00000"/>
                </a:solidFill>
                <a:latin typeface="Arial" panose="020B0604020202020204" pitchFamily="34" charset="0"/>
                <a:cs typeface="Arial" panose="020B0604020202020204" pitchFamily="34" charset="0"/>
                <a:sym typeface="Arial" panose="020B0604020202020204" pitchFamily="34" charset="0"/>
              </a:rPr>
              <a:t> </a:t>
            </a:r>
          </a:p>
        </p:txBody>
      </p:sp>
      <p:sp>
        <p:nvSpPr>
          <p:cNvPr id="4102" name="Tekstvak 8"/>
          <p:cNvSpPr txBox="1">
            <a:spLocks noChangeArrowheads="1"/>
          </p:cNvSpPr>
          <p:nvPr/>
        </p:nvSpPr>
        <p:spPr bwMode="auto">
          <a:xfrm>
            <a:off x="1357312" y="1785938"/>
            <a:ext cx="7103120" cy="47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Voorwaarden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begrijpelijke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Vocabulair</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Informatiedichtheid</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Structuur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Zinsbouw</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Hoe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zien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we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terug</a:t>
            </a:r>
            <a:r>
              <a:rPr lang="en-US" altLang="nl-NL" sz="2000" b="1" dirty="0" smtClean="0">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methoden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p>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Uitgevers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differentiëren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onderwijsniveau</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is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dat</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een</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effectieve</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aanpak</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Samenhang</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4" eaLnBrk="1" hangingPunct="1">
              <a:spcBef>
                <a:spcPts val="480"/>
              </a:spcBef>
              <a:buClr>
                <a:srgbClr val="C00000"/>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Lay-out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Anekdotes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19671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p:cNvSpPr>
            <a:spLocks/>
          </p:cNvSpPr>
          <p:nvPr/>
        </p:nvSpPr>
        <p:spPr bwMode="auto">
          <a:xfrm>
            <a:off x="457200" y="552450"/>
            <a:ext cx="8220075" cy="54102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2000">
              <a:solidFill>
                <a:srgbClr val="000000"/>
              </a:solidFill>
              <a:latin typeface="Arial" panose="020B0604020202020204" pitchFamily="34" charset="0"/>
              <a:cs typeface="Arial" panose="020B0604020202020204" pitchFamily="34" charset="0"/>
            </a:endParaRPr>
          </a:p>
        </p:txBody>
      </p:sp>
      <p:sp>
        <p:nvSpPr>
          <p:cNvPr id="8196" name="Rectangle 3"/>
          <p:cNvSpPr>
            <a:spLocks/>
          </p:cNvSpPr>
          <p:nvPr/>
        </p:nvSpPr>
        <p:spPr bwMode="auto">
          <a:xfrm>
            <a:off x="1357313" y="825500"/>
            <a:ext cx="6455046"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endParaRPr lang="en-US" altLang="nl-NL" sz="24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2" y="1785938"/>
            <a:ext cx="6900863" cy="432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Voorwaarden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begrijpelijke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Vocabulair</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Informatiedichtheid</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Structuur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Zinsbouw</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Hoe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zien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we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terug</a:t>
            </a:r>
            <a:r>
              <a:rPr lang="en-US" altLang="nl-NL" sz="2000" b="1" dirty="0" smtClean="0">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methoden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p>
          <a:p>
            <a:pPr lvl="2"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Uitgevers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differentiëren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onderwijsniveau</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Onderzoek</a:t>
            </a:r>
            <a:r>
              <a:rPr lang="en-US" altLang="nl-NL" sz="2000" dirty="0" smtClean="0">
                <a:latin typeface="Arial" panose="020B0604020202020204" pitchFamily="34" charset="0"/>
                <a:cs typeface="Arial" panose="020B0604020202020204" pitchFamily="34" charset="0"/>
                <a:sym typeface="Arial" panose="020B0604020202020204" pitchFamily="34" charset="0"/>
              </a:rPr>
              <a:t>: is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effectieve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aanpak</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4" eaLnBrk="1" hangingPunct="1">
              <a:buClr>
                <a:srgbClr val="C00000"/>
              </a:buClr>
              <a:buSzPct val="125000"/>
              <a:buFontTx/>
              <a:buChar char="•"/>
              <a:defRPr/>
            </a:pP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Samenhang</a:t>
            </a:r>
            <a:endPar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endParaRPr>
          </a:p>
          <a:p>
            <a:pPr lvl="4" eaLnBrk="1" hangingPunct="1">
              <a:buClr>
                <a:srgbClr val="C00000"/>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Lay-out</a:t>
            </a:r>
          </a:p>
          <a:p>
            <a:pPr lvl="4"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Anekdotes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65132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5"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18436" name="Rectangle 3"/>
          <p:cNvSpPr>
            <a:spLocks/>
          </p:cNvSpPr>
          <p:nvPr/>
        </p:nvSpPr>
        <p:spPr bwMode="auto">
          <a:xfrm>
            <a:off x="755576" y="825500"/>
            <a:ext cx="7921699"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algn="l"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samenhang</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lay-out &amp;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teksten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p>
          <a:p>
            <a:pPr algn="l" eaLnBrk="1" hangingPunct="1"/>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2" y="1785938"/>
            <a:ext cx="7607176" cy="488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00000"/>
              </a:buClr>
              <a:buSzPct val="125000"/>
              <a:buFontTx/>
              <a:buChar char="•"/>
              <a:defRPr/>
            </a:pP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Teksten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Zaakvakteksten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economie</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biologie</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geschiedenis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Korte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buClr>
                <a:srgbClr val="C00000"/>
              </a:buClr>
              <a:buSzPct val="125000"/>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Na het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begripsvragen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Lokale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verbanden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tussen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zinnen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Globale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verbanden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tussen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Na het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waarderingsvragen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Aantrekkelijkheid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Ervaren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moeilijkheid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Tijdens</a:t>
            </a:r>
            <a:r>
              <a:rPr lang="en-US" altLang="nl-NL" sz="2000" b="1" dirty="0" smtClean="0">
                <a:latin typeface="Arial" panose="020B0604020202020204" pitchFamily="34" charset="0"/>
                <a:cs typeface="Arial" panose="020B0604020202020204" pitchFamily="34" charset="0"/>
                <a:sym typeface="Arial" panose="020B0604020202020204" pitchFamily="34" charset="0"/>
              </a:rPr>
              <a:t> het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oogbewegingsonderzoek</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Waarom</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leidt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tekstkenmerk</a:t>
            </a:r>
            <a:r>
              <a:rPr lang="en-US" altLang="nl-NL" sz="2000" dirty="0" smtClean="0">
                <a:latin typeface="Arial" panose="020B0604020202020204" pitchFamily="34" charset="0"/>
                <a:cs typeface="Arial" panose="020B0604020202020204" pitchFamily="34" charset="0"/>
                <a:sym typeface="Arial" panose="020B0604020202020204" pitchFamily="34" charset="0"/>
              </a:rPr>
              <a:t> A tot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beter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tekstbegrip</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Filmpje</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04128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5"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18436" name="Rectangle 3"/>
          <p:cNvSpPr>
            <a:spLocks/>
          </p:cNvSpPr>
          <p:nvPr/>
        </p:nvSpPr>
        <p:spPr bwMode="auto">
          <a:xfrm>
            <a:off x="827584" y="825500"/>
            <a:ext cx="784969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algn="l"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samenhang</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lay-out &amp;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teksten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p>
          <a:p>
            <a:pPr algn="l" eaLnBrk="1" hangingPunct="1"/>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2" y="1785938"/>
            <a:ext cx="7607176" cy="488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Zaakvakteksten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economie</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biologie</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geschiedenis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Korte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buClr>
                <a:srgbClr val="C00000"/>
              </a:buClr>
              <a:buSzPct val="125000"/>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Na het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begripsvragen</a:t>
            </a:r>
            <a:endPar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Lokale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verbanden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tussen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zinnen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Globale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verbanden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tussen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Na het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waarderingsvragen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Aantrekkelijkheid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Ervaren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moeilijkheid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Tijdens</a:t>
            </a:r>
            <a:r>
              <a:rPr lang="en-US" altLang="nl-NL" sz="2000" b="1" dirty="0" smtClean="0">
                <a:latin typeface="Arial" panose="020B0604020202020204" pitchFamily="34" charset="0"/>
                <a:cs typeface="Arial" panose="020B0604020202020204" pitchFamily="34" charset="0"/>
                <a:sym typeface="Arial" panose="020B0604020202020204" pitchFamily="34" charset="0"/>
              </a:rPr>
              <a:t> het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oogbewegingsonderzoek</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Waarom</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leidt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tekstkenmerk</a:t>
            </a:r>
            <a:r>
              <a:rPr lang="en-US" altLang="nl-NL" sz="2000" dirty="0" smtClean="0">
                <a:latin typeface="Arial" panose="020B0604020202020204" pitchFamily="34" charset="0"/>
                <a:cs typeface="Arial" panose="020B0604020202020204" pitchFamily="34" charset="0"/>
                <a:sym typeface="Arial" panose="020B0604020202020204" pitchFamily="34" charset="0"/>
              </a:rPr>
              <a:t> A tot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beter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tekstbegrip</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Filmpje</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67640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a:solidFill>
                  <a:srgbClr val="CC0066"/>
                </a:solidFill>
                <a:latin typeface="Arial" panose="020B0604020202020204" pitchFamily="34" charset="0"/>
                <a:cs typeface="Arial" panose="020B0604020202020204" pitchFamily="34" charset="0"/>
              </a:rPr>
              <a:t>Explorerend </a:t>
            </a:r>
            <a:r>
              <a:rPr lang="nl-NL" sz="2400" b="1" dirty="0" smtClean="0">
                <a:solidFill>
                  <a:srgbClr val="CC0066"/>
                </a:solidFill>
                <a:latin typeface="Arial" panose="020B0604020202020204" pitchFamily="34" charset="0"/>
                <a:cs typeface="Arial" panose="020B0604020202020204" pitchFamily="34" charset="0"/>
              </a:rPr>
              <a:t>schrijven: wat weet u al?</a:t>
            </a:r>
            <a:endParaRPr lang="nl-NL" sz="2400" b="1" dirty="0">
              <a:solidFill>
                <a:srgbClr val="CC0066"/>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Autofit/>
          </a:bodyPr>
          <a:lstStyle/>
          <a:p>
            <a:r>
              <a:rPr lang="nl-NL" sz="2000" b="1" dirty="0" smtClean="0">
                <a:latin typeface="Arial" panose="020B0604020202020204" pitchFamily="34" charset="0"/>
                <a:cs typeface="Arial" panose="020B0604020202020204" pitchFamily="34" charset="0"/>
              </a:rPr>
              <a:t>Schrijf/teken twee minuten </a:t>
            </a:r>
            <a:r>
              <a:rPr lang="nl-NL" sz="2000" b="1" dirty="0">
                <a:latin typeface="Arial" panose="020B0604020202020204" pitchFamily="34" charset="0"/>
                <a:cs typeface="Arial" panose="020B0604020202020204" pitchFamily="34" charset="0"/>
              </a:rPr>
              <a:t>lang alles op wat er in u </a:t>
            </a:r>
            <a:r>
              <a:rPr lang="nl-NL" sz="2000" b="1" dirty="0" smtClean="0">
                <a:latin typeface="Arial" panose="020B0604020202020204" pitchFamily="34" charset="0"/>
                <a:cs typeface="Arial" panose="020B0604020202020204" pitchFamily="34" charset="0"/>
              </a:rPr>
              <a:t>opkomt </a:t>
            </a:r>
            <a:r>
              <a:rPr lang="nl-NL" sz="2000" b="1" dirty="0">
                <a:latin typeface="Arial" panose="020B0604020202020204" pitchFamily="34" charset="0"/>
                <a:cs typeface="Arial" panose="020B0604020202020204" pitchFamily="34" charset="0"/>
              </a:rPr>
              <a:t>als u aan </a:t>
            </a:r>
            <a:r>
              <a:rPr lang="nl-NL" sz="2000" b="1" dirty="0" smtClean="0">
                <a:latin typeface="Arial" panose="020B0604020202020204" pitchFamily="34" charset="0"/>
                <a:cs typeface="Arial" panose="020B0604020202020204" pitchFamily="34" charset="0"/>
              </a:rPr>
              <a:t>het onderwerp 'Leesvaardigheid in het voortgezet onderwijs' denkt.</a:t>
            </a:r>
          </a:p>
          <a:p>
            <a:endParaRPr lang="nl-NL" sz="2000" b="1" dirty="0" smtClean="0">
              <a:latin typeface="Arial" panose="020B0604020202020204" pitchFamily="34" charset="0"/>
              <a:cs typeface="Arial" panose="020B0604020202020204" pitchFamily="34" charset="0"/>
            </a:endParaRPr>
          </a:p>
          <a:p>
            <a:pPr lvl="1"/>
            <a:r>
              <a:rPr lang="nl-NL" sz="2000" dirty="0" smtClean="0">
                <a:latin typeface="Arial" panose="020B0604020202020204" pitchFamily="34" charset="0"/>
                <a:cs typeface="Arial" panose="020B0604020202020204" pitchFamily="34" charset="0"/>
              </a:rPr>
              <a:t>Schrijf </a:t>
            </a:r>
            <a:r>
              <a:rPr lang="nl-NL" sz="2000" dirty="0">
                <a:latin typeface="Arial" panose="020B0604020202020204" pitchFamily="34" charset="0"/>
                <a:cs typeface="Arial" panose="020B0604020202020204" pitchFamily="34" charset="0"/>
              </a:rPr>
              <a:t>achter elkaar door, stop geen enkel moment met schrijven.</a:t>
            </a:r>
          </a:p>
          <a:p>
            <a:pPr lvl="1"/>
            <a:r>
              <a:rPr lang="nl-NL" sz="2000" dirty="0" smtClean="0">
                <a:latin typeface="Arial" panose="020B0604020202020204" pitchFamily="34" charset="0"/>
                <a:cs typeface="Arial" panose="020B0604020202020204" pitchFamily="34" charset="0"/>
              </a:rPr>
              <a:t>Maak </a:t>
            </a:r>
            <a:r>
              <a:rPr lang="nl-NL" sz="2000" dirty="0">
                <a:latin typeface="Arial" panose="020B0604020202020204" pitchFamily="34" charset="0"/>
                <a:cs typeface="Arial" panose="020B0604020202020204" pitchFamily="34" charset="0"/>
              </a:rPr>
              <a:t>u niet druk om taalfouten.</a:t>
            </a:r>
          </a:p>
          <a:p>
            <a:pPr lvl="1"/>
            <a:r>
              <a:rPr lang="nl-NL" sz="2000" dirty="0" smtClean="0">
                <a:latin typeface="Arial" panose="020B0604020202020204" pitchFamily="34" charset="0"/>
                <a:cs typeface="Arial" panose="020B0604020202020204" pitchFamily="34" charset="0"/>
              </a:rPr>
              <a:t>Concentreer </a:t>
            </a:r>
            <a:r>
              <a:rPr lang="nl-NL" sz="2000" dirty="0">
                <a:latin typeface="Arial" panose="020B0604020202020204" pitchFamily="34" charset="0"/>
                <a:cs typeface="Arial" panose="020B0604020202020204" pitchFamily="34" charset="0"/>
              </a:rPr>
              <a:t>u op het onderwerp.</a:t>
            </a:r>
          </a:p>
          <a:p>
            <a:pPr lvl="1"/>
            <a:r>
              <a:rPr lang="nl-NL" sz="2000" dirty="0" smtClean="0">
                <a:latin typeface="Arial" panose="020B0604020202020204" pitchFamily="34" charset="0"/>
                <a:cs typeface="Arial" panose="020B0604020202020204" pitchFamily="34" charset="0"/>
              </a:rPr>
              <a:t>Heeft </a:t>
            </a:r>
            <a:r>
              <a:rPr lang="nl-NL" sz="2000" dirty="0">
                <a:latin typeface="Arial" panose="020B0604020202020204" pitchFamily="34" charset="0"/>
                <a:cs typeface="Arial" panose="020B0604020202020204" pitchFamily="34" charset="0"/>
              </a:rPr>
              <a:t>u even geen gedachten over het onderwerp, schrijf dan net zolang </a:t>
            </a:r>
            <a:r>
              <a:rPr lang="nl-NL" sz="2000" dirty="0" smtClean="0">
                <a:latin typeface="Arial" panose="020B0604020202020204" pitchFamily="34" charset="0"/>
                <a:cs typeface="Arial" panose="020B0604020202020204" pitchFamily="34" charset="0"/>
              </a:rPr>
              <a:t>het woord </a:t>
            </a:r>
            <a:r>
              <a:rPr lang="nl-NL" sz="2000" dirty="0">
                <a:latin typeface="Arial" panose="020B0604020202020204" pitchFamily="34" charset="0"/>
                <a:cs typeface="Arial" panose="020B0604020202020204" pitchFamily="34" charset="0"/>
              </a:rPr>
              <a:t>‘</a:t>
            </a:r>
            <a:r>
              <a:rPr lang="nl-NL" sz="2000" dirty="0" smtClean="0">
                <a:latin typeface="Arial" panose="020B0604020202020204" pitchFamily="34" charset="0"/>
                <a:cs typeface="Arial" panose="020B0604020202020204" pitchFamily="34" charset="0"/>
              </a:rPr>
              <a:t>ontspan’ </a:t>
            </a:r>
            <a:r>
              <a:rPr lang="nl-NL" sz="2000" dirty="0">
                <a:latin typeface="Arial" panose="020B0604020202020204" pitchFamily="34" charset="0"/>
                <a:cs typeface="Arial" panose="020B0604020202020204" pitchFamily="34" charset="0"/>
              </a:rPr>
              <a:t>op tot u wel weer gedachten over het onderwerp heeft.</a:t>
            </a:r>
          </a:p>
        </p:txBody>
      </p:sp>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418341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1187450" y="1628800"/>
            <a:ext cx="7435850" cy="2890838"/>
          </a:xfrm>
        </p:spPr>
        <p:txBody>
          <a:bodyPr rtlCol="0">
            <a:noAutofit/>
          </a:bodyPr>
          <a:lstStyle/>
          <a:p>
            <a:pPr marL="0" indent="0">
              <a:buFont typeface="Arial" charset="0"/>
              <a:buNone/>
              <a:defRPr/>
            </a:pPr>
            <a:r>
              <a:rPr lang="en-US" sz="2000" b="1" dirty="0" smtClean="0">
                <a:latin typeface="Arial" panose="020B0604020202020204" pitchFamily="34" charset="0"/>
                <a:ea typeface="ＭＳ Ｐゴシック" pitchFamily="34" charset="-128"/>
                <a:cs typeface="Arial" panose="020B0604020202020204" pitchFamily="34" charset="0"/>
              </a:rPr>
              <a:t>Open </a:t>
            </a:r>
            <a:r>
              <a:rPr lang="en-US" sz="2000" b="1" dirty="0" err="1">
                <a:latin typeface="Arial" panose="020B0604020202020204" pitchFamily="34" charset="0"/>
                <a:ea typeface="ＭＳ Ｐゴシック" pitchFamily="34" charset="-128"/>
                <a:cs typeface="Arial" panose="020B0604020202020204" pitchFamily="34" charset="0"/>
              </a:rPr>
              <a:t>vragen</a:t>
            </a:r>
            <a:r>
              <a:rPr lang="en-US" sz="2000" b="1" dirty="0">
                <a:latin typeface="Arial" panose="020B0604020202020204" pitchFamily="34" charset="0"/>
                <a:ea typeface="ＭＳ Ｐゴシック" pitchFamily="34" charset="-128"/>
                <a:cs typeface="Arial" panose="020B0604020202020204" pitchFamily="34" charset="0"/>
              </a:rPr>
              <a:t> </a:t>
            </a:r>
            <a:r>
              <a:rPr lang="en-US" sz="2000" b="1" dirty="0" smtClean="0">
                <a:latin typeface="Arial" panose="020B0604020202020204" pitchFamily="34" charset="0"/>
                <a:ea typeface="ＭＳ Ｐゴシック" pitchFamily="34" charset="-128"/>
                <a:cs typeface="Arial" panose="020B0604020202020204" pitchFamily="34" charset="0"/>
              </a:rPr>
              <a:t>voor </a:t>
            </a:r>
            <a:r>
              <a:rPr lang="en-US" sz="2000" b="1" dirty="0" err="1" smtClean="0">
                <a:latin typeface="Arial" panose="020B0604020202020204" pitchFamily="34" charset="0"/>
                <a:ea typeface="ＭＳ Ｐゴシック" pitchFamily="34" charset="-128"/>
                <a:cs typeface="Arial" panose="020B0604020202020204" pitchFamily="34" charset="0"/>
              </a:rPr>
              <a:t>begrip</a:t>
            </a:r>
            <a:r>
              <a:rPr lang="en-US" sz="2000" b="1" dirty="0" smtClean="0">
                <a:latin typeface="Arial" panose="020B0604020202020204" pitchFamily="34" charset="0"/>
                <a:ea typeface="ＭＳ Ｐゴシック" pitchFamily="34" charset="-128"/>
                <a:cs typeface="Arial" panose="020B0604020202020204" pitchFamily="34" charset="0"/>
              </a:rPr>
              <a:t> op </a:t>
            </a:r>
            <a:r>
              <a:rPr lang="en-US" sz="2000" b="1" dirty="0" err="1" smtClean="0">
                <a:latin typeface="Arial" panose="020B0604020202020204" pitchFamily="34" charset="0"/>
                <a:ea typeface="ＭＳ Ｐゴシック" pitchFamily="34" charset="-128"/>
                <a:cs typeface="Arial" panose="020B0604020202020204" pitchFamily="34" charset="0"/>
              </a:rPr>
              <a:t>lokaal</a:t>
            </a:r>
            <a:r>
              <a:rPr lang="en-US" sz="2000" b="1" dirty="0" smtClean="0">
                <a:latin typeface="Arial" panose="020B0604020202020204" pitchFamily="34" charset="0"/>
                <a:ea typeface="ＭＳ Ｐゴシック" pitchFamily="34" charset="-128"/>
                <a:cs typeface="Arial" panose="020B0604020202020204" pitchFamily="34" charset="0"/>
              </a:rPr>
              <a:t> </a:t>
            </a:r>
            <a:r>
              <a:rPr lang="en-US" sz="2000" b="1" dirty="0" err="1" smtClean="0">
                <a:latin typeface="Arial" panose="020B0604020202020204" pitchFamily="34" charset="0"/>
                <a:ea typeface="ＭＳ Ｐゴシック" pitchFamily="34" charset="-128"/>
                <a:cs typeface="Arial" panose="020B0604020202020204" pitchFamily="34" charset="0"/>
              </a:rPr>
              <a:t>niveau</a:t>
            </a:r>
            <a:endParaRPr lang="en-US" sz="2000" b="1" dirty="0" smtClean="0">
              <a:latin typeface="Arial" panose="020B0604020202020204" pitchFamily="34" charset="0"/>
              <a:ea typeface="ＭＳ Ｐゴシック" pitchFamily="34" charset="-128"/>
              <a:cs typeface="Arial" panose="020B0604020202020204" pitchFamily="34" charset="0"/>
            </a:endParaRPr>
          </a:p>
          <a:p>
            <a:pPr marL="0" indent="0">
              <a:buFont typeface="Arial" charset="0"/>
              <a:buNone/>
              <a:defRPr/>
            </a:pPr>
            <a:endParaRPr lang="en-US" sz="2000" b="1" i="1" dirty="0">
              <a:latin typeface="Arial" panose="020B0604020202020204" pitchFamily="34" charset="0"/>
              <a:ea typeface="ＭＳ Ｐゴシック" pitchFamily="34" charset="-128"/>
              <a:cs typeface="Arial" panose="020B0604020202020204" pitchFamily="34" charset="0"/>
            </a:endParaRPr>
          </a:p>
          <a:p>
            <a:pPr marL="0" indent="0">
              <a:buFont typeface="Arial" charset="0"/>
              <a:buNone/>
              <a:defRPr/>
            </a:pPr>
            <a:r>
              <a:rPr lang="nl-NL" sz="2000" b="1" i="1" dirty="0" smtClean="0">
                <a:latin typeface="Arial" panose="020B0604020202020204" pitchFamily="34" charset="0"/>
                <a:cs typeface="Arial" panose="020B0604020202020204" pitchFamily="34" charset="0"/>
              </a:rPr>
              <a:t>    Vraag</a:t>
            </a:r>
            <a:r>
              <a:rPr lang="nl-NL" sz="2000" b="1" dirty="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Waarom verspreidden ziekten zich zo snel in de </a:t>
            </a:r>
            <a:r>
              <a:rPr lang="nl-NL" sz="2000" dirty="0" smtClean="0">
                <a:latin typeface="Arial" panose="020B0604020202020204" pitchFamily="34" charset="0"/>
                <a:cs typeface="Arial" panose="020B0604020202020204" pitchFamily="34" charset="0"/>
              </a:rPr>
              <a:t> 			Middeleeuwen?</a:t>
            </a:r>
          </a:p>
          <a:p>
            <a:pPr marL="0" indent="0">
              <a:buFont typeface="Arial" charset="0"/>
              <a:buNone/>
              <a:defRPr/>
            </a:pPr>
            <a:endParaRPr lang="nl-NL" sz="2000" b="1" dirty="0" smtClean="0">
              <a:latin typeface="Arial" panose="020B0604020202020204" pitchFamily="34" charset="0"/>
              <a:cs typeface="Arial" panose="020B0604020202020204" pitchFamily="34" charset="0"/>
            </a:endParaRPr>
          </a:p>
          <a:p>
            <a:pPr marL="0" indent="0">
              <a:buFont typeface="Arial" charset="0"/>
              <a:buNone/>
              <a:defRPr/>
            </a:pPr>
            <a:r>
              <a:rPr lang="en-US" sz="2000" b="1" i="1" dirty="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Tekst</a:t>
            </a:r>
            <a:r>
              <a:rPr lang="en-US" sz="2000" b="1" dirty="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In de Middeleeuwen zaten kelders, keukens en 			</a:t>
            </a:r>
            <a:r>
              <a:rPr lang="nl-NL" sz="2000" dirty="0" smtClean="0">
                <a:latin typeface="Arial" panose="020B0604020202020204" pitchFamily="34" charset="0"/>
                <a:cs typeface="Arial" panose="020B0604020202020204" pitchFamily="34" charset="0"/>
              </a:rPr>
              <a:t>	voorraadkasten </a:t>
            </a:r>
            <a:r>
              <a:rPr lang="nl-NL" sz="2000" dirty="0">
                <a:latin typeface="Arial" panose="020B0604020202020204" pitchFamily="34" charset="0"/>
                <a:cs typeface="Arial" panose="020B0604020202020204" pitchFamily="34" charset="0"/>
              </a:rPr>
              <a:t>vol met ratten. Daarom </a:t>
            </a:r>
            <a:r>
              <a:rPr lang="nl-NL" sz="2000" dirty="0" smtClean="0">
                <a:latin typeface="Arial" panose="020B0604020202020204" pitchFamily="34" charset="0"/>
                <a:cs typeface="Arial" panose="020B0604020202020204" pitchFamily="34" charset="0"/>
              </a:rPr>
              <a:t>						verspreidden ziekten </a:t>
            </a:r>
            <a:r>
              <a:rPr lang="nl-NL" sz="2000" dirty="0">
                <a:latin typeface="Arial" panose="020B0604020202020204" pitchFamily="34" charset="0"/>
                <a:cs typeface="Arial" panose="020B0604020202020204" pitchFamily="34" charset="0"/>
              </a:rPr>
              <a:t>zich erg snel.</a:t>
            </a:r>
          </a:p>
          <a:p>
            <a:pPr marL="381000" indent="-381000">
              <a:buFontTx/>
              <a:buChar char="-"/>
              <a:defRPr/>
            </a:pPr>
            <a:endParaRPr lang="en-US" sz="2000" b="1" dirty="0">
              <a:latin typeface="Arial" panose="020B0604020202020204" pitchFamily="34" charset="0"/>
              <a:ea typeface="ＭＳ Ｐゴシック" pitchFamily="34" charset="-128"/>
              <a:cs typeface="Arial" panose="020B0604020202020204" pitchFamily="34" charset="0"/>
            </a:endParaRPr>
          </a:p>
          <a:p>
            <a:pPr marL="523875" indent="0" eaLnBrk="1" fontAlgn="auto" hangingPunct="1">
              <a:spcBef>
                <a:spcPts val="0"/>
              </a:spcBef>
              <a:spcAft>
                <a:spcPts val="0"/>
              </a:spcAft>
              <a:buFont typeface="Arial" charset="0"/>
              <a:buNone/>
              <a:defRPr/>
            </a:pPr>
            <a:endParaRPr lang="nl-NL" sz="2000" b="1" dirty="0">
              <a:latin typeface="Arial" panose="020B0604020202020204" pitchFamily="34" charset="0"/>
              <a:cs typeface="Arial" panose="020B0604020202020204" pitchFamily="34" charset="0"/>
            </a:endParaRPr>
          </a:p>
          <a:p>
            <a:pPr marL="266700" indent="-266700" eaLnBrk="1" fontAlgn="auto" hangingPunct="1">
              <a:spcBef>
                <a:spcPts val="0"/>
              </a:spcBef>
              <a:spcAft>
                <a:spcPts val="0"/>
              </a:spcAft>
              <a:buFont typeface="Arial" panose="020B0604020202020204" pitchFamily="34" charset="0"/>
              <a:buChar char="•"/>
              <a:defRPr/>
            </a:pPr>
            <a:endParaRPr lang="nl-NL" sz="2000" b="1" dirty="0" smtClean="0">
              <a:latin typeface="Arial" panose="020B0604020202020204" pitchFamily="34" charset="0"/>
              <a:cs typeface="Arial" panose="020B0604020202020204" pitchFamily="34" charset="0"/>
            </a:endParaRPr>
          </a:p>
        </p:txBody>
      </p:sp>
      <p:sp>
        <p:nvSpPr>
          <p:cNvPr id="7" name="Rectangle 3"/>
          <p:cNvSpPr>
            <a:spLocks/>
          </p:cNvSpPr>
          <p:nvPr/>
        </p:nvSpPr>
        <p:spPr bwMode="auto">
          <a:xfrm>
            <a:off x="1357313" y="825500"/>
            <a:ext cx="69008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Voorbeelden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sorteertaken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10288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59"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19460" name="Rectangle 3"/>
          <p:cNvSpPr>
            <a:spLocks/>
          </p:cNvSpPr>
          <p:nvPr/>
        </p:nvSpPr>
        <p:spPr bwMode="auto">
          <a:xfrm>
            <a:off x="1357313" y="825500"/>
            <a:ext cx="69008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Voorbeelden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sorteertaken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19461" name="Tekstvak 8"/>
          <p:cNvSpPr txBox="1">
            <a:spLocks noChangeArrowheads="1"/>
          </p:cNvSpPr>
          <p:nvPr/>
        </p:nvSpPr>
        <p:spPr bwMode="auto">
          <a:xfrm>
            <a:off x="1357313" y="1785938"/>
            <a:ext cx="571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3" algn="l" eaLnBrk="1" hangingPunct="1">
              <a:buClr>
                <a:srgbClr val="9FB011"/>
              </a:buClr>
              <a:buSzPct val="125000"/>
              <a:buFontTx/>
              <a:buChar char="•"/>
            </a:pPr>
            <a:endParaRPr lang="en-US" altLang="nl-NL" sz="1400" b="1">
              <a:latin typeface="Calibri" panose="020F0502020204030204" pitchFamily="34" charset="0"/>
              <a:sym typeface="Arial" panose="020B0604020202020204" pitchFamily="34" charset="0"/>
            </a:endParaRPr>
          </a:p>
          <a:p>
            <a:pPr algn="l" eaLnBrk="1" hangingPunct="1">
              <a:buClr>
                <a:srgbClr val="9FB011"/>
              </a:buClr>
              <a:buSzPct val="125000"/>
            </a:pPr>
            <a:endParaRPr lang="en-US" altLang="nl-NL" sz="1400" b="1">
              <a:latin typeface="Calibri" panose="020F0502020204030204" pitchFamily="34" charset="0"/>
              <a:sym typeface="Arial" panose="020B0604020202020204" pitchFamily="34" charset="0"/>
            </a:endParaRPr>
          </a:p>
        </p:txBody>
      </p:sp>
      <p:pic>
        <p:nvPicPr>
          <p:cNvPr id="19462" name="Afbeelding 4"/>
          <p:cNvPicPr>
            <a:picLocks noChangeAspect="1" noChangeArrowheads="1"/>
          </p:cNvPicPr>
          <p:nvPr/>
        </p:nvPicPr>
        <p:blipFill>
          <a:blip r:embed="rId4">
            <a:extLst>
              <a:ext uri="{28A0092B-C50C-407E-A947-70E740481C1C}">
                <a14:useLocalDpi xmlns:a14="http://schemas.microsoft.com/office/drawing/2010/main" val="0"/>
              </a:ext>
            </a:extLst>
          </a:blip>
          <a:srcRect l="51930" t="21127" r="9261" b="7042"/>
          <a:stretch>
            <a:fillRect/>
          </a:stretch>
        </p:blipFill>
        <p:spPr bwMode="auto">
          <a:xfrm>
            <a:off x="155575" y="1433513"/>
            <a:ext cx="40767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p:cNvPicPr>
            <a:picLocks noChangeAspect="1" noChangeArrowheads="1"/>
          </p:cNvPicPr>
          <p:nvPr/>
        </p:nvPicPr>
        <p:blipFill>
          <a:blip r:embed="rId5">
            <a:extLst>
              <a:ext uri="{28A0092B-C50C-407E-A947-70E740481C1C}">
                <a14:useLocalDpi xmlns:a14="http://schemas.microsoft.com/office/drawing/2010/main" val="0"/>
              </a:ext>
            </a:extLst>
          </a:blip>
          <a:srcRect l="27609" t="43243" r="24821" b="12682"/>
          <a:stretch>
            <a:fillRect/>
          </a:stretch>
        </p:blipFill>
        <p:spPr bwMode="auto">
          <a:xfrm>
            <a:off x="4214813" y="1433513"/>
            <a:ext cx="4764087"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p:nvPr/>
        </p:nvPicPr>
        <p:blipFill>
          <a:blip r:embed="rId6"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36780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nummer 5"/>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buFont typeface="Arial" panose="020B0604020202020204" pitchFamily="34" charset="0"/>
              <a:defRPr sz="1600" b="1">
                <a:solidFill>
                  <a:schemeClr val="tx1"/>
                </a:solidFill>
                <a:latin typeface="Verdana" panose="020B0604030504040204" pitchFamily="34" charset="0"/>
              </a:defRPr>
            </a:lvl1pPr>
            <a:lvl2pPr marL="742950" indent="-285750">
              <a:lnSpc>
                <a:spcPct val="110000"/>
              </a:lnSpc>
              <a:buFont typeface="Arial" panose="020B0604020202020204" pitchFamily="34" charset="0"/>
              <a:defRPr sz="1600">
                <a:solidFill>
                  <a:schemeClr val="tx1"/>
                </a:solidFill>
                <a:latin typeface="Verdana" panose="020B0604030504040204" pitchFamily="34" charset="0"/>
              </a:defRPr>
            </a:lvl2pPr>
            <a:lvl3pPr marL="1143000" indent="-228600">
              <a:lnSpc>
                <a:spcPct val="110000"/>
              </a:lnSpc>
              <a:spcBef>
                <a:spcPts val="2100"/>
              </a:spcBef>
              <a:buFont typeface="Verdana" panose="020B0604030504040204" pitchFamily="34" charset="0"/>
              <a:buChar char="•"/>
              <a:defRPr sz="1600" b="1">
                <a:solidFill>
                  <a:schemeClr val="tx1"/>
                </a:solidFill>
                <a:latin typeface="Verdana" panose="020B0604030504040204" pitchFamily="34" charset="0"/>
              </a:defRPr>
            </a:lvl3pPr>
            <a:lvl4pPr marL="1600200" indent="-228600">
              <a:lnSpc>
                <a:spcPct val="110000"/>
              </a:lnSpc>
              <a:spcBef>
                <a:spcPts val="2100"/>
              </a:spcBef>
              <a:buFont typeface="Verdana" panose="020B0604030504040204" pitchFamily="34" charset="0"/>
              <a:buChar char="•"/>
              <a:defRPr sz="1600">
                <a:solidFill>
                  <a:schemeClr val="tx1"/>
                </a:solidFill>
                <a:latin typeface="Verdana" panose="020B0604030504040204" pitchFamily="34" charset="0"/>
              </a:defRPr>
            </a:lvl4pPr>
            <a:lvl5pPr marL="2057400" indent="-228600">
              <a:lnSpc>
                <a:spcPct val="110000"/>
              </a:lnSpc>
              <a:buFont typeface="Verdana" panose="020B0604030504040204" pitchFamily="34" charset="0"/>
              <a:buChar char="–"/>
              <a:defRPr sz="1600">
                <a:solidFill>
                  <a:schemeClr val="tx1"/>
                </a:solidFill>
                <a:latin typeface="Verdana" panose="020B0604030504040204" pitchFamily="34" charset="0"/>
              </a:defRPr>
            </a:lvl5pPr>
            <a:lvl6pPr marL="25146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6pPr>
            <a:lvl7pPr marL="29718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7pPr>
            <a:lvl8pPr marL="34290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8pPr>
            <a:lvl9pPr marL="38862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9pPr>
          </a:lstStyle>
          <a:p>
            <a:pPr>
              <a:lnSpc>
                <a:spcPct val="100000"/>
              </a:lnSpc>
              <a:buFontTx/>
              <a:buNone/>
            </a:pPr>
            <a:fld id="{E16149F0-7446-4201-9B05-C04DA1E26A93}" type="slidenum">
              <a:rPr lang="nl-NL" altLang="nl-NL" sz="900" b="0" smtClean="0"/>
              <a:pPr>
                <a:lnSpc>
                  <a:spcPct val="100000"/>
                </a:lnSpc>
                <a:buFontTx/>
                <a:buNone/>
              </a:pPr>
              <a:t>22</a:t>
            </a:fld>
            <a:endParaRPr lang="nl-NL" altLang="nl-NL" sz="900" b="0" smtClean="0"/>
          </a:p>
        </p:txBody>
      </p:sp>
      <p:sp>
        <p:nvSpPr>
          <p:cNvPr id="9" name="Tijdelijke aanduiding voor inhoud 2"/>
          <p:cNvSpPr>
            <a:spLocks noGrp="1"/>
          </p:cNvSpPr>
          <p:nvPr>
            <p:ph idx="1"/>
          </p:nvPr>
        </p:nvSpPr>
        <p:spPr>
          <a:xfrm>
            <a:off x="1043608" y="1700808"/>
            <a:ext cx="7776864" cy="2890838"/>
          </a:xfrm>
        </p:spPr>
        <p:txBody>
          <a:bodyPr rtlCol="0">
            <a:noAutofit/>
          </a:bodyPr>
          <a:lstStyle/>
          <a:p>
            <a:pPr marL="0" indent="0">
              <a:buFont typeface="Arial" charset="0"/>
              <a:buNone/>
              <a:defRPr/>
            </a:pPr>
            <a:r>
              <a:rPr lang="nl-NL" sz="2000" b="1" i="1" dirty="0" smtClean="0">
                <a:latin typeface="Arial" panose="020B0604020202020204" pitchFamily="34" charset="0"/>
                <a:cs typeface="Arial" panose="020B0604020202020204" pitchFamily="34" charset="0"/>
              </a:rPr>
              <a:t>Leukheid</a:t>
            </a:r>
            <a:r>
              <a:rPr lang="nl-NL" sz="2000" b="1" dirty="0" smtClean="0">
                <a:latin typeface="Arial" panose="020B0604020202020204" pitchFamily="34" charset="0"/>
                <a:cs typeface="Arial" panose="020B0604020202020204" pitchFamily="34" charset="0"/>
              </a:rPr>
              <a:t>: </a:t>
            </a:r>
            <a:r>
              <a:rPr lang="nl-NL" sz="2000" b="1" dirty="0">
                <a:latin typeface="Arial" panose="020B0604020202020204" pitchFamily="34" charset="0"/>
                <a:cs typeface="Arial" panose="020B0604020202020204" pitchFamily="34" charset="0"/>
              </a:rPr>
              <a:t>	</a:t>
            </a:r>
            <a:endParaRPr lang="nl-NL" sz="2000" b="1" dirty="0" smtClean="0">
              <a:latin typeface="Arial" panose="020B0604020202020204" pitchFamily="34" charset="0"/>
              <a:cs typeface="Arial" panose="020B0604020202020204" pitchFamily="34" charset="0"/>
            </a:endParaRPr>
          </a:p>
          <a:p>
            <a:pPr>
              <a:buFont typeface="Arial" charset="0"/>
              <a:buNone/>
              <a:defRPr/>
            </a:pPr>
            <a:r>
              <a:rPr lang="nl-NL" sz="2000" b="1"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Ik </a:t>
            </a:r>
            <a:r>
              <a:rPr lang="nl-NL" sz="2000" dirty="0">
                <a:latin typeface="Arial" panose="020B0604020202020204" pitchFamily="34" charset="0"/>
                <a:cs typeface="Arial" panose="020B0604020202020204" pitchFamily="34" charset="0"/>
              </a:rPr>
              <a:t>heb de tekst met plezier gelezen.</a:t>
            </a:r>
          </a:p>
          <a:p>
            <a:pPr>
              <a:buFont typeface="Arial" charset="0"/>
              <a:buNone/>
              <a:defRPr/>
            </a:pPr>
            <a:r>
              <a:rPr lang="nl-NL" sz="2000" dirty="0" smtClean="0">
                <a:latin typeface="Arial" panose="020B0604020202020204" pitchFamily="34" charset="0"/>
                <a:cs typeface="Arial" panose="020B0604020202020204" pitchFamily="34" charset="0"/>
              </a:rPr>
              <a:t>	Helemaal </a:t>
            </a:r>
            <a:r>
              <a:rPr lang="nl-NL" sz="2000" dirty="0">
                <a:latin typeface="Arial" panose="020B0604020202020204" pitchFamily="34" charset="0"/>
                <a:cs typeface="Arial" panose="020B0604020202020204" pitchFamily="34" charset="0"/>
              </a:rPr>
              <a:t>niet mee eens	</a:t>
            </a:r>
            <a:r>
              <a:rPr lang="nl-NL" sz="2000" dirty="0" smtClean="0">
                <a:latin typeface="Arial" panose="020B0604020202020204" pitchFamily="34" charset="0"/>
                <a:cs typeface="Arial" panose="020B0604020202020204" pitchFamily="34" charset="0"/>
              </a:rPr>
              <a:t>1   </a:t>
            </a:r>
            <a:r>
              <a:rPr lang="nl-NL" sz="2000" dirty="0">
                <a:latin typeface="Arial" panose="020B0604020202020204" pitchFamily="34" charset="0"/>
                <a:cs typeface="Arial" panose="020B0604020202020204" pitchFamily="34" charset="0"/>
              </a:rPr>
              <a:t>2   3   4   5  </a:t>
            </a:r>
            <a:r>
              <a:rPr lang="nl-NL" sz="2000" dirty="0" smtClean="0">
                <a:latin typeface="Arial" panose="020B0604020202020204" pitchFamily="34" charset="0"/>
                <a:cs typeface="Arial" panose="020B0604020202020204" pitchFamily="34" charset="0"/>
              </a:rPr>
              <a:t>    Helemaal </a:t>
            </a:r>
            <a:r>
              <a:rPr lang="nl-NL" sz="2000" dirty="0">
                <a:latin typeface="Arial" panose="020B0604020202020204" pitchFamily="34" charset="0"/>
                <a:cs typeface="Arial" panose="020B0604020202020204" pitchFamily="34" charset="0"/>
              </a:rPr>
              <a:t>mee </a:t>
            </a:r>
            <a:r>
              <a:rPr lang="nl-NL" sz="2000" dirty="0" smtClean="0">
                <a:latin typeface="Arial" panose="020B0604020202020204" pitchFamily="34" charset="0"/>
                <a:cs typeface="Arial" panose="020B0604020202020204" pitchFamily="34" charset="0"/>
              </a:rPr>
              <a:t>eens</a:t>
            </a:r>
          </a:p>
          <a:p>
            <a:pPr>
              <a:buFont typeface="Arial" charset="0"/>
              <a:buNone/>
              <a:defRPr/>
            </a:pPr>
            <a:endParaRPr lang="nl-NL" sz="2000" b="1" i="1" dirty="0">
              <a:latin typeface="Arial" panose="020B0604020202020204" pitchFamily="34" charset="0"/>
              <a:cs typeface="Arial" panose="020B0604020202020204" pitchFamily="34" charset="0"/>
            </a:endParaRPr>
          </a:p>
          <a:p>
            <a:pPr>
              <a:buFont typeface="Arial" charset="0"/>
              <a:buNone/>
              <a:defRPr/>
            </a:pPr>
            <a:r>
              <a:rPr lang="en-US" sz="2000" b="1" i="1" dirty="0" err="1" smtClean="0">
                <a:latin typeface="Arial" panose="020B0604020202020204" pitchFamily="34" charset="0"/>
                <a:cs typeface="Arial" panose="020B0604020202020204" pitchFamily="34" charset="0"/>
              </a:rPr>
              <a:t>Begrijpelijkheid</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ea typeface="ＭＳ Ｐゴシック" pitchFamily="34" charset="-128"/>
              <a:cs typeface="Arial" panose="020B0604020202020204" pitchFamily="34" charset="0"/>
            </a:endParaRPr>
          </a:p>
          <a:p>
            <a:pPr>
              <a:buFont typeface="Arial" charset="0"/>
              <a:buNone/>
              <a:defRPr/>
            </a:pPr>
            <a:r>
              <a:rPr lang="nl-NL" sz="2000" b="1"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Ik </a:t>
            </a:r>
            <a:r>
              <a:rPr lang="nl-NL" sz="2000" dirty="0">
                <a:latin typeface="Arial" panose="020B0604020202020204" pitchFamily="34" charset="0"/>
                <a:cs typeface="Arial" panose="020B0604020202020204" pitchFamily="34" charset="0"/>
              </a:rPr>
              <a:t>vond de tekst makkelijk.</a:t>
            </a:r>
          </a:p>
          <a:p>
            <a:pPr>
              <a:buFont typeface="Arial" charset="0"/>
              <a:buNone/>
              <a:defRPr/>
            </a:pPr>
            <a:r>
              <a:rPr lang="nl-NL" sz="2000" dirty="0" smtClean="0">
                <a:latin typeface="Arial" panose="020B0604020202020204" pitchFamily="34" charset="0"/>
                <a:cs typeface="Arial" panose="020B0604020202020204" pitchFamily="34" charset="0"/>
              </a:rPr>
              <a:t>	Helemaal </a:t>
            </a:r>
            <a:r>
              <a:rPr lang="nl-NL" sz="2000" dirty="0">
                <a:latin typeface="Arial" panose="020B0604020202020204" pitchFamily="34" charset="0"/>
                <a:cs typeface="Arial" panose="020B0604020202020204" pitchFamily="34" charset="0"/>
              </a:rPr>
              <a:t>niet mee eens	</a:t>
            </a:r>
            <a:r>
              <a:rPr lang="nl-NL" sz="2000" dirty="0" smtClean="0">
                <a:latin typeface="Arial" panose="020B0604020202020204" pitchFamily="34" charset="0"/>
                <a:cs typeface="Arial" panose="020B0604020202020204" pitchFamily="34" charset="0"/>
              </a:rPr>
              <a:t>1   </a:t>
            </a:r>
            <a:r>
              <a:rPr lang="nl-NL" sz="2000" dirty="0">
                <a:latin typeface="Arial" panose="020B0604020202020204" pitchFamily="34" charset="0"/>
                <a:cs typeface="Arial" panose="020B0604020202020204" pitchFamily="34" charset="0"/>
              </a:rPr>
              <a:t>2   3   4   5  </a:t>
            </a:r>
            <a:r>
              <a:rPr lang="nl-NL" sz="2000" dirty="0" smtClean="0">
                <a:latin typeface="Arial" panose="020B0604020202020204" pitchFamily="34" charset="0"/>
                <a:cs typeface="Arial" panose="020B0604020202020204" pitchFamily="34" charset="0"/>
              </a:rPr>
              <a:t>    Helemaal </a:t>
            </a:r>
            <a:r>
              <a:rPr lang="nl-NL" sz="2000" dirty="0">
                <a:latin typeface="Arial" panose="020B0604020202020204" pitchFamily="34" charset="0"/>
                <a:cs typeface="Arial" panose="020B0604020202020204" pitchFamily="34" charset="0"/>
              </a:rPr>
              <a:t>mee </a:t>
            </a:r>
            <a:r>
              <a:rPr lang="nl-NL" sz="2000" dirty="0" smtClean="0">
                <a:latin typeface="Arial" panose="020B0604020202020204" pitchFamily="34" charset="0"/>
                <a:cs typeface="Arial" panose="020B0604020202020204" pitchFamily="34" charset="0"/>
              </a:rPr>
              <a:t>eens</a:t>
            </a:r>
            <a:endParaRPr lang="nl-NL" sz="2000" dirty="0">
              <a:latin typeface="Arial" panose="020B0604020202020204" pitchFamily="34" charset="0"/>
              <a:cs typeface="Arial" panose="020B0604020202020204" pitchFamily="34" charset="0"/>
            </a:endParaRPr>
          </a:p>
        </p:txBody>
      </p:sp>
      <p:sp>
        <p:nvSpPr>
          <p:cNvPr id="7" name="Rectangle 3"/>
          <p:cNvSpPr>
            <a:spLocks/>
          </p:cNvSpPr>
          <p:nvPr/>
        </p:nvSpPr>
        <p:spPr bwMode="auto">
          <a:xfrm>
            <a:off x="1357313" y="825500"/>
            <a:ext cx="69008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Voorbeelden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waarderingsvragen</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pic>
        <p:nvPicPr>
          <p:cNvPr id="5" name="Afbeelding 4"/>
          <p:cNvPicPr/>
          <p:nvPr/>
        </p:nvPicPr>
        <p:blipFill>
          <a:blip r:embed="rId2"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46092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5"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18436" name="Rectangle 3"/>
          <p:cNvSpPr>
            <a:spLocks/>
          </p:cNvSpPr>
          <p:nvPr/>
        </p:nvSpPr>
        <p:spPr bwMode="auto">
          <a:xfrm>
            <a:off x="683568" y="825500"/>
            <a:ext cx="8064896"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algn="l"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samenhang</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lay-out &amp;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teksten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p>
          <a:p>
            <a:pPr algn="l" eaLnBrk="1" hangingPunct="1"/>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2" y="1785938"/>
            <a:ext cx="7607176" cy="488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Zaakvakteksten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economie</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biologie</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geschiedenis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Korte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buClr>
                <a:srgbClr val="C00000"/>
              </a:buClr>
              <a:buSzPct val="125000"/>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Na het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begripsvragen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Lokale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verbanden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tussen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zinnen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Globale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verbanden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tussen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Na het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waarderingsvragen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Aantrekkelijkheid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Ervaren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moeilijkheid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Tijdens</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het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oogbewegingsonderzoek</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Waarom</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leidt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tekstkenmerk</a:t>
            </a:r>
            <a:r>
              <a:rPr lang="en-US" altLang="nl-NL" sz="2000" dirty="0" smtClean="0">
                <a:latin typeface="Arial" panose="020B0604020202020204" pitchFamily="34" charset="0"/>
                <a:cs typeface="Arial" panose="020B0604020202020204" pitchFamily="34" charset="0"/>
                <a:sym typeface="Arial" panose="020B0604020202020204" pitchFamily="34" charset="0"/>
              </a:rPr>
              <a:t> A tot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beter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tekstbegrip</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Filmpje</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354197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smtClean="0">
                <a:solidFill>
                  <a:srgbClr val="CC0066"/>
                </a:solidFill>
                <a:latin typeface="Arial" panose="020B0604020202020204" pitchFamily="34" charset="0"/>
                <a:cs typeface="Arial" panose="020B0604020202020204" pitchFamily="34" charset="0"/>
              </a:rPr>
              <a:t>Een voorbeeld </a:t>
            </a:r>
            <a:endParaRPr lang="nl-NL" sz="2400" b="1" dirty="0">
              <a:solidFill>
                <a:srgbClr val="CC0066"/>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nl-NL" sz="2000" dirty="0" smtClean="0">
                <a:latin typeface="Arial" panose="020B0604020202020204" pitchFamily="34" charset="0"/>
                <a:cs typeface="Arial" panose="020B0604020202020204" pitchFamily="34" charset="0"/>
                <a:hlinkClick r:id="rId3"/>
              </a:rPr>
              <a:t>http://www.schrijfgemak.nl/wp-content/uploads/2014/04/Kevin053.avi</a:t>
            </a:r>
            <a:endParaRPr lang="nl-NL" sz="20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338" y="2454171"/>
            <a:ext cx="5699323" cy="3671992"/>
          </a:xfrm>
          <a:prstGeom prst="rect">
            <a:avLst/>
          </a:prstGeom>
        </p:spPr>
      </p:pic>
      <p:pic>
        <p:nvPicPr>
          <p:cNvPr id="5" name="Afbeelding 4"/>
          <p:cNvPicPr/>
          <p:nvPr/>
        </p:nvPicPr>
        <p:blipFill>
          <a:blip r:embed="rId5"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26080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1168" y="1600200"/>
            <a:ext cx="6601663" cy="4525963"/>
          </a:xfrm>
        </p:spPr>
      </p:pic>
      <p:sp>
        <p:nvSpPr>
          <p:cNvPr id="5" name="Titel 1"/>
          <p:cNvSpPr>
            <a:spLocks noGrp="1"/>
          </p:cNvSpPr>
          <p:nvPr>
            <p:ph type="title"/>
          </p:nvPr>
        </p:nvSpPr>
        <p:spPr/>
        <p:txBody>
          <a:bodyPr>
            <a:normAutofit/>
          </a:bodyPr>
          <a:lstStyle/>
          <a:p>
            <a:r>
              <a:rPr lang="nl-NL" sz="2400" b="1" dirty="0" smtClean="0">
                <a:solidFill>
                  <a:srgbClr val="CC0066"/>
                </a:solidFill>
                <a:latin typeface="Arial" panose="020B0604020202020204" pitchFamily="34" charset="0"/>
                <a:cs typeface="Arial" panose="020B0604020202020204" pitchFamily="34" charset="0"/>
              </a:rPr>
              <a:t>Tijdens het lezen</a:t>
            </a:r>
            <a:endParaRPr lang="nl-NL" sz="2400" b="1" dirty="0">
              <a:solidFill>
                <a:srgbClr val="CC0066"/>
              </a:solidFill>
              <a:latin typeface="Arial" panose="020B0604020202020204" pitchFamily="34" charset="0"/>
              <a:cs typeface="Arial" panose="020B0604020202020204" pitchFamily="34" charset="0"/>
            </a:endParaRPr>
          </a:p>
        </p:txBody>
      </p:sp>
      <p:pic>
        <p:nvPicPr>
          <p:cNvPr id="6" name="Afbeelding 5"/>
          <p:cNvPicPr/>
          <p:nvPr/>
        </p:nvPicPr>
        <p:blipFill>
          <a:blip r:embed="rId3"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91032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277" y="1598665"/>
            <a:ext cx="6649445" cy="4525963"/>
          </a:xfrm>
        </p:spPr>
      </p:pic>
      <p:sp>
        <p:nvSpPr>
          <p:cNvPr id="5" name="Titel 1"/>
          <p:cNvSpPr>
            <a:spLocks noGrp="1"/>
          </p:cNvSpPr>
          <p:nvPr>
            <p:ph type="title"/>
          </p:nvPr>
        </p:nvSpPr>
        <p:spPr/>
        <p:txBody>
          <a:bodyPr>
            <a:normAutofit/>
          </a:bodyPr>
          <a:lstStyle/>
          <a:p>
            <a:r>
              <a:rPr lang="nl-NL" sz="2400" b="1" dirty="0" smtClean="0">
                <a:solidFill>
                  <a:srgbClr val="CC0066"/>
                </a:solidFill>
                <a:latin typeface="Arial" panose="020B0604020202020204" pitchFamily="34" charset="0"/>
                <a:cs typeface="Arial" panose="020B0604020202020204" pitchFamily="34" charset="0"/>
              </a:rPr>
              <a:t>Tijdens het lezen... </a:t>
            </a:r>
            <a:endParaRPr lang="nl-NL" sz="2400" b="1" dirty="0">
              <a:solidFill>
                <a:srgbClr val="CC0066"/>
              </a:solidFill>
              <a:latin typeface="Arial" panose="020B0604020202020204" pitchFamily="34" charset="0"/>
              <a:cs typeface="Arial" panose="020B0604020202020204" pitchFamily="34" charset="0"/>
            </a:endParaRPr>
          </a:p>
        </p:txBody>
      </p:sp>
      <p:pic>
        <p:nvPicPr>
          <p:cNvPr id="6" name="Afbeelding 5"/>
          <p:cNvPicPr/>
          <p:nvPr/>
        </p:nvPicPr>
        <p:blipFill>
          <a:blip r:embed="rId3"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383470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50" y="1624806"/>
            <a:ext cx="6667500" cy="4476750"/>
          </a:xfrm>
        </p:spPr>
      </p:pic>
      <p:sp>
        <p:nvSpPr>
          <p:cNvPr id="4" name="Titel 1"/>
          <p:cNvSpPr>
            <a:spLocks noGrp="1"/>
          </p:cNvSpPr>
          <p:nvPr>
            <p:ph type="title"/>
          </p:nvPr>
        </p:nvSpPr>
        <p:spPr/>
        <p:txBody>
          <a:bodyPr>
            <a:normAutofit/>
          </a:bodyPr>
          <a:lstStyle/>
          <a:p>
            <a:r>
              <a:rPr lang="nl-NL" sz="2400" b="1" dirty="0" smtClean="0">
                <a:solidFill>
                  <a:srgbClr val="CC0066"/>
                </a:solidFill>
                <a:latin typeface="Arial" panose="020B0604020202020204" pitchFamily="34" charset="0"/>
                <a:cs typeface="Arial" panose="020B0604020202020204" pitchFamily="34" charset="0"/>
              </a:rPr>
              <a:t>Tijdens het lezen... </a:t>
            </a:r>
            <a:endParaRPr lang="nl-NL" sz="2400" b="1" dirty="0">
              <a:solidFill>
                <a:srgbClr val="CC0066"/>
              </a:solidFill>
              <a:latin typeface="Arial" panose="020B0604020202020204" pitchFamily="34" charset="0"/>
              <a:cs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41959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smtClean="0">
                <a:solidFill>
                  <a:srgbClr val="CC0066"/>
                </a:solidFill>
              </a:rPr>
              <a:t>In de praktijk</a:t>
            </a:r>
            <a:endParaRPr lang="nl-NL" sz="2400" b="1" dirty="0">
              <a:solidFill>
                <a:srgbClr val="CC0066"/>
              </a:solidFill>
            </a:endParaRPr>
          </a:p>
        </p:txBody>
      </p:sp>
      <p:sp>
        <p:nvSpPr>
          <p:cNvPr id="3" name="Tijdelijke aanduiding voor inhoud 2"/>
          <p:cNvSpPr>
            <a:spLocks noGrp="1"/>
          </p:cNvSpPr>
          <p:nvPr>
            <p:ph idx="1"/>
          </p:nvPr>
        </p:nvSpPr>
        <p:spPr/>
        <p:txBody>
          <a:bodyPr/>
          <a:lstStyle/>
          <a:p>
            <a:endParaRPr lang="nl-N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8213" t="9695" r="50000" b="74474"/>
          <a:stretch>
            <a:fillRect/>
          </a:stretch>
        </p:blipFill>
        <p:spPr bwMode="auto">
          <a:xfrm>
            <a:off x="2311460" y="52387"/>
            <a:ext cx="4524594"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20"/>
          <p:cNvSpPr txBox="1">
            <a:spLocks noChangeArrowheads="1"/>
          </p:cNvSpPr>
          <p:nvPr/>
        </p:nvSpPr>
        <p:spPr bwMode="auto">
          <a:xfrm>
            <a:off x="2311460" y="1690575"/>
            <a:ext cx="4521079" cy="4410075"/>
          </a:xfrm>
          <a:prstGeom prst="rect">
            <a:avLst/>
          </a:prstGeom>
          <a:solidFill>
            <a:srgbClr val="C0C0C0"/>
          </a:solidFill>
          <a:ln w="9525">
            <a:solidFill>
              <a:srgbClr val="000000"/>
            </a:solidFill>
            <a:miter lim="800000"/>
            <a:headEnd/>
            <a:tailEnd/>
          </a:ln>
        </p:spPr>
        <p:txBody>
          <a:bodyPr/>
          <a:lstStyle/>
          <a:p>
            <a:pPr>
              <a:lnSpc>
                <a:spcPts val="1800"/>
              </a:lnSpc>
            </a:pPr>
            <a:r>
              <a:rPr lang="nl-NL" altLang="nl-NL"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Hoge kindersterfte door watertekort </a:t>
            </a:r>
            <a:endPar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ts val="1800"/>
              </a:lnSpc>
            </a:pPr>
            <a:r>
              <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lnSpc>
                <a:spcPts val="1800"/>
              </a:lnSpc>
            </a:pPr>
            <a:r>
              <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De acht rijkste landen (G8) moeten dringend aan de slag om een wereldwijd actieplan te maken om de groeiende watercrisis in de wereld aan te </a:t>
            </a:r>
            <a:r>
              <a:rPr lang="nl-NL" altLang="nl-NL"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pakken</a:t>
            </a:r>
            <a:r>
              <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NL" altLang="nl-NL"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Vies water </a:t>
            </a:r>
            <a:r>
              <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is een veel grotere dreiging voor mensen in de ontwikkelingslanden dan gewelddadige </a:t>
            </a:r>
            <a:r>
              <a:rPr lang="nl-NL" altLang="nl-NL"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conflicten</a:t>
            </a:r>
            <a:r>
              <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NL" altLang="nl-NL"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Jaarlijks</a:t>
            </a:r>
            <a:r>
              <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sterven 1,8 miljoen kinderen aan diarree door een gebrek aan schoon water en toiletten.</a:t>
            </a:r>
          </a:p>
          <a:p>
            <a:pPr>
              <a:lnSpc>
                <a:spcPts val="1800"/>
              </a:lnSpc>
            </a:pPr>
            <a:endParaRPr lang="nl-NL" altLang="nl-NL"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ts val="1800"/>
              </a:lnSpc>
            </a:pPr>
            <a:r>
              <a:rPr lang="nl-NL" altLang="nl-NL" sz="1600" dirty="0">
                <a:latin typeface="Calibri" panose="020F0502020204030204" pitchFamily="34" charset="0"/>
                <a:ea typeface="Calibri" panose="020F0502020204030204" pitchFamily="34" charset="0"/>
                <a:cs typeface="Times New Roman" panose="02020603050405020304" pitchFamily="18" charset="0"/>
              </a:rPr>
              <a:t>Dat staat in het Human Development Report 2006, een van de belangrijkste internationale rapporten over sociale ontwikkeling wereldwijd. Het rapport van het VN-ontwikkelingsprogramma UNDP heeft dit jaar de waterproblematiek als hoofdthema en werd donderdag in diverse steden </a:t>
            </a:r>
            <a:r>
              <a:rPr lang="nl-NL" altLang="nl-NL" sz="1600" b="1" dirty="0">
                <a:latin typeface="Calibri" panose="020F0502020204030204" pitchFamily="34" charset="0"/>
                <a:ea typeface="Calibri" panose="020F0502020204030204" pitchFamily="34" charset="0"/>
                <a:cs typeface="Times New Roman" panose="02020603050405020304" pitchFamily="18" charset="0"/>
              </a:rPr>
              <a:t>gepresenteerd. Bijna 800 </a:t>
            </a:r>
            <a:r>
              <a:rPr lang="nl-NL" altLang="nl-NL" sz="1600" dirty="0">
                <a:latin typeface="Calibri" panose="020F0502020204030204" pitchFamily="34" charset="0"/>
                <a:ea typeface="Calibri" panose="020F0502020204030204" pitchFamily="34" charset="0"/>
                <a:cs typeface="Times New Roman" panose="02020603050405020304" pitchFamily="18" charset="0"/>
              </a:rPr>
              <a:t>miljoen mensen hebben dagelijks niet genoeg schoon water. </a:t>
            </a:r>
          </a:p>
          <a:p>
            <a:pPr>
              <a:lnSpc>
                <a:spcPts val="1800"/>
              </a:lnSpc>
            </a:pPr>
            <a:r>
              <a:rPr lang="nl-NL" altLang="nl-NL" sz="1600" dirty="0">
                <a:latin typeface="Calibri" panose="020F0502020204030204" pitchFamily="34" charset="0"/>
                <a:ea typeface="Calibri" panose="020F0502020204030204" pitchFamily="34" charset="0"/>
                <a:cs typeface="Times New Roman" panose="02020603050405020304" pitchFamily="18" charset="0"/>
              </a:rPr>
              <a:t>  </a:t>
            </a:r>
          </a:p>
          <a:p>
            <a:pPr>
              <a:lnSpc>
                <a:spcPts val="1800"/>
              </a:lnSpc>
            </a:pPr>
            <a:r>
              <a:rPr lang="nl-NL" altLang="nl-NL" sz="800" dirty="0">
                <a:latin typeface="Calibri" panose="020F0502020204030204" pitchFamily="34" charset="0"/>
                <a:ea typeface="Calibri" panose="020F0502020204030204" pitchFamily="34" charset="0"/>
                <a:cs typeface="Times New Roman" panose="02020603050405020304" pitchFamily="18" charset="0"/>
              </a:rPr>
              <a:t> </a:t>
            </a:r>
            <a:endParaRPr lang="nl-NL" altLang="nl-NL"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p:cNvPicPr/>
          <p:nvPr/>
        </p:nvPicPr>
        <p:blipFill>
          <a:blip r:embed="rId3"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315201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3" name="Rectangle 2"/>
          <p:cNvSpPr>
            <a:spLocks/>
          </p:cNvSpPr>
          <p:nvPr/>
        </p:nvSpPr>
        <p:spPr bwMode="auto">
          <a:xfrm>
            <a:off x="457200" y="552450"/>
            <a:ext cx="8220075" cy="54102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35844" name="Rectangle 3"/>
          <p:cNvSpPr>
            <a:spLocks/>
          </p:cNvSpPr>
          <p:nvPr/>
        </p:nvSpPr>
        <p:spPr bwMode="auto">
          <a:xfrm>
            <a:off x="971600" y="825500"/>
            <a:ext cx="7705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aanwezigheid</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van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verbindingswoorden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leidt</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tot:</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38021" y="1785938"/>
            <a:ext cx="7786687" cy="555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marL="457200" lvl="2" indent="-457200" eaLnBrk="1" hangingPunct="1">
              <a:buClr>
                <a:srgbClr val="C00000"/>
              </a:buClr>
              <a:buSzPct val="125000"/>
              <a:buFont typeface="+mj-lt"/>
              <a:buAutoNum type="alphaUcPeriod"/>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hogere</a:t>
            </a:r>
            <a:r>
              <a:rPr lang="en-US" altLang="nl-NL" sz="2000" dirty="0" smtClean="0">
                <a:latin typeface="Arial" panose="020B0604020202020204" pitchFamily="34" charset="0"/>
                <a:cs typeface="Arial" panose="020B0604020202020204" pitchFamily="34" charset="0"/>
                <a:sym typeface="Arial" panose="020B0604020202020204" pitchFamily="34" charset="0"/>
              </a:rPr>
              <a:t> score op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tekstbegripsvragen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marL="457200" lvl="2" indent="-457200" eaLnBrk="1" hangingPunct="1">
              <a:buClr>
                <a:srgbClr val="C00000"/>
              </a:buClr>
              <a:buSzPct val="125000"/>
              <a:buFont typeface="+mj-lt"/>
              <a:buAutoNum type="alphaUcPeriod"/>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lagere</a:t>
            </a:r>
            <a:r>
              <a:rPr lang="en-US" altLang="nl-NL" sz="2000" dirty="0" smtClean="0">
                <a:latin typeface="Arial" panose="020B0604020202020204" pitchFamily="34" charset="0"/>
                <a:cs typeface="Arial" panose="020B0604020202020204" pitchFamily="34" charset="0"/>
                <a:sym typeface="Arial" panose="020B0604020202020204" pitchFamily="34" charset="0"/>
              </a:rPr>
              <a:t> score op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tekstbegripsvragen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457200" lvl="2" indent="-457200" eaLnBrk="1" hangingPunct="1">
              <a:buClr>
                <a:srgbClr val="C00000"/>
              </a:buClr>
              <a:buSzPct val="125000"/>
              <a:buFont typeface="+mj-lt"/>
              <a:buAutoNum type="alphaUcPeriod"/>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Geen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verschil</a:t>
            </a:r>
            <a:r>
              <a:rPr lang="en-US" altLang="nl-NL" sz="2000" dirty="0" smtClean="0">
                <a:latin typeface="Arial" panose="020B0604020202020204" pitchFamily="34" charset="0"/>
                <a:cs typeface="Arial" panose="020B0604020202020204" pitchFamily="34" charset="0"/>
                <a:sym typeface="Arial" panose="020B0604020202020204" pitchFamily="34" charset="0"/>
              </a:rPr>
              <a:t> in scores op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tekstbegripsvragen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Zonder</a:t>
            </a:r>
            <a:r>
              <a:rPr lang="en-US" altLang="nl-NL" sz="2000" b="1" i="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verbindingswoorden</a:t>
            </a:r>
            <a:endParaRPr lang="en-US" altLang="nl-NL" sz="2000" b="1" i="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i="1" dirty="0" smtClean="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Een plant maakt zijn eigen voedsel</a:t>
            </a: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zelf.</a:t>
            </a:r>
          </a:p>
          <a:p>
            <a:pPr marL="0" lvl="2" indent="0" eaLnBrk="1" hangingPunct="1">
              <a:buClr>
                <a:srgbClr val="C00000"/>
              </a:buClr>
              <a:buSzPct val="125000"/>
              <a:defRPr/>
            </a:pP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[Er moeten nog allerlei kosten]</a:t>
            </a:r>
            <a:r>
              <a:rPr lang="nl-NL" altLang="nl-NL" sz="2000" baseline="30000" dirty="0" smtClean="0">
                <a:latin typeface="Arial" panose="020B0604020202020204" pitchFamily="34" charset="0"/>
                <a:ea typeface="MS PGothic" panose="020B0600070205080204" pitchFamily="34" charset="-128"/>
                <a:cs typeface="Arial" panose="020B0604020202020204" pitchFamily="34" charset="0"/>
              </a:rPr>
              <a:t>1</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[van de brutowinst]</a:t>
            </a:r>
            <a:r>
              <a:rPr lang="nl-NL" altLang="nl-NL" sz="2000" baseline="30000" dirty="0" smtClean="0">
                <a:latin typeface="Arial" panose="020B0604020202020204" pitchFamily="34" charset="0"/>
                <a:ea typeface="MS PGothic" panose="020B0600070205080204" pitchFamily="34" charset="-128"/>
                <a:cs typeface="Arial" panose="020B0604020202020204" pitchFamily="34" charset="0"/>
              </a:rPr>
              <a:t>2</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a:t>
            </a:r>
            <a:r>
              <a:rPr lang="nl-NL" altLang="nl-NL" sz="2000" dirty="0">
                <a:latin typeface="Arial" panose="020B0604020202020204" pitchFamily="34" charset="0"/>
                <a:ea typeface="MS PGothic" panose="020B0600070205080204" pitchFamily="34" charset="-128"/>
                <a:cs typeface="Arial" panose="020B0604020202020204" pitchFamily="34" charset="0"/>
              </a:rPr>
              <a:t>afgehaald worden. ]</a:t>
            </a:r>
            <a:r>
              <a:rPr lang="en-US" altLang="nl-NL" sz="2000" baseline="30000" dirty="0">
                <a:latin typeface="Arial" panose="020B0604020202020204" pitchFamily="34" charset="0"/>
                <a:ea typeface="MS PGothic" panose="020B0600070205080204" pitchFamily="34" charset="-128"/>
                <a:cs typeface="Arial" panose="020B0604020202020204" pitchFamily="34" charset="0"/>
              </a:rPr>
              <a:t>3</a:t>
            </a:r>
            <a:endParaRPr lang="en-US" altLang="nl-NL" sz="2000" dirty="0">
              <a:latin typeface="Arial" panose="020B0604020202020204" pitchFamily="34" charset="0"/>
              <a:ea typeface="MS PGothic" panose="020B0600070205080204" pitchFamily="34" charset="-128"/>
              <a:cs typeface="Arial" panose="020B0604020202020204" pitchFamily="34" charset="0"/>
            </a:endParaRPr>
          </a:p>
          <a:p>
            <a:pPr marL="0" lvl="2" indent="0" eaLnBrk="1" hangingPunct="1">
              <a:buClr>
                <a:srgbClr val="C00000"/>
              </a:buClr>
              <a:buSzPct val="125000"/>
              <a:defRPr/>
            </a:pPr>
            <a:endParaRPr lang="en-US" altLang="nl-NL" sz="2000" b="1" i="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i="1" dirty="0" smtClean="0">
                <a:latin typeface="Arial" panose="020B0604020202020204" pitchFamily="34" charset="0"/>
                <a:cs typeface="Arial" panose="020B0604020202020204" pitchFamily="34" charset="0"/>
                <a:sym typeface="Arial" panose="020B0604020202020204" pitchFamily="34" charset="0"/>
              </a:rPr>
              <a:t>	Met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verbindingswoorden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dirty="0" smtClean="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nl-NL" altLang="nl-NL" sz="2000" dirty="0">
                <a:latin typeface="Arial" panose="020B0604020202020204" pitchFamily="34" charset="0"/>
                <a:ea typeface="MS PGothic" panose="020B0600070205080204" pitchFamily="34" charset="-128"/>
                <a:cs typeface="Arial" panose="020B0604020202020204" pitchFamily="34" charset="0"/>
              </a:rPr>
              <a:t>Een plant maakt zijn eigen voedsel zelf.</a:t>
            </a:r>
          </a:p>
          <a:p>
            <a:pPr marL="0" lvl="2" indent="0" eaLnBrk="1" hangingPunct="1">
              <a:buClr>
                <a:srgbClr val="C00000"/>
              </a:buClr>
              <a:buSzPct val="125000"/>
              <a:defRPr/>
            </a:pP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[want er </a:t>
            </a:r>
            <a:r>
              <a:rPr lang="nl-NL" altLang="nl-NL" sz="2000" dirty="0">
                <a:latin typeface="Arial" panose="020B0604020202020204" pitchFamily="34" charset="0"/>
                <a:ea typeface="MS PGothic" panose="020B0600070205080204" pitchFamily="34" charset="-128"/>
                <a:cs typeface="Arial" panose="020B0604020202020204" pitchFamily="34" charset="0"/>
              </a:rPr>
              <a:t>moeten nog allerlei kosten]</a:t>
            </a:r>
            <a:r>
              <a:rPr lang="nl-NL" altLang="nl-NL" sz="2000" baseline="30000" dirty="0">
                <a:latin typeface="Arial" panose="020B0604020202020204" pitchFamily="34" charset="0"/>
                <a:ea typeface="MS PGothic" panose="020B0600070205080204" pitchFamily="34" charset="-128"/>
                <a:cs typeface="Arial" panose="020B0604020202020204" pitchFamily="34" charset="0"/>
              </a:rPr>
              <a:t>1</a:t>
            </a:r>
            <a:r>
              <a:rPr lang="nl-NL" altLang="nl-NL" sz="2000" dirty="0">
                <a:latin typeface="Arial" panose="020B0604020202020204" pitchFamily="34" charset="0"/>
                <a:ea typeface="MS PGothic" panose="020B0600070205080204" pitchFamily="34" charset="-128"/>
                <a:cs typeface="Arial" panose="020B0604020202020204" pitchFamily="34" charset="0"/>
              </a:rPr>
              <a:t> [van de brutowinst]</a:t>
            </a:r>
            <a:r>
              <a:rPr lang="nl-NL" altLang="nl-NL" sz="2000" baseline="30000" dirty="0">
                <a:latin typeface="Arial" panose="020B0604020202020204" pitchFamily="34" charset="0"/>
                <a:ea typeface="MS PGothic" panose="020B0600070205080204" pitchFamily="34" charset="-128"/>
                <a:cs typeface="Arial" panose="020B0604020202020204" pitchFamily="34" charset="0"/>
              </a:rPr>
              <a:t>2</a:t>
            </a:r>
            <a:r>
              <a:rPr lang="nl-NL" altLang="nl-NL" sz="2000" dirty="0">
                <a:latin typeface="Arial" panose="020B0604020202020204" pitchFamily="34" charset="0"/>
                <a:ea typeface="MS PGothic" panose="020B0600070205080204" pitchFamily="34" charset="-128"/>
                <a:cs typeface="Arial" panose="020B0604020202020204" pitchFamily="34" charset="0"/>
              </a:rPr>
              <a:t> 		 [afgehaald worden. ]</a:t>
            </a:r>
            <a:r>
              <a:rPr lang="en-US" altLang="nl-NL" sz="2000" baseline="30000" dirty="0">
                <a:latin typeface="Arial" panose="020B0604020202020204" pitchFamily="34" charset="0"/>
                <a:ea typeface="MS PGothic" panose="020B0600070205080204" pitchFamily="34" charset="-128"/>
                <a:cs typeface="Arial" panose="020B0604020202020204" pitchFamily="34" charset="0"/>
              </a:rPr>
              <a:t>3</a:t>
            </a:r>
            <a:endParaRPr lang="en-US" altLang="nl-NL" sz="2000" dirty="0">
              <a:latin typeface="Arial" panose="020B0604020202020204" pitchFamily="34" charset="0"/>
              <a:ea typeface="MS PGothic" panose="020B0600070205080204" pitchFamily="34" charset="-128"/>
              <a:cs typeface="Arial" panose="020B0604020202020204" pitchFamily="34" charset="0"/>
            </a:endParaRPr>
          </a:p>
          <a:p>
            <a:pPr lvl="1" algn="ctr">
              <a:buClr>
                <a:srgbClr val="C00000"/>
              </a:buClr>
              <a:buFontTx/>
              <a:buChar char="-"/>
              <a:defRPr/>
            </a:pPr>
            <a:endParaRPr lang="en-US" altLang="nl-NL" sz="2000" dirty="0" smtClean="0">
              <a:latin typeface="Arial" panose="020B0604020202020204" pitchFamily="34" charset="0"/>
              <a:ea typeface="MS PGothic" panose="020B0600070205080204" pitchFamily="34" charset="-128"/>
              <a:cs typeface="Arial" panose="020B0604020202020204" pitchFamily="34" charset="0"/>
            </a:endParaRPr>
          </a:p>
          <a:p>
            <a:pPr lvl="2"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8597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a:solidFill>
                  <a:srgbClr val="CC0066"/>
                </a:solidFill>
                <a:latin typeface="Arial" panose="020B0604020202020204" pitchFamily="34" charset="0"/>
                <a:cs typeface="Arial" panose="020B0604020202020204" pitchFamily="34" charset="0"/>
              </a:rPr>
              <a:t>Explorerend schrijven: wat </a:t>
            </a:r>
            <a:r>
              <a:rPr lang="nl-NL" sz="2400" b="1" dirty="0" smtClean="0">
                <a:solidFill>
                  <a:srgbClr val="CC0066"/>
                </a:solidFill>
                <a:latin typeface="Arial" panose="020B0604020202020204" pitchFamily="34" charset="0"/>
                <a:cs typeface="Arial" panose="020B0604020202020204" pitchFamily="34" charset="0"/>
              </a:rPr>
              <a:t>wist u al?</a:t>
            </a:r>
            <a:endParaRPr lang="nl-NL" sz="2400"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Autofit/>
          </a:bodyPr>
          <a:lstStyle/>
          <a:p>
            <a:r>
              <a:rPr lang="nl-NL" sz="2000" b="1" dirty="0" smtClean="0">
                <a:latin typeface="Arial" panose="020B0604020202020204" pitchFamily="34" charset="0"/>
                <a:cs typeface="Arial" panose="020B0604020202020204" pitchFamily="34" charset="0"/>
              </a:rPr>
              <a:t>Overleg in duo's:</a:t>
            </a:r>
          </a:p>
          <a:p>
            <a:pPr lvl="1"/>
            <a:r>
              <a:rPr lang="nl-NL" sz="2000" dirty="0">
                <a:latin typeface="Arial" panose="020B0604020202020204" pitchFamily="34" charset="0"/>
                <a:cs typeface="Arial" panose="020B0604020202020204" pitchFamily="34" charset="0"/>
              </a:rPr>
              <a:t>Wat hebben jullie opgeschreven?</a:t>
            </a:r>
          </a:p>
          <a:p>
            <a:pPr lvl="1"/>
            <a:r>
              <a:rPr lang="nl-NL" sz="2000" dirty="0">
                <a:latin typeface="Arial" panose="020B0604020202020204" pitchFamily="34" charset="0"/>
                <a:cs typeface="Arial" panose="020B0604020202020204" pitchFamily="34" charset="0"/>
              </a:rPr>
              <a:t>Noteer allebei een vraag/opmerking die voor jullie het belangrijkst is.</a:t>
            </a:r>
          </a:p>
          <a:p>
            <a:endParaRPr lang="nl-NL" sz="2000" dirty="0" smtClean="0">
              <a:latin typeface="Arial" panose="020B0604020202020204" pitchFamily="34" charset="0"/>
              <a:cs typeface="Arial" panose="020B0604020202020204" pitchFamily="34" charset="0"/>
            </a:endParaRPr>
          </a:p>
          <a:p>
            <a:r>
              <a:rPr lang="nl-NL" sz="2000" b="1" dirty="0" smtClean="0">
                <a:latin typeface="Arial" panose="020B0604020202020204" pitchFamily="34" charset="0"/>
                <a:cs typeface="Arial" panose="020B0604020202020204" pitchFamily="34" charset="0"/>
              </a:rPr>
              <a:t>Inzetten aan begin/einde van de les:</a:t>
            </a:r>
          </a:p>
          <a:p>
            <a:pPr lvl="1"/>
            <a:r>
              <a:rPr lang="nl-NL" sz="2000" dirty="0" smtClean="0">
                <a:latin typeface="Arial" panose="020B0604020202020204" pitchFamily="34" charset="0"/>
                <a:cs typeface="Arial" panose="020B0604020202020204" pitchFamily="34" charset="0"/>
              </a:rPr>
              <a:t>Wat weten de leerlingen al/ Wat hebben de leerlingen geleerd?</a:t>
            </a:r>
          </a:p>
          <a:p>
            <a:pPr lvl="1"/>
            <a:r>
              <a:rPr lang="nl-NL" sz="2000" dirty="0" smtClean="0">
                <a:latin typeface="Arial" panose="020B0604020202020204" pitchFamily="34" charset="0"/>
                <a:cs typeface="Arial" panose="020B0604020202020204" pitchFamily="34" charset="0"/>
              </a:rPr>
              <a:t>Bijvoorbeeld: duurzame energie</a:t>
            </a:r>
          </a:p>
          <a:p>
            <a:pPr marL="0" indent="0">
              <a:buNone/>
            </a:pPr>
            <a:endParaRPr lang="nl-NL" sz="2000" b="1" dirty="0" smtClean="0">
              <a:latin typeface="Arial" panose="020B0604020202020204" pitchFamily="34" charset="0"/>
              <a:cs typeface="Arial" panose="020B0604020202020204" pitchFamily="34" charset="0"/>
            </a:endParaRPr>
          </a:p>
        </p:txBody>
      </p:sp>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6769735" y="6126163"/>
            <a:ext cx="2374265" cy="728345"/>
          </a:xfrm>
          <a:prstGeom prst="rect">
            <a:avLst/>
          </a:prstGeom>
        </p:spPr>
      </p:pic>
    </p:spTree>
    <p:extLst>
      <p:ext uri="{BB962C8B-B14F-4D97-AF65-F5344CB8AC3E}">
        <p14:creationId xmlns:p14="http://schemas.microsoft.com/office/powerpoint/2010/main" val="2236202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3" name="Rectangle 2"/>
          <p:cNvSpPr>
            <a:spLocks/>
          </p:cNvSpPr>
          <p:nvPr/>
        </p:nvSpPr>
        <p:spPr bwMode="auto">
          <a:xfrm>
            <a:off x="457200" y="552450"/>
            <a:ext cx="8220075" cy="54102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35844" name="Rectangle 3"/>
          <p:cNvSpPr>
            <a:spLocks/>
          </p:cNvSpPr>
          <p:nvPr/>
        </p:nvSpPr>
        <p:spPr bwMode="auto">
          <a:xfrm>
            <a:off x="1357312" y="825500"/>
            <a:ext cx="66710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verbindingswoorden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p>
        </p:txBody>
      </p:sp>
      <p:sp>
        <p:nvSpPr>
          <p:cNvPr id="4102" name="Tekstvak 8"/>
          <p:cNvSpPr txBox="1">
            <a:spLocks noChangeArrowheads="1"/>
          </p:cNvSpPr>
          <p:nvPr/>
        </p:nvSpPr>
        <p:spPr bwMode="auto">
          <a:xfrm>
            <a:off x="1187624" y="1796085"/>
            <a:ext cx="7786687" cy="586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Tekstbegrip</a:t>
            </a:r>
            <a:r>
              <a:rPr lang="en-US" altLang="nl-NL" sz="2000" b="1" dirty="0" smtClean="0">
                <a:latin typeface="Arial" panose="020B0604020202020204" pitchFamily="34" charset="0"/>
                <a:cs typeface="Arial" panose="020B0604020202020204" pitchFamily="34" charset="0"/>
                <a:sym typeface="Arial" panose="020B0604020202020204" pitchFamily="34" charset="0"/>
              </a:rPr>
              <a:t>: open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vragen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812800" lvl="3" indent="-276225"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Leerlingen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scoren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hoger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wanneer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ze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versie</a:t>
            </a:r>
            <a:r>
              <a:rPr lang="en-US" altLang="nl-NL" sz="2000" dirty="0" smtClean="0">
                <a:latin typeface="Arial" panose="020B0604020202020204" pitchFamily="34" charset="0"/>
                <a:cs typeface="Arial" panose="020B0604020202020204" pitchFamily="34" charset="0"/>
                <a:sym typeface="Arial" panose="020B0604020202020204" pitchFamily="34" charset="0"/>
              </a:rPr>
              <a:t> met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verbindingswoorden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812800" lvl="3" indent="-276225" eaLnBrk="1" hangingPunct="1">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Ongeacht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schoolniveau</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leesvaardigheid</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tekstgenre</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Zonder</a:t>
            </a:r>
            <a:r>
              <a:rPr lang="en-US" altLang="nl-NL" sz="2000" b="1" i="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verbindingswoorden</a:t>
            </a:r>
            <a:endParaRPr lang="en-US" altLang="nl-NL" sz="2000" b="1" i="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i="1" dirty="0" smtClean="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Een plant maakt zijn eigen voedsel</a:t>
            </a: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zelf.</a:t>
            </a:r>
          </a:p>
          <a:p>
            <a:pPr marL="0" lvl="2" indent="0" eaLnBrk="1" hangingPunct="1">
              <a:buClr>
                <a:srgbClr val="C00000"/>
              </a:buClr>
              <a:buSzPct val="125000"/>
              <a:defRPr/>
            </a:pP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[Er moeten nog allerlei kosten]</a:t>
            </a:r>
            <a:r>
              <a:rPr lang="nl-NL" altLang="nl-NL" sz="2000" baseline="30000" dirty="0" smtClean="0">
                <a:latin typeface="Arial" panose="020B0604020202020204" pitchFamily="34" charset="0"/>
                <a:ea typeface="MS PGothic" panose="020B0600070205080204" pitchFamily="34" charset="-128"/>
                <a:cs typeface="Arial" panose="020B0604020202020204" pitchFamily="34" charset="0"/>
              </a:rPr>
              <a:t>1</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[van de brutowinst]</a:t>
            </a:r>
            <a:r>
              <a:rPr lang="nl-NL" altLang="nl-NL" sz="2000" baseline="30000" dirty="0" smtClean="0">
                <a:latin typeface="Arial" panose="020B0604020202020204" pitchFamily="34" charset="0"/>
                <a:ea typeface="MS PGothic" panose="020B0600070205080204" pitchFamily="34" charset="-128"/>
                <a:cs typeface="Arial" panose="020B0604020202020204" pitchFamily="34" charset="0"/>
              </a:rPr>
              <a:t>2</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a:t>
            </a:r>
            <a:r>
              <a:rPr lang="nl-NL" altLang="nl-NL" sz="2000" dirty="0">
                <a:latin typeface="Arial" panose="020B0604020202020204" pitchFamily="34" charset="0"/>
                <a:ea typeface="MS PGothic" panose="020B0600070205080204" pitchFamily="34" charset="-128"/>
                <a:cs typeface="Arial" panose="020B0604020202020204" pitchFamily="34" charset="0"/>
              </a:rPr>
              <a:t>afgehaald worden. ]</a:t>
            </a:r>
            <a:r>
              <a:rPr lang="en-US" altLang="nl-NL" sz="2000" baseline="30000" dirty="0">
                <a:latin typeface="Arial" panose="020B0604020202020204" pitchFamily="34" charset="0"/>
                <a:ea typeface="MS PGothic" panose="020B0600070205080204" pitchFamily="34" charset="-128"/>
                <a:cs typeface="Arial" panose="020B0604020202020204" pitchFamily="34" charset="0"/>
              </a:rPr>
              <a:t>3</a:t>
            </a:r>
            <a:endParaRPr lang="en-US" altLang="nl-NL" sz="2000" dirty="0">
              <a:latin typeface="Arial" panose="020B0604020202020204" pitchFamily="34" charset="0"/>
              <a:ea typeface="MS PGothic" panose="020B0600070205080204" pitchFamily="34" charset="-128"/>
              <a:cs typeface="Arial" panose="020B0604020202020204" pitchFamily="34" charset="0"/>
            </a:endParaRPr>
          </a:p>
          <a:p>
            <a:pPr marL="0" lvl="2" indent="0" eaLnBrk="1" hangingPunct="1">
              <a:buClr>
                <a:srgbClr val="C00000"/>
              </a:buClr>
              <a:buSzPct val="125000"/>
              <a:defRPr/>
            </a:pPr>
            <a:endParaRPr lang="en-US" altLang="nl-NL" sz="2000" b="1" i="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i="1" dirty="0" smtClean="0">
                <a:latin typeface="Arial" panose="020B0604020202020204" pitchFamily="34" charset="0"/>
                <a:cs typeface="Arial" panose="020B0604020202020204" pitchFamily="34" charset="0"/>
                <a:sym typeface="Arial" panose="020B0604020202020204" pitchFamily="34" charset="0"/>
              </a:rPr>
              <a:t>	Met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verbindingswoorden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dirty="0" smtClean="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nl-NL" altLang="nl-NL" sz="2000" dirty="0">
                <a:latin typeface="Arial" panose="020B0604020202020204" pitchFamily="34" charset="0"/>
                <a:ea typeface="MS PGothic" panose="020B0600070205080204" pitchFamily="34" charset="-128"/>
                <a:cs typeface="Arial" panose="020B0604020202020204" pitchFamily="34" charset="0"/>
              </a:rPr>
              <a:t>Een plant maakt zijn eigen voedsel zelf.</a:t>
            </a:r>
          </a:p>
          <a:p>
            <a:pPr marL="0" lvl="2" indent="0" eaLnBrk="1" hangingPunct="1">
              <a:buClr>
                <a:srgbClr val="C00000"/>
              </a:buClr>
              <a:buSzPct val="125000"/>
              <a:defRPr/>
            </a:pP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[want er </a:t>
            </a:r>
            <a:r>
              <a:rPr lang="nl-NL" altLang="nl-NL" sz="2000" dirty="0">
                <a:latin typeface="Arial" panose="020B0604020202020204" pitchFamily="34" charset="0"/>
                <a:ea typeface="MS PGothic" panose="020B0600070205080204" pitchFamily="34" charset="-128"/>
                <a:cs typeface="Arial" panose="020B0604020202020204" pitchFamily="34" charset="0"/>
              </a:rPr>
              <a:t>moeten nog allerlei kosten]</a:t>
            </a:r>
            <a:r>
              <a:rPr lang="nl-NL" altLang="nl-NL" sz="2000" baseline="30000" dirty="0">
                <a:latin typeface="Arial" panose="020B0604020202020204" pitchFamily="34" charset="0"/>
                <a:ea typeface="MS PGothic" panose="020B0600070205080204" pitchFamily="34" charset="-128"/>
                <a:cs typeface="Arial" panose="020B0604020202020204" pitchFamily="34" charset="0"/>
              </a:rPr>
              <a:t>1</a:t>
            </a:r>
            <a:r>
              <a:rPr lang="nl-NL" altLang="nl-NL" sz="2000" dirty="0">
                <a:latin typeface="Arial" panose="020B0604020202020204" pitchFamily="34" charset="0"/>
                <a:ea typeface="MS PGothic" panose="020B0600070205080204" pitchFamily="34" charset="-128"/>
                <a:cs typeface="Arial" panose="020B0604020202020204" pitchFamily="34" charset="0"/>
              </a:rPr>
              <a:t> [van de brutowinst]</a:t>
            </a:r>
            <a:r>
              <a:rPr lang="nl-NL" altLang="nl-NL" sz="2000" baseline="30000" dirty="0">
                <a:latin typeface="Arial" panose="020B0604020202020204" pitchFamily="34" charset="0"/>
                <a:ea typeface="MS PGothic" panose="020B0600070205080204" pitchFamily="34" charset="-128"/>
                <a:cs typeface="Arial" panose="020B0604020202020204" pitchFamily="34" charset="0"/>
              </a:rPr>
              <a:t>2</a:t>
            </a:r>
            <a:r>
              <a:rPr lang="nl-NL" altLang="nl-NL" sz="2000" dirty="0">
                <a:latin typeface="Arial" panose="020B0604020202020204" pitchFamily="34" charset="0"/>
                <a:ea typeface="MS PGothic" panose="020B0600070205080204" pitchFamily="34" charset="-128"/>
                <a:cs typeface="Arial" panose="020B0604020202020204" pitchFamily="34" charset="0"/>
              </a:rPr>
              <a:t> 		 [afgehaald worden. ]</a:t>
            </a:r>
            <a:r>
              <a:rPr lang="en-US" altLang="nl-NL" sz="2000" baseline="30000" dirty="0">
                <a:latin typeface="Arial" panose="020B0604020202020204" pitchFamily="34" charset="0"/>
                <a:ea typeface="MS PGothic" panose="020B0600070205080204" pitchFamily="34" charset="-128"/>
                <a:cs typeface="Arial" panose="020B0604020202020204" pitchFamily="34" charset="0"/>
              </a:rPr>
              <a:t>3</a:t>
            </a:r>
            <a:endParaRPr lang="en-US" altLang="nl-NL" sz="2000" dirty="0">
              <a:latin typeface="Arial" panose="020B0604020202020204" pitchFamily="34" charset="0"/>
              <a:ea typeface="MS PGothic" panose="020B0600070205080204" pitchFamily="34" charset="-128"/>
              <a:cs typeface="Arial" panose="020B0604020202020204" pitchFamily="34" charset="0"/>
            </a:endParaRPr>
          </a:p>
          <a:p>
            <a:pPr lvl="1" algn="ctr">
              <a:buClr>
                <a:srgbClr val="C00000"/>
              </a:buClr>
              <a:buFontTx/>
              <a:buChar char="-"/>
              <a:defRPr/>
            </a:pPr>
            <a:endParaRPr lang="en-US" altLang="nl-NL" sz="2000" dirty="0" smtClean="0">
              <a:latin typeface="Arial" panose="020B0604020202020204" pitchFamily="34" charset="0"/>
              <a:ea typeface="MS PGothic" panose="020B0600070205080204" pitchFamily="34" charset="-128"/>
              <a:cs typeface="Arial" panose="020B0604020202020204" pitchFamily="34" charset="0"/>
            </a:endParaRPr>
          </a:p>
          <a:p>
            <a:pPr lvl="2"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99982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3" name="Rectangle 2"/>
          <p:cNvSpPr>
            <a:spLocks/>
          </p:cNvSpPr>
          <p:nvPr/>
        </p:nvSpPr>
        <p:spPr bwMode="auto">
          <a:xfrm>
            <a:off x="457200" y="552450"/>
            <a:ext cx="8220075" cy="54102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35844" name="Rectangle 3"/>
          <p:cNvSpPr>
            <a:spLocks/>
          </p:cNvSpPr>
          <p:nvPr/>
        </p:nvSpPr>
        <p:spPr bwMode="auto">
          <a:xfrm>
            <a:off x="827584" y="825500"/>
            <a:ext cx="792088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aanwezigheid</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van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verbindingswoorden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leidt</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tot:</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043608" y="1785938"/>
            <a:ext cx="8100392" cy="586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marL="457200" lvl="2" indent="-457200" eaLnBrk="1" hangingPunct="1">
              <a:buClr>
                <a:srgbClr val="C00000"/>
              </a:buClr>
              <a:buSzPct val="125000"/>
              <a:buFont typeface="+mj-lt"/>
              <a:buAutoNum type="alphaUcPeriod"/>
              <a:defRPr/>
            </a:pPr>
            <a:r>
              <a:rPr lang="en-US" altLang="nl-NL" sz="2000" dirty="0" err="1">
                <a:latin typeface="Arial" panose="020B0604020202020204" pitchFamily="34" charset="0"/>
                <a:cs typeface="Arial" panose="020B0604020202020204" pitchFamily="34" charset="0"/>
                <a:sym typeface="Arial" panose="020B0604020202020204" pitchFamily="34" charset="0"/>
              </a:rPr>
              <a:t>l</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angzamer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van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informatie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na</a:t>
            </a:r>
            <a:r>
              <a:rPr lang="en-US" altLang="nl-NL" sz="2000" dirty="0" smtClean="0">
                <a:latin typeface="Arial" panose="020B0604020202020204" pitchFamily="34" charset="0"/>
                <a:cs typeface="Arial" panose="020B0604020202020204" pitchFamily="34" charset="0"/>
                <a:sym typeface="Arial" panose="020B0604020202020204" pitchFamily="34" charset="0"/>
              </a:rPr>
              <a:t> het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verbindingswoord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457200" lvl="2" indent="-457200" eaLnBrk="1" hangingPunct="1">
              <a:buClr>
                <a:srgbClr val="C00000"/>
              </a:buClr>
              <a:buSzPct val="125000"/>
              <a:buFont typeface="+mj-lt"/>
              <a:buAutoNum type="alphaUcPeriod"/>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meer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aandacht</a:t>
            </a:r>
            <a:r>
              <a:rPr lang="en-US" altLang="nl-NL" sz="2000" dirty="0" smtClean="0">
                <a:latin typeface="Arial" panose="020B0604020202020204" pitchFamily="34" charset="0"/>
                <a:cs typeface="Arial" panose="020B0604020202020204" pitchFamily="34" charset="0"/>
                <a:sym typeface="Arial" panose="020B0604020202020204" pitchFamily="34" charset="0"/>
              </a:rPr>
              <a:t> voor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structuurmarkeringen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zoals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titels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kopjes</a:t>
            </a:r>
          </a:p>
          <a:p>
            <a:pPr marL="457200" lvl="2" indent="-457200" eaLnBrk="1" hangingPunct="1">
              <a:buClr>
                <a:srgbClr val="C00000"/>
              </a:buClr>
              <a:buSzPct val="125000"/>
              <a:buFont typeface="+mj-lt"/>
              <a:buAutoNum type="alphaUcPeriod"/>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sneller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verwerken</a:t>
            </a:r>
            <a:r>
              <a:rPr lang="en-US" altLang="nl-NL" sz="2000" dirty="0" smtClean="0">
                <a:latin typeface="Arial" panose="020B0604020202020204" pitchFamily="34" charset="0"/>
                <a:cs typeface="Arial" panose="020B0604020202020204" pitchFamily="34" charset="0"/>
                <a:sym typeface="Arial" panose="020B0604020202020204" pitchFamily="34" charset="0"/>
              </a:rPr>
              <a:t> van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van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eerder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informatie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marL="457200" lvl="2" indent="-457200" eaLnBrk="1" hangingPunct="1">
              <a:buClr>
                <a:srgbClr val="C00000"/>
              </a:buClr>
              <a:buSzPct val="125000"/>
              <a:buFont typeface="+mj-lt"/>
              <a:buAutoNum type="alphaUcPeriod"/>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vaker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a:latin typeface="Arial" panose="020B0604020202020204" pitchFamily="34" charset="0"/>
                <a:cs typeface="Arial" panose="020B0604020202020204" pitchFamily="34" charset="0"/>
                <a:sym typeface="Arial" panose="020B0604020202020204" pitchFamily="34" charset="0"/>
              </a:rPr>
              <a:t>kort</a:t>
            </a:r>
            <a:r>
              <a:rPr lang="en-US" altLang="nl-NL" sz="2000" dirty="0">
                <a:latin typeface="Arial" panose="020B0604020202020204" pitchFamily="34" charset="0"/>
                <a:cs typeface="Arial" panose="020B0604020202020204" pitchFamily="34" charset="0"/>
                <a:sym typeface="Arial" panose="020B0604020202020204" pitchFamily="34" charset="0"/>
              </a:rPr>
              <a:t> </a:t>
            </a:r>
            <a:r>
              <a:rPr lang="en-US" altLang="nl-NL" sz="2000" dirty="0" err="1">
                <a:latin typeface="Arial" panose="020B0604020202020204" pitchFamily="34" charset="0"/>
                <a:cs typeface="Arial" panose="020B0604020202020204" pitchFamily="34" charset="0"/>
                <a:sym typeface="Arial" panose="020B0604020202020204" pitchFamily="34" charset="0"/>
              </a:rPr>
              <a:t>terugkijken</a:t>
            </a:r>
            <a:r>
              <a:rPr lang="en-US" altLang="nl-NL" sz="2000" dirty="0">
                <a:latin typeface="Arial" panose="020B0604020202020204" pitchFamily="34" charset="0"/>
                <a:cs typeface="Arial" panose="020B0604020202020204" pitchFamily="34" charset="0"/>
                <a:sym typeface="Arial" panose="020B0604020202020204" pitchFamily="34" charset="0"/>
              </a:rPr>
              <a:t> </a:t>
            </a:r>
            <a:r>
              <a:rPr lang="en-US" altLang="nl-NL" sz="2000" dirty="0" err="1">
                <a:latin typeface="Arial" panose="020B0604020202020204" pitchFamily="34" charset="0"/>
                <a:cs typeface="Arial" panose="020B0604020202020204" pitchFamily="34" charset="0"/>
                <a:sym typeface="Arial" panose="020B0604020202020204" pitchFamily="34" charset="0"/>
              </a:rPr>
              <a:t>naar</a:t>
            </a:r>
            <a:r>
              <a:rPr lang="en-US" altLang="nl-NL" sz="2000" dirty="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eerder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informatie</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Zonder</a:t>
            </a:r>
            <a:r>
              <a:rPr lang="en-US" altLang="nl-NL" sz="2000" b="1" i="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verbindingswoorden</a:t>
            </a:r>
            <a:endParaRPr lang="en-US" altLang="nl-NL" sz="2000" b="1" i="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i="1" dirty="0" smtClean="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Een plant maakt zijn eigen voedsel</a:t>
            </a: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zelf.</a:t>
            </a:r>
          </a:p>
          <a:p>
            <a:pPr marL="0" lvl="2" indent="0" eaLnBrk="1" hangingPunct="1">
              <a:buClr>
                <a:srgbClr val="C00000"/>
              </a:buClr>
              <a:buSzPct val="125000"/>
              <a:defRPr/>
            </a:pP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[Er moeten nog allerlei kosten]</a:t>
            </a:r>
            <a:r>
              <a:rPr lang="nl-NL" altLang="nl-NL" sz="2000" baseline="30000" dirty="0" smtClean="0">
                <a:latin typeface="Arial" panose="020B0604020202020204" pitchFamily="34" charset="0"/>
                <a:ea typeface="MS PGothic" panose="020B0600070205080204" pitchFamily="34" charset="-128"/>
                <a:cs typeface="Arial" panose="020B0604020202020204" pitchFamily="34" charset="0"/>
              </a:rPr>
              <a:t>1</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[van de brutowinst]</a:t>
            </a:r>
            <a:r>
              <a:rPr lang="nl-NL" altLang="nl-NL" sz="2000" baseline="30000" dirty="0" smtClean="0">
                <a:latin typeface="Arial" panose="020B0604020202020204" pitchFamily="34" charset="0"/>
                <a:ea typeface="MS PGothic" panose="020B0600070205080204" pitchFamily="34" charset="-128"/>
                <a:cs typeface="Arial" panose="020B0604020202020204" pitchFamily="34" charset="0"/>
              </a:rPr>
              <a:t>2</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a:t>
            </a:r>
            <a:r>
              <a:rPr lang="nl-NL" altLang="nl-NL" sz="2000" dirty="0">
                <a:latin typeface="Arial" panose="020B0604020202020204" pitchFamily="34" charset="0"/>
                <a:ea typeface="MS PGothic" panose="020B0600070205080204" pitchFamily="34" charset="-128"/>
                <a:cs typeface="Arial" panose="020B0604020202020204" pitchFamily="34" charset="0"/>
              </a:rPr>
              <a:t>afgehaald worden. ]</a:t>
            </a:r>
            <a:r>
              <a:rPr lang="en-US" altLang="nl-NL" sz="2000" baseline="30000" dirty="0">
                <a:latin typeface="Arial" panose="020B0604020202020204" pitchFamily="34" charset="0"/>
                <a:ea typeface="MS PGothic" panose="020B0600070205080204" pitchFamily="34" charset="-128"/>
                <a:cs typeface="Arial" panose="020B0604020202020204" pitchFamily="34" charset="0"/>
              </a:rPr>
              <a:t>3</a:t>
            </a:r>
            <a:endParaRPr lang="en-US" altLang="nl-NL" sz="2000" dirty="0">
              <a:latin typeface="Arial" panose="020B0604020202020204" pitchFamily="34" charset="0"/>
              <a:ea typeface="MS PGothic" panose="020B0600070205080204" pitchFamily="34" charset="-128"/>
              <a:cs typeface="Arial" panose="020B0604020202020204" pitchFamily="34" charset="0"/>
            </a:endParaRPr>
          </a:p>
          <a:p>
            <a:pPr marL="0" lvl="2" indent="0" eaLnBrk="1" hangingPunct="1">
              <a:buClr>
                <a:srgbClr val="C00000"/>
              </a:buClr>
              <a:buSzPct val="125000"/>
              <a:defRPr/>
            </a:pPr>
            <a:endParaRPr lang="en-US" altLang="nl-NL" sz="2000" b="1" i="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i="1" dirty="0" smtClean="0">
                <a:latin typeface="Arial" panose="020B0604020202020204" pitchFamily="34" charset="0"/>
                <a:cs typeface="Arial" panose="020B0604020202020204" pitchFamily="34" charset="0"/>
                <a:sym typeface="Arial" panose="020B0604020202020204" pitchFamily="34" charset="0"/>
              </a:rPr>
              <a:t>	Met </a:t>
            </a:r>
            <a:r>
              <a:rPr lang="en-US" altLang="nl-NL" sz="2000" b="1" i="1" dirty="0" err="1" smtClean="0">
                <a:latin typeface="Arial" panose="020B0604020202020204" pitchFamily="34" charset="0"/>
                <a:cs typeface="Arial" panose="020B0604020202020204" pitchFamily="34" charset="0"/>
                <a:sym typeface="Arial" panose="020B0604020202020204" pitchFamily="34" charset="0"/>
              </a:rPr>
              <a:t>verbindingswoorden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00000"/>
              </a:buClr>
              <a:buSzPct val="125000"/>
              <a:defRPr/>
            </a:pPr>
            <a:r>
              <a:rPr lang="en-US" altLang="nl-NL" sz="2000" b="1" dirty="0" smtClean="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r>
              <a:rPr lang="nl-NL" altLang="nl-NL" sz="2000" dirty="0">
                <a:latin typeface="Arial" panose="020B0604020202020204" pitchFamily="34" charset="0"/>
                <a:ea typeface="MS PGothic" panose="020B0600070205080204" pitchFamily="34" charset="-128"/>
                <a:cs typeface="Arial" panose="020B0604020202020204" pitchFamily="34" charset="0"/>
              </a:rPr>
              <a:t>Een plant maakt zijn eigen voedsel zelf.</a:t>
            </a:r>
          </a:p>
          <a:p>
            <a:pPr marL="0" lvl="2" indent="0" eaLnBrk="1" hangingPunct="1">
              <a:buClr>
                <a:srgbClr val="C00000"/>
              </a:buClr>
              <a:buSzPct val="125000"/>
              <a:defRPr/>
            </a:pP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[want er </a:t>
            </a:r>
            <a:r>
              <a:rPr lang="nl-NL" altLang="nl-NL" sz="2000" dirty="0">
                <a:latin typeface="Arial" panose="020B0604020202020204" pitchFamily="34" charset="0"/>
                <a:ea typeface="MS PGothic" panose="020B0600070205080204" pitchFamily="34" charset="-128"/>
                <a:cs typeface="Arial" panose="020B0604020202020204" pitchFamily="34" charset="0"/>
              </a:rPr>
              <a:t>moeten nog allerlei kosten]</a:t>
            </a:r>
            <a:r>
              <a:rPr lang="nl-NL" altLang="nl-NL" sz="2000" baseline="30000" dirty="0">
                <a:latin typeface="Arial" panose="020B0604020202020204" pitchFamily="34" charset="0"/>
                <a:ea typeface="MS PGothic" panose="020B0600070205080204" pitchFamily="34" charset="-128"/>
                <a:cs typeface="Arial" panose="020B0604020202020204" pitchFamily="34" charset="0"/>
              </a:rPr>
              <a:t>1</a:t>
            </a:r>
            <a:r>
              <a:rPr lang="nl-NL" altLang="nl-NL" sz="2000" dirty="0">
                <a:latin typeface="Arial" panose="020B0604020202020204" pitchFamily="34" charset="0"/>
                <a:ea typeface="MS PGothic" panose="020B0600070205080204" pitchFamily="34" charset="-128"/>
                <a:cs typeface="Arial" panose="020B0604020202020204" pitchFamily="34" charset="0"/>
              </a:rPr>
              <a:t> [van de brutowinst]</a:t>
            </a:r>
            <a:r>
              <a:rPr lang="nl-NL" altLang="nl-NL" sz="2000" baseline="30000" dirty="0">
                <a:latin typeface="Arial" panose="020B0604020202020204" pitchFamily="34" charset="0"/>
                <a:ea typeface="MS PGothic" panose="020B0600070205080204" pitchFamily="34" charset="-128"/>
                <a:cs typeface="Arial" panose="020B0604020202020204" pitchFamily="34" charset="0"/>
              </a:rPr>
              <a:t>2</a:t>
            </a:r>
            <a:r>
              <a:rPr lang="nl-NL" altLang="nl-NL" sz="2000" dirty="0">
                <a:latin typeface="Arial" panose="020B0604020202020204" pitchFamily="34" charset="0"/>
                <a:ea typeface="MS PGothic" panose="020B0600070205080204" pitchFamily="34" charset="-128"/>
                <a:cs typeface="Arial" panose="020B0604020202020204" pitchFamily="34" charset="0"/>
              </a:rPr>
              <a:t> 		 </a:t>
            </a:r>
            <a:r>
              <a:rPr lang="nl-NL" altLang="nl-NL" sz="2000" dirty="0" smtClean="0">
                <a:latin typeface="Arial" panose="020B0604020202020204" pitchFamily="34" charset="0"/>
                <a:ea typeface="MS PGothic" panose="020B0600070205080204" pitchFamily="34" charset="-128"/>
                <a:cs typeface="Arial" panose="020B0604020202020204" pitchFamily="34" charset="0"/>
              </a:rPr>
              <a:t>	  [</a:t>
            </a:r>
            <a:r>
              <a:rPr lang="nl-NL" altLang="nl-NL" sz="2000" dirty="0">
                <a:latin typeface="Arial" panose="020B0604020202020204" pitchFamily="34" charset="0"/>
                <a:ea typeface="MS PGothic" panose="020B0600070205080204" pitchFamily="34" charset="-128"/>
                <a:cs typeface="Arial" panose="020B0604020202020204" pitchFamily="34" charset="0"/>
              </a:rPr>
              <a:t>afgehaald worden. ]</a:t>
            </a:r>
            <a:r>
              <a:rPr lang="en-US" altLang="nl-NL" sz="2000" baseline="30000" dirty="0">
                <a:latin typeface="Arial" panose="020B0604020202020204" pitchFamily="34" charset="0"/>
                <a:ea typeface="MS PGothic" panose="020B0600070205080204" pitchFamily="34" charset="-128"/>
                <a:cs typeface="Arial" panose="020B0604020202020204" pitchFamily="34" charset="0"/>
              </a:rPr>
              <a:t>3</a:t>
            </a:r>
            <a:endParaRPr lang="en-US" altLang="nl-NL" sz="2000" dirty="0">
              <a:latin typeface="Arial" panose="020B0604020202020204" pitchFamily="34" charset="0"/>
              <a:ea typeface="MS PGothic" panose="020B0600070205080204" pitchFamily="34" charset="-128"/>
              <a:cs typeface="Arial" panose="020B0604020202020204" pitchFamily="34" charset="0"/>
            </a:endParaRPr>
          </a:p>
          <a:p>
            <a:pPr lvl="1" algn="ctr">
              <a:buClr>
                <a:srgbClr val="C00000"/>
              </a:buClr>
              <a:buFontTx/>
              <a:buChar char="-"/>
              <a:defRPr/>
            </a:pPr>
            <a:endParaRPr lang="en-US" altLang="nl-NL" sz="2000" dirty="0" smtClean="0">
              <a:latin typeface="Arial" panose="020B0604020202020204" pitchFamily="34" charset="0"/>
              <a:ea typeface="MS PGothic" panose="020B0600070205080204" pitchFamily="34" charset="-128"/>
              <a:cs typeface="Arial" panose="020B0604020202020204" pitchFamily="34" charset="0"/>
            </a:endParaRPr>
          </a:p>
          <a:p>
            <a:pPr lvl="2"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85076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67"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marL="128588" indent="-128588"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b="1">
              <a:latin typeface="Calibri" panose="020F0502020204030204" pitchFamily="34" charset="0"/>
              <a:sym typeface="Arial" panose="020B0604020202020204" pitchFamily="34" charset="0"/>
            </a:endParaRPr>
          </a:p>
        </p:txBody>
      </p:sp>
      <p:sp>
        <p:nvSpPr>
          <p:cNvPr id="36868" name="Rectangle 3"/>
          <p:cNvSpPr>
            <a:spLocks/>
          </p:cNvSpPr>
          <p:nvPr/>
        </p:nvSpPr>
        <p:spPr bwMode="auto">
          <a:xfrm>
            <a:off x="1357313" y="825500"/>
            <a:ext cx="6900862" cy="3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verbindingswoorden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(2) </a:t>
            </a:r>
          </a:p>
        </p:txBody>
      </p:sp>
      <p:sp>
        <p:nvSpPr>
          <p:cNvPr id="36869" name="Tekstvak 8"/>
          <p:cNvSpPr txBox="1">
            <a:spLocks noChangeArrowheads="1"/>
          </p:cNvSpPr>
          <p:nvPr/>
        </p:nvSpPr>
        <p:spPr bwMode="auto">
          <a:xfrm>
            <a:off x="1357313" y="1785938"/>
            <a:ext cx="60944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a:latin typeface="Calibri" panose="020F0502020204030204" pitchFamily="34" charset="0"/>
              <a:ea typeface="MS PGothic" panose="020B0600070205080204" pitchFamily="34" charset="-128"/>
              <a:cs typeface="Verdana" panose="020B0604030504040204" pitchFamily="34" charset="0"/>
            </a:endParaRPr>
          </a:p>
          <a:p>
            <a:pPr lvl="1">
              <a:buFontTx/>
              <a:buChar char="-"/>
            </a:pPr>
            <a:endParaRPr lang="en-US" altLang="nl-NL">
              <a:ea typeface="MS PGothic" panose="020B0600070205080204" pitchFamily="34" charset="-128"/>
              <a:cs typeface="Verdana" panose="020B0604030504040204" pitchFamily="34" charset="0"/>
            </a:endParaRPr>
          </a:p>
          <a:p>
            <a:pPr lvl="2"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algn="l" eaLnBrk="1" hangingPunct="1">
              <a:buClr>
                <a:srgbClr val="9FB011"/>
              </a:buClr>
              <a:buSzPct val="125000"/>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p:txBody>
      </p:sp>
      <p:pic>
        <p:nvPicPr>
          <p:cNvPr id="36870" name="Picture 3"/>
          <p:cNvPicPr>
            <a:picLocks noChangeAspect="1" noChangeArrowheads="1"/>
          </p:cNvPicPr>
          <p:nvPr/>
        </p:nvPicPr>
        <p:blipFill>
          <a:blip r:embed="rId4">
            <a:extLst>
              <a:ext uri="{28A0092B-C50C-407E-A947-70E740481C1C}">
                <a14:useLocalDpi xmlns:a14="http://schemas.microsoft.com/office/drawing/2010/main" val="0"/>
              </a:ext>
            </a:extLst>
          </a:blip>
          <a:srcRect l="26289" t="55093" r="26956" b="33467"/>
          <a:stretch>
            <a:fillRect/>
          </a:stretch>
        </p:blipFill>
        <p:spPr bwMode="auto">
          <a:xfrm>
            <a:off x="1062038" y="1864788"/>
            <a:ext cx="7865840" cy="13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otched Right Arrow 5"/>
          <p:cNvSpPr/>
          <p:nvPr/>
        </p:nvSpPr>
        <p:spPr>
          <a:xfrm>
            <a:off x="2670046" y="2470091"/>
            <a:ext cx="431800" cy="107950"/>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b="1">
              <a:ln w="22225">
                <a:solidFill>
                  <a:schemeClr val="accent2"/>
                </a:solidFill>
                <a:prstDash val="solid"/>
              </a:ln>
              <a:solidFill>
                <a:srgbClr val="92D050"/>
              </a:solidFill>
            </a:endParaRPr>
          </a:p>
        </p:txBody>
      </p:sp>
      <p:sp>
        <p:nvSpPr>
          <p:cNvPr id="9" name="Notched Right Arrow 6"/>
          <p:cNvSpPr/>
          <p:nvPr/>
        </p:nvSpPr>
        <p:spPr>
          <a:xfrm>
            <a:off x="3254246" y="2470091"/>
            <a:ext cx="431800" cy="107950"/>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a:solidFill>
                <a:srgbClr val="92D050"/>
              </a:solidFill>
            </a:endParaRPr>
          </a:p>
        </p:txBody>
      </p:sp>
      <p:sp>
        <p:nvSpPr>
          <p:cNvPr id="10" name="Notched Right Arrow 7"/>
          <p:cNvSpPr/>
          <p:nvPr/>
        </p:nvSpPr>
        <p:spPr>
          <a:xfrm>
            <a:off x="3838446" y="2470091"/>
            <a:ext cx="431800" cy="107950"/>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a:solidFill>
                <a:srgbClr val="92D050"/>
              </a:solidFill>
            </a:endParaRPr>
          </a:p>
        </p:txBody>
      </p:sp>
      <p:pic>
        <p:nvPicPr>
          <p:cNvPr id="36874" name="Picture 14"/>
          <p:cNvPicPr>
            <a:picLocks noChangeAspect="1" noChangeArrowheads="1"/>
          </p:cNvPicPr>
          <p:nvPr/>
        </p:nvPicPr>
        <p:blipFill>
          <a:blip r:embed="rId4">
            <a:extLst>
              <a:ext uri="{28A0092B-C50C-407E-A947-70E740481C1C}">
                <a14:useLocalDpi xmlns:a14="http://schemas.microsoft.com/office/drawing/2010/main" val="0"/>
              </a:ext>
            </a:extLst>
          </a:blip>
          <a:srcRect l="26289" t="55093" r="26956" b="33467"/>
          <a:stretch>
            <a:fillRect/>
          </a:stretch>
        </p:blipFill>
        <p:spPr bwMode="auto">
          <a:xfrm>
            <a:off x="1062038" y="3619442"/>
            <a:ext cx="797741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rved Down Arrow 24"/>
          <p:cNvSpPr/>
          <p:nvPr/>
        </p:nvSpPr>
        <p:spPr>
          <a:xfrm rot="10800000">
            <a:off x="1398459" y="4208403"/>
            <a:ext cx="433387" cy="200025"/>
          </a:xfrm>
          <a:prstGeom prst="curvedDown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a:solidFill>
                <a:srgbClr val="92D050"/>
              </a:solidFill>
            </a:endParaRPr>
          </a:p>
        </p:txBody>
      </p:sp>
      <p:sp>
        <p:nvSpPr>
          <p:cNvPr id="13" name="Curved Down Arrow 25"/>
          <p:cNvSpPr/>
          <p:nvPr/>
        </p:nvSpPr>
        <p:spPr>
          <a:xfrm rot="10800000">
            <a:off x="1551116" y="4173836"/>
            <a:ext cx="509716" cy="298332"/>
          </a:xfrm>
          <a:prstGeom prst="curvedDown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a:solidFill>
                <a:srgbClr val="92D050"/>
              </a:solidFill>
            </a:endParaRPr>
          </a:p>
        </p:txBody>
      </p:sp>
      <p:sp>
        <p:nvSpPr>
          <p:cNvPr id="14" name="Curved Down Arrow 26"/>
          <p:cNvSpPr/>
          <p:nvPr/>
        </p:nvSpPr>
        <p:spPr>
          <a:xfrm rot="12883324">
            <a:off x="698371" y="4651316"/>
            <a:ext cx="792163" cy="460375"/>
          </a:xfrm>
          <a:prstGeom prst="curvedDown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a:solidFill>
                <a:srgbClr val="92D050"/>
              </a:solidFill>
            </a:endParaRPr>
          </a:p>
        </p:txBody>
      </p:sp>
      <p:sp>
        <p:nvSpPr>
          <p:cNvPr id="36878" name="Rechthoek 1"/>
          <p:cNvSpPr>
            <a:spLocks noChangeArrowheads="1"/>
          </p:cNvSpPr>
          <p:nvPr/>
        </p:nvSpPr>
        <p:spPr bwMode="auto">
          <a:xfrm>
            <a:off x="1062038" y="3208279"/>
            <a:ext cx="3842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ctr">
              <a:defRPr sz="1700">
                <a:solidFill>
                  <a:schemeClr val="tx1"/>
                </a:solidFill>
                <a:latin typeface="Gill Sans" charset="0"/>
                <a:ea typeface="ヒラギノ角ゴ ProN W3" charset="-128"/>
                <a:sym typeface="Gill Sans" charset="0"/>
              </a:defRPr>
            </a:lvl1pPr>
            <a:lvl2pPr marL="277813" indent="-106363" algn="ctr">
              <a:defRPr sz="1700">
                <a:solidFill>
                  <a:schemeClr val="tx1"/>
                </a:solidFill>
                <a:latin typeface="Gill Sans" charset="0"/>
                <a:ea typeface="ヒラギノ角ゴ ProN W3" charset="-128"/>
                <a:sym typeface="Gill Sans" charset="0"/>
              </a:defRPr>
            </a:lvl2pPr>
            <a:lvl3pPr algn="ctr">
              <a:defRPr sz="1700">
                <a:solidFill>
                  <a:schemeClr val="tx1"/>
                </a:solidFill>
                <a:latin typeface="Gill Sans" charset="0"/>
                <a:ea typeface="ヒラギノ角ゴ ProN W3" charset="-128"/>
                <a:sym typeface="Gill Sans" charset="0"/>
              </a:defRPr>
            </a:lvl3pPr>
            <a:lvl4pPr marL="600075" indent="-85725" algn="ctr">
              <a:defRPr sz="1700">
                <a:solidFill>
                  <a:schemeClr val="tx1"/>
                </a:solidFill>
                <a:latin typeface="Gill Sans" charset="0"/>
                <a:ea typeface="ヒラギノ角ゴ ProN W3" charset="-128"/>
                <a:sym typeface="Gill Sans" charset="0"/>
              </a:defRPr>
            </a:lvl4pPr>
            <a:lvl5pPr marL="771525" indent="-85725" algn="ctr">
              <a:defRPr sz="1700">
                <a:solidFill>
                  <a:schemeClr val="tx1"/>
                </a:solidFill>
                <a:latin typeface="Gill Sans" charset="0"/>
                <a:ea typeface="ヒラギノ角ゴ ProN W3" charset="-128"/>
                <a:sym typeface="Gill Sans" charset="0"/>
              </a:defRPr>
            </a:lvl5pPr>
            <a:lvl6pPr marL="12287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16859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21431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26003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C00000"/>
              </a:buClr>
              <a:buSzPct val="125000"/>
              <a:buFontTx/>
              <a:buChar char="•"/>
            </a:pPr>
            <a:r>
              <a:rPr lang="en-US" altLang="nl-NL" sz="2000" b="1" dirty="0" err="1">
                <a:solidFill>
                  <a:srgbClr val="000000"/>
                </a:solidFill>
                <a:latin typeface="Calibri" panose="020F0502020204030204" pitchFamily="34" charset="0"/>
                <a:sym typeface="Arial" panose="020B0604020202020204" pitchFamily="34" charset="0"/>
              </a:rPr>
              <a:t>Regio</a:t>
            </a:r>
            <a:r>
              <a:rPr lang="en-US" altLang="nl-NL" sz="2000" b="1" dirty="0">
                <a:solidFill>
                  <a:srgbClr val="000000"/>
                </a:solidFill>
                <a:latin typeface="Calibri" panose="020F0502020204030204" pitchFamily="34" charset="0"/>
                <a:sym typeface="Arial" panose="020B0604020202020204" pitchFamily="34" charset="0"/>
              </a:rPr>
              <a:t> 1 </a:t>
            </a:r>
            <a:r>
              <a:rPr lang="en-US" altLang="nl-NL" sz="2000" b="1" dirty="0" err="1">
                <a:solidFill>
                  <a:srgbClr val="000000"/>
                </a:solidFill>
                <a:latin typeface="Calibri" panose="020F0502020204030204" pitchFamily="34" charset="0"/>
                <a:sym typeface="Arial" panose="020B0604020202020204" pitchFamily="34" charset="0"/>
              </a:rPr>
              <a:t>sneller</a:t>
            </a:r>
            <a:r>
              <a:rPr lang="en-US" altLang="nl-NL" sz="2000" b="1" dirty="0">
                <a:solidFill>
                  <a:srgbClr val="000000"/>
                </a:solidFill>
                <a:latin typeface="Calibri" panose="020F0502020204030204" pitchFamily="34" charset="0"/>
                <a:sym typeface="Arial" panose="020B0604020202020204" pitchFamily="34" charset="0"/>
              </a:rPr>
              <a:t> </a:t>
            </a:r>
            <a:r>
              <a:rPr lang="en-US" altLang="nl-NL" sz="2000" b="1" dirty="0" err="1">
                <a:solidFill>
                  <a:srgbClr val="000000"/>
                </a:solidFill>
                <a:latin typeface="Calibri" panose="020F0502020204030204" pitchFamily="34" charset="0"/>
                <a:sym typeface="Arial" panose="020B0604020202020204" pitchFamily="34" charset="0"/>
              </a:rPr>
              <a:t>verwerkt</a:t>
            </a:r>
            <a:endParaRPr lang="en-US" altLang="nl-NL" sz="2000" b="1" dirty="0">
              <a:solidFill>
                <a:srgbClr val="000000"/>
              </a:solidFill>
              <a:latin typeface="Calibri" panose="020F0502020204030204" pitchFamily="34" charset="0"/>
              <a:sym typeface="Arial" panose="020B0604020202020204" pitchFamily="34" charset="0"/>
            </a:endParaRPr>
          </a:p>
        </p:txBody>
      </p:sp>
      <p:sp>
        <p:nvSpPr>
          <p:cNvPr id="36879" name="Rechthoek 15"/>
          <p:cNvSpPr>
            <a:spLocks noChangeArrowheads="1"/>
          </p:cNvSpPr>
          <p:nvPr/>
        </p:nvSpPr>
        <p:spPr bwMode="auto">
          <a:xfrm>
            <a:off x="1120775" y="4976754"/>
            <a:ext cx="70506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ctr">
              <a:defRPr sz="1700">
                <a:solidFill>
                  <a:schemeClr val="tx1"/>
                </a:solidFill>
                <a:latin typeface="Gill Sans" charset="0"/>
                <a:ea typeface="ヒラギノ角ゴ ProN W3" charset="-128"/>
                <a:sym typeface="Gill Sans" charset="0"/>
              </a:defRPr>
            </a:lvl1pPr>
            <a:lvl2pPr marL="277813" indent="-106363" algn="ctr">
              <a:defRPr sz="1700">
                <a:solidFill>
                  <a:schemeClr val="tx1"/>
                </a:solidFill>
                <a:latin typeface="Gill Sans" charset="0"/>
                <a:ea typeface="ヒラギノ角ゴ ProN W3" charset="-128"/>
                <a:sym typeface="Gill Sans" charset="0"/>
              </a:defRPr>
            </a:lvl2pPr>
            <a:lvl3pPr algn="ctr">
              <a:defRPr sz="1700">
                <a:solidFill>
                  <a:schemeClr val="tx1"/>
                </a:solidFill>
                <a:latin typeface="Gill Sans" charset="0"/>
                <a:ea typeface="ヒラギノ角ゴ ProN W3" charset="-128"/>
                <a:sym typeface="Gill Sans" charset="0"/>
              </a:defRPr>
            </a:lvl3pPr>
            <a:lvl4pPr marL="600075" indent="-85725" algn="ctr">
              <a:defRPr sz="1700">
                <a:solidFill>
                  <a:schemeClr val="tx1"/>
                </a:solidFill>
                <a:latin typeface="Gill Sans" charset="0"/>
                <a:ea typeface="ヒラギノ角ゴ ProN W3" charset="-128"/>
                <a:sym typeface="Gill Sans" charset="0"/>
              </a:defRPr>
            </a:lvl4pPr>
            <a:lvl5pPr marL="771525" indent="-85725" algn="ctr">
              <a:defRPr sz="1700">
                <a:solidFill>
                  <a:schemeClr val="tx1"/>
                </a:solidFill>
                <a:latin typeface="Gill Sans" charset="0"/>
                <a:ea typeface="ヒラギノ角ゴ ProN W3" charset="-128"/>
                <a:sym typeface="Gill Sans" charset="0"/>
              </a:defRPr>
            </a:lvl5pPr>
            <a:lvl6pPr marL="12287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16859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21431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2600325" indent="-85725"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C00000"/>
              </a:buClr>
              <a:buSzPct val="125000"/>
              <a:buFontTx/>
              <a:buChar char="•"/>
            </a:pPr>
            <a:r>
              <a:rPr lang="en-US" altLang="nl-NL" sz="2000" b="1" dirty="0" err="1">
                <a:solidFill>
                  <a:srgbClr val="000000"/>
                </a:solidFill>
                <a:latin typeface="Calibri" panose="020F0502020204030204" pitchFamily="34" charset="0"/>
                <a:sym typeface="Arial" panose="020B0604020202020204" pitchFamily="34" charset="0"/>
              </a:rPr>
              <a:t>Vaker</a:t>
            </a:r>
            <a:r>
              <a:rPr lang="en-US" altLang="nl-NL" sz="2000" b="1" dirty="0">
                <a:solidFill>
                  <a:srgbClr val="000000"/>
                </a:solidFill>
                <a:latin typeface="Calibri" panose="020F0502020204030204" pitchFamily="34" charset="0"/>
                <a:sym typeface="Arial" panose="020B0604020202020204" pitchFamily="34" charset="0"/>
              </a:rPr>
              <a:t> </a:t>
            </a:r>
            <a:r>
              <a:rPr lang="en-US" altLang="nl-NL" sz="2000" b="1" dirty="0" err="1">
                <a:solidFill>
                  <a:srgbClr val="000000"/>
                </a:solidFill>
                <a:latin typeface="Calibri" panose="020F0502020204030204" pitchFamily="34" charset="0"/>
                <a:sym typeface="Arial" panose="020B0604020202020204" pitchFamily="34" charset="0"/>
              </a:rPr>
              <a:t>terugkijken</a:t>
            </a:r>
            <a:r>
              <a:rPr lang="en-US" altLang="nl-NL" sz="2000" b="1" dirty="0">
                <a:solidFill>
                  <a:srgbClr val="000000"/>
                </a:solidFill>
                <a:latin typeface="Calibri" panose="020F0502020204030204" pitchFamily="34" charset="0"/>
                <a:sym typeface="Arial" panose="020B0604020202020204" pitchFamily="34" charset="0"/>
              </a:rPr>
              <a:t>, maar </a:t>
            </a:r>
            <a:r>
              <a:rPr lang="en-US" altLang="nl-NL" sz="2000" b="1" dirty="0" err="1">
                <a:solidFill>
                  <a:srgbClr val="000000"/>
                </a:solidFill>
                <a:latin typeface="Calibri" panose="020F0502020204030204" pitchFamily="34" charset="0"/>
                <a:sym typeface="Arial" panose="020B0604020202020204" pitchFamily="34" charset="0"/>
              </a:rPr>
              <a:t>korter</a:t>
            </a:r>
            <a:r>
              <a:rPr lang="en-US" altLang="nl-NL" sz="2000" b="1" dirty="0">
                <a:solidFill>
                  <a:srgbClr val="000000"/>
                </a:solidFill>
                <a:latin typeface="Calibri" panose="020F0502020204030204" pitchFamily="34" charset="0"/>
                <a:sym typeface="Arial" panose="020B0604020202020204" pitchFamily="34" charset="0"/>
              </a:rPr>
              <a:t>, </a:t>
            </a:r>
          </a:p>
          <a:p>
            <a:pPr lvl="2" algn="l" eaLnBrk="1" hangingPunct="1">
              <a:buClr>
                <a:srgbClr val="C00000"/>
              </a:buClr>
              <a:buSzPct val="125000"/>
              <a:buFontTx/>
              <a:buChar char="•"/>
            </a:pPr>
            <a:r>
              <a:rPr lang="en-US" altLang="nl-NL" sz="2000" b="1" dirty="0" err="1">
                <a:solidFill>
                  <a:srgbClr val="000000"/>
                </a:solidFill>
                <a:latin typeface="Calibri" panose="020F0502020204030204" pitchFamily="34" charset="0"/>
                <a:sym typeface="Arial" panose="020B0604020202020204" pitchFamily="34" charset="0"/>
              </a:rPr>
              <a:t>Ongeacht</a:t>
            </a:r>
            <a:r>
              <a:rPr lang="en-US" altLang="nl-NL" sz="2000" b="1" dirty="0">
                <a:solidFill>
                  <a:srgbClr val="000000"/>
                </a:solidFill>
                <a:latin typeface="Calibri" panose="020F0502020204030204" pitchFamily="34" charset="0"/>
                <a:sym typeface="Arial" panose="020B0604020202020204" pitchFamily="34" charset="0"/>
              </a:rPr>
              <a:t> </a:t>
            </a:r>
            <a:r>
              <a:rPr lang="en-US" altLang="nl-NL" sz="2000" b="1" dirty="0" err="1">
                <a:solidFill>
                  <a:srgbClr val="000000"/>
                </a:solidFill>
                <a:latin typeface="Calibri" panose="020F0502020204030204" pitchFamily="34" charset="0"/>
                <a:sym typeface="Arial" panose="020B0604020202020204" pitchFamily="34" charset="0"/>
              </a:rPr>
              <a:t>schoolniveau</a:t>
            </a:r>
            <a:r>
              <a:rPr lang="en-US" altLang="nl-NL" sz="2000" b="1" dirty="0">
                <a:solidFill>
                  <a:srgbClr val="000000"/>
                </a:solidFill>
                <a:latin typeface="Calibri" panose="020F0502020204030204" pitchFamily="34" charset="0"/>
                <a:sym typeface="Arial" panose="020B0604020202020204" pitchFamily="34" charset="0"/>
              </a:rPr>
              <a:t>, </a:t>
            </a:r>
            <a:r>
              <a:rPr lang="en-US" altLang="nl-NL" sz="2000" b="1" dirty="0" err="1">
                <a:solidFill>
                  <a:srgbClr val="000000"/>
                </a:solidFill>
                <a:latin typeface="Calibri" panose="020F0502020204030204" pitchFamily="34" charset="0"/>
                <a:sym typeface="Arial" panose="020B0604020202020204" pitchFamily="34" charset="0"/>
              </a:rPr>
              <a:t>leesvaardigheid</a:t>
            </a:r>
            <a:r>
              <a:rPr lang="en-US" altLang="nl-NL" sz="2000" b="1" dirty="0">
                <a:solidFill>
                  <a:srgbClr val="000000"/>
                </a:solidFill>
                <a:latin typeface="Calibri" panose="020F0502020204030204" pitchFamily="34" charset="0"/>
                <a:sym typeface="Arial" panose="020B0604020202020204" pitchFamily="34" charset="0"/>
              </a:rPr>
              <a:t> </a:t>
            </a:r>
            <a:r>
              <a:rPr lang="en-US" altLang="nl-NL" sz="2000" b="1" dirty="0" err="1">
                <a:solidFill>
                  <a:srgbClr val="000000"/>
                </a:solidFill>
                <a:latin typeface="Calibri" panose="020F0502020204030204" pitchFamily="34" charset="0"/>
                <a:sym typeface="Arial" panose="020B0604020202020204" pitchFamily="34" charset="0"/>
              </a:rPr>
              <a:t>en</a:t>
            </a:r>
            <a:r>
              <a:rPr lang="en-US" altLang="nl-NL" sz="2000" b="1" dirty="0">
                <a:solidFill>
                  <a:srgbClr val="000000"/>
                </a:solidFill>
                <a:latin typeface="Calibri" panose="020F0502020204030204" pitchFamily="34" charset="0"/>
                <a:sym typeface="Arial" panose="020B0604020202020204" pitchFamily="34" charset="0"/>
              </a:rPr>
              <a:t> </a:t>
            </a:r>
            <a:r>
              <a:rPr lang="en-US" altLang="nl-NL" sz="2000" b="1" dirty="0" err="1">
                <a:solidFill>
                  <a:srgbClr val="000000"/>
                </a:solidFill>
                <a:latin typeface="Calibri" panose="020F0502020204030204" pitchFamily="34" charset="0"/>
                <a:sym typeface="Arial" panose="020B0604020202020204" pitchFamily="34" charset="0"/>
              </a:rPr>
              <a:t>tekstgenre</a:t>
            </a:r>
            <a:endParaRPr lang="en-US" altLang="nl-NL" sz="2000" b="1" dirty="0">
              <a:solidFill>
                <a:srgbClr val="000000"/>
              </a:solidFill>
              <a:latin typeface="Calibri" panose="020F0502020204030204" pitchFamily="34" charset="0"/>
              <a:sym typeface="Arial" panose="020B0604020202020204" pitchFamily="34" charset="0"/>
            </a:endParaRPr>
          </a:p>
        </p:txBody>
      </p:sp>
      <p:pic>
        <p:nvPicPr>
          <p:cNvPr id="16" name="Afbeelding 15"/>
          <p:cNvPicPr/>
          <p:nvPr/>
        </p:nvPicPr>
        <p:blipFill>
          <a:blip r:embed="rId5"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9043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15"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38916" name="Rectangle 3"/>
          <p:cNvSpPr>
            <a:spLocks/>
          </p:cNvSpPr>
          <p:nvPr/>
        </p:nvSpPr>
        <p:spPr bwMode="auto">
          <a:xfrm>
            <a:off x="1357312" y="825500"/>
            <a:ext cx="6743079"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Verwerking</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2" y="1785938"/>
            <a:ext cx="7535167" cy="211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Maak</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relaties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expliciet</a:t>
            </a:r>
            <a:r>
              <a:rPr lang="en-US" altLang="nl-NL" sz="2000" b="1" dirty="0" smtClean="0">
                <a:latin typeface="Arial" panose="020B0604020202020204" pitchFamily="34" charset="0"/>
                <a:cs typeface="Arial" panose="020B0604020202020204" pitchFamily="34" charset="0"/>
                <a:sym typeface="Arial" panose="020B0604020202020204" pitchFamily="34" charset="0"/>
              </a:rPr>
              <a:t>: modeling +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begeleid</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C0066"/>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C0066"/>
              </a:buClr>
              <a:buSzPct val="125000"/>
              <a:buFontTx/>
              <a:buChar char="•"/>
              <a:defRPr/>
            </a:pPr>
            <a:endParaRPr lang="en-US" altLang="nl-NL" sz="12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Bied</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woorden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aan</a:t>
            </a:r>
            <a:r>
              <a:rPr lang="en-US" altLang="nl-NL" sz="2000" b="1" dirty="0" smtClean="0">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samenhang</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2" eaLnBrk="1" hangingPunct="1">
              <a:buClr>
                <a:srgbClr val="CC0066"/>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Visualiseer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buClr>
                <a:srgbClr val="CC0066"/>
              </a:buClr>
              <a:buSzPct val="125000"/>
              <a:defRPr/>
            </a:pPr>
            <a:endParaRPr lang="en-US" altLang="nl-NL" sz="1200"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C0066"/>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07409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15"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pic>
        <p:nvPicPr>
          <p:cNvPr id="6" name="Afbeelding 5"/>
          <p:cNvPicPr>
            <a:picLocks noChangeAspect="1"/>
          </p:cNvPicPr>
          <p:nvPr/>
        </p:nvPicPr>
        <p:blipFill rotWithShape="1">
          <a:blip r:embed="rId4"/>
          <a:srcRect l="22394" b="6013"/>
          <a:stretch/>
        </p:blipFill>
        <p:spPr>
          <a:xfrm>
            <a:off x="-21186" y="0"/>
            <a:ext cx="9152967" cy="6165304"/>
          </a:xfrm>
          <a:prstGeom prst="rect">
            <a:avLst/>
          </a:prstGeom>
        </p:spPr>
      </p:pic>
      <p:pic>
        <p:nvPicPr>
          <p:cNvPr id="5" name="Afbeelding 4"/>
          <p:cNvPicPr/>
          <p:nvPr/>
        </p:nvPicPr>
        <p:blipFill>
          <a:blip r:embed="rId5"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313090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p:nvPr/>
        </p:nvPicPr>
        <p:blipFill rotWithShape="1">
          <a:blip r:embed="rId2"/>
          <a:srcRect l="17085" t="11170" r="15895" b="4174"/>
          <a:stretch/>
        </p:blipFill>
        <p:spPr bwMode="auto">
          <a:xfrm>
            <a:off x="0" y="-22583"/>
            <a:ext cx="9144000" cy="6148746"/>
          </a:xfrm>
          <a:prstGeom prst="rect">
            <a:avLst/>
          </a:prstGeom>
          <a:ln>
            <a:noFill/>
          </a:ln>
          <a:extLst>
            <a:ext uri="{53640926-AAD7-44D8-BBD7-CCE9431645EC}">
              <a14:shadowObscured xmlns:a14="http://schemas.microsoft.com/office/drawing/2010/main"/>
            </a:ext>
          </a:extLst>
        </p:spPr>
      </p:pic>
      <p:pic>
        <p:nvPicPr>
          <p:cNvPr id="5" name="Afbeelding 4"/>
          <p:cNvPicPr/>
          <p:nvPr/>
        </p:nvPicPr>
        <p:blipFill>
          <a:blip r:embed="rId3"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03765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55" name="Rectangle 2"/>
          <p:cNvSpPr>
            <a:spLocks/>
          </p:cNvSpPr>
          <p:nvPr/>
        </p:nvSpPr>
        <p:spPr bwMode="auto">
          <a:xfrm>
            <a:off x="251520" y="552450"/>
            <a:ext cx="8220075" cy="541020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ln>
                <a:solidFill>
                  <a:schemeClr val="bg1"/>
                </a:solidFill>
              </a:ln>
              <a:solidFill>
                <a:srgbClr val="000000"/>
              </a:solidFill>
            </a:endParaRPr>
          </a:p>
        </p:txBody>
      </p:sp>
      <p:sp>
        <p:nvSpPr>
          <p:cNvPr id="49156" name="Rectangle 3"/>
          <p:cNvSpPr>
            <a:spLocks/>
          </p:cNvSpPr>
          <p:nvPr/>
        </p:nvSpPr>
        <p:spPr bwMode="auto">
          <a:xfrm>
            <a:off x="1357312" y="825500"/>
            <a:ext cx="66710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Globale</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samenhang</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3" y="1785938"/>
            <a:ext cx="7319962" cy="278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Lokale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samenhang</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alleen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is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niet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voldoende</a:t>
            </a: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buClr>
                <a:srgbClr val="CC0066"/>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Zorg</a:t>
            </a:r>
            <a:r>
              <a:rPr lang="en-US" altLang="nl-NL" sz="2000" b="1" dirty="0" smtClean="0">
                <a:latin typeface="Arial" panose="020B0604020202020204" pitchFamily="34" charset="0"/>
                <a:cs typeface="Arial" panose="020B0604020202020204" pitchFamily="34" charset="0"/>
                <a:sym typeface="Arial" panose="020B0604020202020204" pitchFamily="34" charset="0"/>
              </a:rPr>
              <a:t> voor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bril</a:t>
            </a:r>
            <a:r>
              <a:rPr lang="en-US" altLang="nl-NL" sz="2000" b="1" dirty="0" smtClean="0">
                <a:latin typeface="Arial" panose="020B0604020202020204" pitchFamily="34" charset="0"/>
                <a:cs typeface="Arial" panose="020B0604020202020204" pitchFamily="34" charset="0"/>
                <a:sym typeface="Arial" panose="020B0604020202020204" pitchFamily="34" charset="0"/>
              </a:rPr>
              <a:t>’ om de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Tijdig</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C0066"/>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Consequent </a:t>
            </a:r>
          </a:p>
          <a:p>
            <a:pPr lvl="3" eaLnBrk="1" hangingPunct="1">
              <a:buClr>
                <a:srgbClr val="CC0066"/>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C0066"/>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8995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smtClean="0">
                <a:solidFill>
                  <a:srgbClr val="CC0066"/>
                </a:solidFill>
                <a:latin typeface="Arial" panose="020B0604020202020204" pitchFamily="34" charset="0"/>
                <a:cs typeface="Arial" panose="020B0604020202020204" pitchFamily="34" charset="0"/>
              </a:rPr>
              <a:t>Voorbeeld</a:t>
            </a:r>
            <a:r>
              <a:rPr lang="nl-NL" sz="2600" b="1" dirty="0" smtClean="0">
                <a:solidFill>
                  <a:srgbClr val="CC0066"/>
                </a:solidFill>
              </a:rPr>
              <a:t> 1</a:t>
            </a:r>
            <a:endParaRPr lang="nl-NL" sz="2600" b="1" dirty="0">
              <a:solidFill>
                <a:srgbClr val="CC0066"/>
              </a:solidFill>
            </a:endParaRP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32359"/>
            <a:ext cx="8172450" cy="4467225"/>
          </a:xfrm>
        </p:spPr>
      </p:pic>
    </p:spTree>
    <p:extLst>
      <p:ext uri="{BB962C8B-B14F-4D97-AF65-F5344CB8AC3E}">
        <p14:creationId xmlns:p14="http://schemas.microsoft.com/office/powerpoint/2010/main" val="3174471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a:solidFill>
                  <a:srgbClr val="CC0066"/>
                </a:solidFill>
                <a:latin typeface="Arial" panose="020B0604020202020204" pitchFamily="34" charset="0"/>
                <a:cs typeface="Arial" panose="020B0604020202020204" pitchFamily="34" charset="0"/>
              </a:rPr>
              <a:t>Voorbeeld </a:t>
            </a:r>
            <a:r>
              <a:rPr lang="nl-NL" sz="2400" b="1" dirty="0" smtClean="0">
                <a:solidFill>
                  <a:srgbClr val="CC0066"/>
                </a:solidFill>
                <a:latin typeface="Arial" panose="020B0604020202020204" pitchFamily="34" charset="0"/>
                <a:cs typeface="Arial" panose="020B0604020202020204" pitchFamily="34" charset="0"/>
              </a:rPr>
              <a:t>2</a:t>
            </a:r>
            <a:endParaRPr lang="nl-NL" sz="2400" b="1"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52936"/>
            <a:ext cx="8401050" cy="3286125"/>
          </a:xfrm>
          <a:prstGeom prst="rect">
            <a:avLst/>
          </a:prstGeom>
        </p:spPr>
      </p:pic>
    </p:spTree>
    <p:extLst>
      <p:ext uri="{BB962C8B-B14F-4D97-AF65-F5344CB8AC3E}">
        <p14:creationId xmlns:p14="http://schemas.microsoft.com/office/powerpoint/2010/main" val="364476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a:solidFill>
                  <a:srgbClr val="CC0066"/>
                </a:solidFill>
                <a:latin typeface="Arial" panose="020B0604020202020204" pitchFamily="34" charset="0"/>
                <a:cs typeface="Arial" panose="020B0604020202020204" pitchFamily="34" charset="0"/>
              </a:rPr>
              <a:t>Voorbeeld </a:t>
            </a:r>
            <a:r>
              <a:rPr lang="nl-NL" sz="2400" b="1" dirty="0" smtClean="0">
                <a:solidFill>
                  <a:srgbClr val="CC0066"/>
                </a:solidFill>
                <a:latin typeface="Arial" panose="020B0604020202020204" pitchFamily="34" charset="0"/>
                <a:cs typeface="Arial" panose="020B0604020202020204" pitchFamily="34" charset="0"/>
              </a:rPr>
              <a:t>3</a:t>
            </a:r>
            <a:endParaRPr lang="nl-NL" sz="2400" b="1"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34" y="2996952"/>
            <a:ext cx="8296275" cy="3028950"/>
          </a:xfrm>
          <a:prstGeom prst="rect">
            <a:avLst/>
          </a:prstGeom>
        </p:spPr>
      </p:pic>
    </p:spTree>
    <p:extLst>
      <p:ext uri="{BB962C8B-B14F-4D97-AF65-F5344CB8AC3E}">
        <p14:creationId xmlns:p14="http://schemas.microsoft.com/office/powerpoint/2010/main" val="379780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b="1" dirty="0">
                <a:solidFill>
                  <a:srgbClr val="CC0066"/>
                </a:solidFill>
                <a:latin typeface="Arial" panose="020B0604020202020204" pitchFamily="34" charset="0"/>
                <a:cs typeface="Arial" panose="020B0604020202020204" pitchFamily="34" charset="0"/>
              </a:rPr>
              <a:t>Explorerend schrijven: </a:t>
            </a:r>
            <a:r>
              <a:rPr lang="nl-NL" sz="2400" b="1" dirty="0" smtClean="0">
                <a:solidFill>
                  <a:srgbClr val="CC0066"/>
                </a:solidFill>
                <a:latin typeface="Arial" panose="020B0604020202020204" pitchFamily="34" charset="0"/>
                <a:cs typeface="Arial" panose="020B0604020202020204" pitchFamily="34" charset="0"/>
              </a:rPr>
              <a:t>duurzame energie</a:t>
            </a:r>
            <a:endParaRPr lang="nl-NL" sz="2400"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Autofit/>
          </a:bodyPr>
          <a:lstStyle/>
          <a:p>
            <a:pPr marL="0" indent="0">
              <a:buNone/>
            </a:pPr>
            <a:r>
              <a:rPr lang="nl-NL" sz="2000" dirty="0" smtClean="0">
                <a:latin typeface="Arial" panose="020B0604020202020204" pitchFamily="34" charset="0"/>
                <a:cs typeface="Arial" panose="020B0604020202020204" pitchFamily="34" charset="0"/>
              </a:rPr>
              <a:t>Schrijf </a:t>
            </a:r>
            <a:r>
              <a:rPr lang="nl-NL" sz="2000" dirty="0">
                <a:latin typeface="Arial" panose="020B0604020202020204" pitchFamily="34" charset="0"/>
                <a:cs typeface="Arial" panose="020B0604020202020204" pitchFamily="34" charset="0"/>
              </a:rPr>
              <a:t>twee minuten lang alles op wat er in </a:t>
            </a:r>
            <a:r>
              <a:rPr lang="nl-NL" sz="2000" dirty="0" smtClean="0">
                <a:latin typeface="Arial" panose="020B0604020202020204" pitchFamily="34" charset="0"/>
                <a:cs typeface="Arial" panose="020B0604020202020204" pitchFamily="34" charset="0"/>
              </a:rPr>
              <a:t>je opkomt </a:t>
            </a:r>
            <a:r>
              <a:rPr lang="nl-NL" sz="2000" dirty="0">
                <a:latin typeface="Arial" panose="020B0604020202020204" pitchFamily="34" charset="0"/>
                <a:cs typeface="Arial" panose="020B0604020202020204" pitchFamily="34" charset="0"/>
              </a:rPr>
              <a:t>als </a:t>
            </a:r>
            <a:r>
              <a:rPr lang="nl-NL" sz="2000" dirty="0" smtClean="0">
                <a:latin typeface="Arial" panose="020B0604020202020204" pitchFamily="34" charset="0"/>
                <a:cs typeface="Arial" panose="020B0604020202020204" pitchFamily="34" charset="0"/>
              </a:rPr>
              <a:t>je </a:t>
            </a:r>
            <a:r>
              <a:rPr lang="nl-NL" sz="2000" dirty="0">
                <a:latin typeface="Arial" panose="020B0604020202020204" pitchFamily="34" charset="0"/>
                <a:cs typeface="Arial" panose="020B0604020202020204" pitchFamily="34" charset="0"/>
              </a:rPr>
              <a:t>aan het onderwerp </a:t>
            </a:r>
            <a:r>
              <a:rPr lang="nl-NL" sz="2000" b="1" dirty="0" smtClean="0">
                <a:latin typeface="Arial" panose="020B0604020202020204" pitchFamily="34" charset="0"/>
                <a:cs typeface="Arial" panose="020B0604020202020204" pitchFamily="34" charset="0"/>
              </a:rPr>
              <a:t>'Duurzame energie</a:t>
            </a:r>
            <a:r>
              <a:rPr lang="nl-NL" sz="2000" dirty="0" smtClean="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denkt</a:t>
            </a:r>
            <a:r>
              <a:rPr lang="nl-NL" sz="2000" dirty="0" smtClean="0">
                <a:latin typeface="Arial" panose="020B0604020202020204" pitchFamily="34" charset="0"/>
                <a:cs typeface="Arial" panose="020B0604020202020204" pitchFamily="34" charset="0"/>
              </a:rPr>
              <a:t>.</a:t>
            </a:r>
          </a:p>
          <a:p>
            <a:pPr marL="0" indent="0">
              <a:buNone/>
            </a:pPr>
            <a:endParaRPr lang="nl-NL" sz="2000" dirty="0">
              <a:latin typeface="Arial" panose="020B0604020202020204" pitchFamily="34" charset="0"/>
              <a:cs typeface="Arial" panose="020B0604020202020204" pitchFamily="34" charset="0"/>
            </a:endParaRPr>
          </a:p>
          <a:p>
            <a:pPr lvl="1"/>
            <a:r>
              <a:rPr lang="nl-NL" sz="2000" dirty="0">
                <a:latin typeface="Arial" panose="020B0604020202020204" pitchFamily="34" charset="0"/>
                <a:cs typeface="Arial" panose="020B0604020202020204" pitchFamily="34" charset="0"/>
              </a:rPr>
              <a:t>Concentreer je op het onderwerp.</a:t>
            </a:r>
          </a:p>
          <a:p>
            <a:pPr lvl="1"/>
            <a:r>
              <a:rPr lang="nl-NL" sz="2000" dirty="0" smtClean="0">
                <a:latin typeface="Arial" panose="020B0604020202020204" pitchFamily="34" charset="0"/>
                <a:cs typeface="Arial" panose="020B0604020202020204" pitchFamily="34" charset="0"/>
              </a:rPr>
              <a:t>Schrijf </a:t>
            </a:r>
            <a:r>
              <a:rPr lang="nl-NL" sz="2000" dirty="0">
                <a:latin typeface="Arial" panose="020B0604020202020204" pitchFamily="34" charset="0"/>
                <a:cs typeface="Arial" panose="020B0604020202020204" pitchFamily="34" charset="0"/>
              </a:rPr>
              <a:t>achter elkaar door, stop geen enkel moment met schrijven.</a:t>
            </a:r>
          </a:p>
          <a:p>
            <a:pPr lvl="1"/>
            <a:r>
              <a:rPr lang="nl-NL" sz="2000" dirty="0">
                <a:latin typeface="Arial" panose="020B0604020202020204" pitchFamily="34" charset="0"/>
                <a:cs typeface="Arial" panose="020B0604020202020204" pitchFamily="34" charset="0"/>
              </a:rPr>
              <a:t>Maak </a:t>
            </a:r>
            <a:r>
              <a:rPr lang="nl-NL" sz="2000" dirty="0" smtClean="0">
                <a:latin typeface="Arial" panose="020B0604020202020204" pitchFamily="34" charset="0"/>
                <a:cs typeface="Arial" panose="020B0604020202020204" pitchFamily="34" charset="0"/>
              </a:rPr>
              <a:t>je </a:t>
            </a:r>
            <a:r>
              <a:rPr lang="nl-NL" sz="2000" dirty="0">
                <a:latin typeface="Arial" panose="020B0604020202020204" pitchFamily="34" charset="0"/>
                <a:cs typeface="Arial" panose="020B0604020202020204" pitchFamily="34" charset="0"/>
              </a:rPr>
              <a:t>niet druk om </a:t>
            </a:r>
            <a:r>
              <a:rPr lang="nl-NL" sz="2000" dirty="0" smtClean="0">
                <a:latin typeface="Arial" panose="020B0604020202020204" pitchFamily="34" charset="0"/>
                <a:cs typeface="Arial" panose="020B0604020202020204" pitchFamily="34" charset="0"/>
              </a:rPr>
              <a:t>spelling en interpunctie.</a:t>
            </a:r>
            <a:endParaRPr lang="nl-NL" sz="2000" dirty="0">
              <a:latin typeface="Arial" panose="020B0604020202020204" pitchFamily="34" charset="0"/>
              <a:cs typeface="Arial" panose="020B0604020202020204" pitchFamily="34" charset="0"/>
            </a:endParaRPr>
          </a:p>
          <a:p>
            <a:pPr lvl="1"/>
            <a:r>
              <a:rPr lang="nl-NL" sz="2000" dirty="0" smtClean="0">
                <a:latin typeface="Arial" panose="020B0604020202020204" pitchFamily="34" charset="0"/>
                <a:cs typeface="Arial" panose="020B0604020202020204" pitchFamily="34" charset="0"/>
              </a:rPr>
              <a:t>Heb je </a:t>
            </a:r>
            <a:r>
              <a:rPr lang="nl-NL" sz="2000" dirty="0">
                <a:latin typeface="Arial" panose="020B0604020202020204" pitchFamily="34" charset="0"/>
                <a:cs typeface="Arial" panose="020B0604020202020204" pitchFamily="34" charset="0"/>
              </a:rPr>
              <a:t>even geen gedachten over het onderwerp, schrijf dan net zolang het woord </a:t>
            </a:r>
            <a:r>
              <a:rPr lang="nl-NL" sz="2000" dirty="0" smtClean="0">
                <a:latin typeface="Arial" panose="020B0604020202020204" pitchFamily="34" charset="0"/>
                <a:cs typeface="Arial" panose="020B0604020202020204" pitchFamily="34" charset="0"/>
              </a:rPr>
              <a:t>‘</a:t>
            </a:r>
            <a:r>
              <a:rPr lang="nl-NL" sz="2000" b="1" dirty="0" smtClean="0">
                <a:latin typeface="Arial" panose="020B0604020202020204" pitchFamily="34" charset="0"/>
                <a:cs typeface="Arial" panose="020B0604020202020204" pitchFamily="34" charset="0"/>
              </a:rPr>
              <a:t>zon</a:t>
            </a:r>
            <a:r>
              <a:rPr lang="nl-NL" sz="2000" dirty="0" smtClean="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op tot </a:t>
            </a:r>
            <a:r>
              <a:rPr lang="nl-NL" sz="2000" dirty="0" smtClean="0">
                <a:latin typeface="Arial" panose="020B0604020202020204" pitchFamily="34" charset="0"/>
                <a:cs typeface="Arial" panose="020B0604020202020204" pitchFamily="34" charset="0"/>
              </a:rPr>
              <a:t>'je </a:t>
            </a:r>
            <a:r>
              <a:rPr lang="nl-NL" sz="2000" dirty="0">
                <a:latin typeface="Arial" panose="020B0604020202020204" pitchFamily="34" charset="0"/>
                <a:cs typeface="Arial" panose="020B0604020202020204" pitchFamily="34" charset="0"/>
              </a:rPr>
              <a:t>wel weer gedachten over het onderwerp </a:t>
            </a:r>
            <a:r>
              <a:rPr lang="nl-NL" sz="2000" dirty="0" smtClean="0">
                <a:latin typeface="Arial" panose="020B0604020202020204" pitchFamily="34" charset="0"/>
                <a:cs typeface="Arial" panose="020B0604020202020204" pitchFamily="34" charset="0"/>
              </a:rPr>
              <a:t>hebt.</a:t>
            </a:r>
            <a:endParaRPr lang="nl-NL" sz="2000" dirty="0">
              <a:latin typeface="Arial" panose="020B0604020202020204" pitchFamily="34" charset="0"/>
              <a:cs typeface="Arial" panose="020B0604020202020204" pitchFamily="34" charset="0"/>
            </a:endParaRPr>
          </a:p>
          <a:p>
            <a:pPr lvl="1"/>
            <a:endParaRPr lang="nl-NL" sz="2000" b="1" dirty="0">
              <a:latin typeface="Arial" panose="020B0604020202020204" pitchFamily="34" charset="0"/>
              <a:cs typeface="Arial" panose="020B0604020202020204" pitchFamily="34" charset="0"/>
            </a:endParaRPr>
          </a:p>
          <a:p>
            <a:endParaRPr lang="nl-NL" sz="2000" b="1" dirty="0" smtClean="0">
              <a:latin typeface="Arial" panose="020B0604020202020204" pitchFamily="34" charset="0"/>
              <a:cs typeface="Arial" panose="020B0604020202020204" pitchFamily="34" charset="0"/>
            </a:endParaRPr>
          </a:p>
          <a:p>
            <a:pPr lvl="1"/>
            <a:endParaRPr lang="nl-NL" sz="2000" b="1" dirty="0">
              <a:latin typeface="Arial" panose="020B0604020202020204" pitchFamily="34" charset="0"/>
              <a:cs typeface="Arial" panose="020B0604020202020204" pitchFamily="34" charset="0"/>
            </a:endParaRPr>
          </a:p>
          <a:p>
            <a:pPr lvl="1"/>
            <a:endParaRPr lang="nl-NL" sz="2000" b="1" dirty="0" smtClean="0">
              <a:latin typeface="Arial" panose="020B0604020202020204" pitchFamily="34" charset="0"/>
              <a:cs typeface="Arial" panose="020B0604020202020204" pitchFamily="34" charset="0"/>
            </a:endParaRPr>
          </a:p>
        </p:txBody>
      </p:sp>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407567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1"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53253" name="Tekstvak 8"/>
          <p:cNvSpPr txBox="1">
            <a:spLocks noChangeArrowheads="1"/>
          </p:cNvSpPr>
          <p:nvPr/>
        </p:nvSpPr>
        <p:spPr bwMode="auto">
          <a:xfrm>
            <a:off x="1357313" y="1785938"/>
            <a:ext cx="6454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3" algn="l" eaLnBrk="1" hangingPunct="1">
              <a:buClr>
                <a:srgbClr val="C00000"/>
              </a:buClr>
              <a:buSzPct val="125000"/>
              <a:buFontTx/>
              <a:buChar char="•"/>
            </a:pPr>
            <a:endParaRPr lang="en-US" altLang="nl-NL" sz="1400" b="1">
              <a:latin typeface="Calibri" panose="020F0502020204030204" pitchFamily="34" charset="0"/>
              <a:sym typeface="Arial" panose="020B0604020202020204" pitchFamily="34" charset="0"/>
            </a:endParaRPr>
          </a:p>
          <a:p>
            <a:pPr algn="l" eaLnBrk="1" hangingPunct="1">
              <a:buClr>
                <a:srgbClr val="C00000"/>
              </a:buClr>
              <a:buSzPct val="125000"/>
            </a:pPr>
            <a:endParaRPr lang="en-US" altLang="nl-NL" sz="1400" b="1">
              <a:latin typeface="Calibri" panose="020F0502020204030204" pitchFamily="34" charset="0"/>
              <a:sym typeface="Arial" panose="020B0604020202020204" pitchFamily="34" charset="0"/>
            </a:endParaRPr>
          </a:p>
        </p:txBody>
      </p:sp>
      <p:cxnSp>
        <p:nvCxnSpPr>
          <p:cNvPr id="53254" name="Rechte verbindingslijn met pijl 8"/>
          <p:cNvCxnSpPr>
            <a:cxnSpLocks noChangeShapeType="1"/>
          </p:cNvCxnSpPr>
          <p:nvPr/>
        </p:nvCxnSpPr>
        <p:spPr bwMode="auto">
          <a:xfrm flipH="1">
            <a:off x="7524750" y="4076700"/>
            <a:ext cx="863600" cy="0"/>
          </a:xfrm>
          <a:prstGeom prst="straightConnector1">
            <a:avLst/>
          </a:prstGeom>
          <a:noFill/>
          <a:ln w="254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55" name="Rechte verbindingslijn met pijl 9"/>
          <p:cNvCxnSpPr>
            <a:cxnSpLocks noChangeShapeType="1"/>
          </p:cNvCxnSpPr>
          <p:nvPr/>
        </p:nvCxnSpPr>
        <p:spPr bwMode="auto">
          <a:xfrm flipH="1">
            <a:off x="7477125" y="2852738"/>
            <a:ext cx="863600" cy="0"/>
          </a:xfrm>
          <a:prstGeom prst="straightConnector1">
            <a:avLst/>
          </a:prstGeom>
          <a:noFill/>
          <a:ln w="25400" algn="ctr">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53256" name="Afbeelding 11"/>
          <p:cNvPicPr>
            <a:picLocks noChangeAspect="1" noChangeArrowheads="1"/>
          </p:cNvPicPr>
          <p:nvPr/>
        </p:nvPicPr>
        <p:blipFill>
          <a:blip r:embed="rId4">
            <a:extLst>
              <a:ext uri="{28A0092B-C50C-407E-A947-70E740481C1C}">
                <a14:useLocalDpi xmlns:a14="http://schemas.microsoft.com/office/drawing/2010/main" val="0"/>
              </a:ext>
            </a:extLst>
          </a:blip>
          <a:srcRect l="25359" t="42162" r="25995" b="16039"/>
          <a:stretch>
            <a:fillRect/>
          </a:stretch>
        </p:blipFill>
        <p:spPr bwMode="auto">
          <a:xfrm>
            <a:off x="457200" y="1516063"/>
            <a:ext cx="8220075"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257" name="Rechte verbindingslijn met pijl 14"/>
          <p:cNvCxnSpPr>
            <a:cxnSpLocks noChangeShapeType="1"/>
          </p:cNvCxnSpPr>
          <p:nvPr/>
        </p:nvCxnSpPr>
        <p:spPr bwMode="auto">
          <a:xfrm flipH="1">
            <a:off x="8460432" y="1988840"/>
            <a:ext cx="865188" cy="0"/>
          </a:xfrm>
          <a:prstGeom prst="straightConnector1">
            <a:avLst/>
          </a:prstGeom>
          <a:noFill/>
          <a:ln w="254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58" name="Rechte verbindingslijn met pijl 15"/>
          <p:cNvCxnSpPr>
            <a:cxnSpLocks noChangeShapeType="1"/>
          </p:cNvCxnSpPr>
          <p:nvPr/>
        </p:nvCxnSpPr>
        <p:spPr bwMode="auto">
          <a:xfrm flipH="1">
            <a:off x="8460432" y="5733256"/>
            <a:ext cx="966787" cy="0"/>
          </a:xfrm>
          <a:prstGeom prst="straightConnector1">
            <a:avLst/>
          </a:prstGeom>
          <a:noFill/>
          <a:ln w="254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Rechte verbindingslijn met pijl 15"/>
          <p:cNvCxnSpPr>
            <a:cxnSpLocks noChangeShapeType="1"/>
          </p:cNvCxnSpPr>
          <p:nvPr/>
        </p:nvCxnSpPr>
        <p:spPr bwMode="auto">
          <a:xfrm flipH="1">
            <a:off x="8460432" y="2996952"/>
            <a:ext cx="966787" cy="0"/>
          </a:xfrm>
          <a:prstGeom prst="straightConnector1">
            <a:avLst/>
          </a:prstGeom>
          <a:noFill/>
          <a:ln w="254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Rectangle 3"/>
          <p:cNvSpPr>
            <a:spLocks/>
          </p:cNvSpPr>
          <p:nvPr/>
        </p:nvSpPr>
        <p:spPr bwMode="auto">
          <a:xfrm>
            <a:off x="1357313" y="825500"/>
            <a:ext cx="70310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Voorbeeld</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leertekst</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aardrijkskunde</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pic>
        <p:nvPicPr>
          <p:cNvPr id="15" name="Afbeelding 14"/>
          <p:cNvPicPr/>
          <p:nvPr/>
        </p:nvPicPr>
        <p:blipFill>
          <a:blip r:embed="rId5"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76699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7"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57348"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Zet</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leerlingen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die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bril</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op!</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755576" y="1785938"/>
            <a:ext cx="8280920" cy="555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Stel</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leesdoel</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wat</a:t>
            </a:r>
            <a:r>
              <a:rPr lang="en-US" altLang="nl-NL" sz="2000" b="1" dirty="0" smtClean="0">
                <a:latin typeface="Arial" panose="020B0604020202020204" pitchFamily="34" charset="0"/>
                <a:cs typeface="Arial" panose="020B0604020202020204" pitchFamily="34" charset="0"/>
                <a:sym typeface="Arial" panose="020B0604020202020204" pitchFamily="34" charset="0"/>
              </a:rPr>
              <a:t> + hoe) (Hattie, 2007)</a:t>
            </a:r>
          </a:p>
          <a:p>
            <a:pPr marL="1258888" lvl="3" eaLnBrk="1" hangingPunct="1">
              <a:buClr>
                <a:srgbClr val="CC0066"/>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Kijk</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dirty="0" smtClean="0">
                <a:latin typeface="Arial" panose="020B0604020202020204" pitchFamily="34" charset="0"/>
                <a:cs typeface="Arial" panose="020B0604020202020204" pitchFamily="34" charset="0"/>
                <a:sym typeface="Arial" panose="020B0604020202020204" pitchFamily="34" charset="0"/>
              </a:rPr>
              <a:t>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titel</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tussenkoppen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belangrijke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begrippen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258888" lvl="3" eaLnBrk="1" hangingPunct="1">
              <a:buClr>
                <a:srgbClr val="CC0066"/>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Kijk</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dirty="0" smtClean="0">
                <a:latin typeface="Arial" panose="020B0604020202020204" pitchFamily="34" charset="0"/>
                <a:cs typeface="Arial" panose="020B0604020202020204" pitchFamily="34" charset="0"/>
                <a:sym typeface="Arial" panose="020B0604020202020204" pitchFamily="34" charset="0"/>
              </a:rPr>
              <a:t>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illustraties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onderschriften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258888" lvl="3" eaLnBrk="1" hangingPunct="1">
              <a:buClr>
                <a:srgbClr val="CC0066"/>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Lees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eerste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laatste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258888" lvl="3" eaLnBrk="1" hangingPunct="1">
              <a:buClr>
                <a:srgbClr val="CC0066"/>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Lees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eerste</a:t>
            </a:r>
            <a:r>
              <a:rPr lang="en-US" altLang="nl-NL" sz="2000" dirty="0" smtClean="0">
                <a:latin typeface="Arial" panose="020B0604020202020204" pitchFamily="34" charset="0"/>
                <a:cs typeface="Arial" panose="020B0604020202020204" pitchFamily="34" charset="0"/>
                <a:sym typeface="Arial" panose="020B0604020202020204" pitchFamily="34" charset="0"/>
              </a:rPr>
              <a:t> zin van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overige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alinea’s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marL="1709738" lvl="4" indent="-371475" eaLnBrk="1" hangingPunct="1">
              <a:buClr>
                <a:srgbClr val="CC0066"/>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Laat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leerlingen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voorspellen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waar</a:t>
            </a:r>
            <a:r>
              <a:rPr lang="en-US" altLang="nl-NL" sz="2000" dirty="0" smtClean="0">
                <a:latin typeface="Arial" panose="020B0604020202020204" pitchFamily="34" charset="0"/>
                <a:cs typeface="Arial" panose="020B0604020202020204" pitchFamily="34" charset="0"/>
                <a:sym typeface="Arial" panose="020B0604020202020204" pitchFamily="34" charset="0"/>
              </a:rPr>
              <a:t>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dirty="0" smtClean="0">
                <a:latin typeface="Arial" panose="020B0604020202020204" pitchFamily="34" charset="0"/>
                <a:cs typeface="Arial" panose="020B0604020202020204" pitchFamily="34" charset="0"/>
                <a:sym typeface="Arial" panose="020B0604020202020204" pitchFamily="34" charset="0"/>
              </a:rPr>
              <a:t> over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gaat</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709738" lvl="4" indent="-371475" eaLnBrk="1" hangingPunct="1">
              <a:buClr>
                <a:srgbClr val="CC0066"/>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Laat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leerlingen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zelf</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vragen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stellen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a:t>
            </a:r>
            <a:r>
              <a:rPr lang="en-US" altLang="nl-NL" sz="2000" dirty="0" smtClean="0">
                <a:latin typeface="Arial" panose="020B0604020202020204" pitchFamily="34" charset="0"/>
                <a:cs typeface="Arial" panose="020B0604020202020204" pitchFamily="34" charset="0"/>
                <a:sym typeface="Arial" panose="020B0604020202020204" pitchFamily="34" charset="0"/>
              </a:rPr>
              <a:t>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258888" lvl="4" eaLnBrk="1" hangingPunct="1">
              <a:buClr>
                <a:srgbClr val="CC0066"/>
              </a:buClr>
              <a:buSzPct val="125000"/>
              <a:defRP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marL="1258888" lvl="3" eaLnBrk="1" hangingPunct="1">
              <a:buClr>
                <a:srgbClr val="CC0066"/>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Doe het voor – modelling </a:t>
            </a:r>
          </a:p>
          <a:p>
            <a:pPr marL="1258888" lvl="3"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Begeleid</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oefenen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samen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vragen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stellen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1258888" lvl="3"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Veel</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verschillende</a:t>
            </a:r>
            <a:r>
              <a:rPr lang="en-US" altLang="nl-NL" sz="2000" b="1" dirty="0" smtClean="0">
                <a:latin typeface="Arial" panose="020B0604020202020204" pitchFamily="34" charset="0"/>
                <a:cs typeface="Arial" panose="020B0604020202020204" pitchFamily="34" charset="0"/>
                <a:sym typeface="Arial" panose="020B0604020202020204" pitchFamily="34" charset="0"/>
              </a:rPr>
              <a:t> type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1709738" lvl="4" indent="-371475"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Bij</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taal</a:t>
            </a:r>
            <a:r>
              <a:rPr lang="en-US" altLang="nl-NL" sz="2000" b="1" dirty="0" smtClean="0">
                <a:latin typeface="Arial" panose="020B0604020202020204" pitchFamily="34" charset="0"/>
                <a:cs typeface="Arial" panose="020B0604020202020204" pitchFamily="34" charset="0"/>
                <a:sym typeface="Arial" panose="020B0604020202020204" pitchFamily="34" charset="0"/>
              </a:rPr>
              <a:t> +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zaakvakken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pop.wet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artikeltjes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leesboeken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etc.</a:t>
            </a:r>
          </a:p>
          <a:p>
            <a:pPr lvl="2" eaLnBrk="1" hangingPunct="1">
              <a:buClr>
                <a:srgbClr val="9FB011"/>
              </a:buClr>
              <a:buSzPct val="125000"/>
              <a:buFontTx/>
              <a:buChar char="•"/>
              <a:defRPr/>
            </a:pPr>
            <a:endParaRPr lang="en-US" altLang="nl-NL" sz="2000" b="1" dirty="0" smtClean="0">
              <a:latin typeface="Calibri" panose="020F0502020204030204" pitchFamily="34" charset="0"/>
              <a:sym typeface="Arial" panose="020B0604020202020204" pitchFamily="34" charset="0"/>
            </a:endParaRPr>
          </a:p>
          <a:p>
            <a:pPr lvl="2" eaLnBrk="1" hangingPunct="1">
              <a:buClr>
                <a:srgbClr val="9FB011"/>
              </a:buClr>
              <a:buSzPct val="125000"/>
              <a:buFontTx/>
              <a:buChar char="•"/>
              <a:defRPr/>
            </a:pPr>
            <a:endParaRPr lang="en-US" altLang="nl-NL" sz="2000" b="1" i="1" dirty="0" smtClean="0">
              <a:latin typeface="Calibri" panose="020F0502020204030204" pitchFamily="34" charset="0"/>
              <a:sym typeface="Arial" panose="020B0604020202020204" pitchFamily="34" charset="0"/>
            </a:endParaRPr>
          </a:p>
          <a:p>
            <a:pPr lvl="2" eaLnBrk="1" hangingPunct="1">
              <a:buClr>
                <a:srgbClr val="9FB011"/>
              </a:buClr>
              <a:buSzPct val="125000"/>
              <a:buFontTx/>
              <a:buChar char="•"/>
              <a:defRPr/>
            </a:pPr>
            <a:endParaRPr lang="en-US" altLang="nl-NL" sz="2000" b="1" dirty="0" smtClean="0">
              <a:latin typeface="Calibri" panose="020F0502020204030204" pitchFamily="34" charset="0"/>
              <a:sym typeface="Arial" panose="020B0604020202020204" pitchFamily="34" charset="0"/>
            </a:endParaRPr>
          </a:p>
          <a:p>
            <a:pPr lvl="3" eaLnBrk="1" hangingPunct="1">
              <a:buClr>
                <a:srgbClr val="FF0000"/>
              </a:buClr>
              <a:buSzPct val="125000"/>
              <a:buFontTx/>
              <a:buChar char="•"/>
              <a:defRPr/>
            </a:pPr>
            <a:endParaRPr lang="en-US" altLang="nl-NL" sz="2000" b="1" dirty="0" smtClean="0">
              <a:latin typeface="Calibri" panose="020F0502020204030204" pitchFamily="34" charset="0"/>
              <a:sym typeface="Arial" panose="020B0604020202020204" pitchFamily="34" charset="0"/>
            </a:endParaRPr>
          </a:p>
          <a:p>
            <a:pPr eaLnBrk="1" hangingPunct="1">
              <a:buClr>
                <a:srgbClr val="FF0000"/>
              </a:buClr>
              <a:buSzPct val="125000"/>
              <a:defRPr/>
            </a:pPr>
            <a:endParaRPr lang="en-US" altLang="nl-NL" sz="2000" b="1" dirty="0" smtClean="0">
              <a:latin typeface="Calibri" panose="020F050202020403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32470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183" y="34911"/>
            <a:ext cx="3956050" cy="608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7"/>
          <p:cNvPicPr>
            <a:picLocks noChangeAspect="1" noChangeArrowheads="1"/>
          </p:cNvPicPr>
          <p:nvPr/>
        </p:nvPicPr>
        <p:blipFill rotWithShape="1">
          <a:blip r:embed="rId3">
            <a:extLst>
              <a:ext uri="{28A0092B-C50C-407E-A947-70E740481C1C}">
                <a14:useLocalDpi xmlns:a14="http://schemas.microsoft.com/office/drawing/2010/main" val="0"/>
              </a:ext>
            </a:extLst>
          </a:blip>
          <a:srcRect l="10582" t="39108" r="53539" b="29192"/>
          <a:stretch/>
        </p:blipFill>
        <p:spPr bwMode="auto">
          <a:xfrm>
            <a:off x="4936" y="1417638"/>
            <a:ext cx="9166836"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7509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p:cNvSpPr>
            <a:spLocks/>
          </p:cNvSpPr>
          <p:nvPr/>
        </p:nvSpPr>
        <p:spPr bwMode="auto">
          <a:xfrm>
            <a:off x="457200" y="552450"/>
            <a:ext cx="8220075" cy="54102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8196"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Onderzoek</a:t>
            </a:r>
            <a:endParaRPr lang="en-US" altLang="nl-NL" sz="24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2" y="1785938"/>
            <a:ext cx="7103120" cy="47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Voorwaarden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begrijpelijke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Vocabulair</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Informatiedichtheid</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Structuur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Zinsbouw</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Hoe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zien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we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terug</a:t>
            </a:r>
            <a:r>
              <a:rPr lang="en-US" altLang="nl-NL" sz="2000" b="1" dirty="0" smtClean="0">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methoden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p>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Uitgevers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differentiëren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onderwijsniveau</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Onderzoek</a:t>
            </a:r>
            <a:r>
              <a:rPr lang="en-US" altLang="nl-NL" sz="2000" dirty="0" smtClean="0">
                <a:latin typeface="Arial" panose="020B0604020202020204" pitchFamily="34" charset="0"/>
                <a:cs typeface="Arial" panose="020B0604020202020204" pitchFamily="34" charset="0"/>
                <a:sym typeface="Arial" panose="020B0604020202020204" pitchFamily="34" charset="0"/>
              </a:rPr>
              <a:t>: is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effectieve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aanpak</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Samenhang</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4" eaLnBrk="1" hangingPunct="1">
              <a:spcBef>
                <a:spcPts val="480"/>
              </a:spcBef>
              <a:buClr>
                <a:srgbClr val="C00000"/>
              </a:buClr>
              <a:buSzPct val="125000"/>
              <a:buFontTx/>
              <a:buChar char="•"/>
              <a:defRPr/>
            </a:pP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Lay-out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Anekdotes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08144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5" name="Picture 8" descr="C:\Users\Gerdineke\AppData\Local\Microsoft\Windows\Temporary Internet Files\Content.Outlook\60FRR7T0\IMG_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4" y="-709424"/>
            <a:ext cx="9120606" cy="6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a:blip r:embed="rId4">
            <a:extLst>
              <a:ext uri="{28A0092B-C50C-407E-A947-70E740481C1C}">
                <a14:useLocalDpi xmlns:a14="http://schemas.microsoft.com/office/drawing/2010/main" val="0"/>
              </a:ext>
            </a:extLst>
          </a:blip>
          <a:srcRect l="17172" t="30490" r="51262" b="29289"/>
          <a:stretch>
            <a:fillRect/>
          </a:stretch>
        </p:blipFill>
        <p:spPr bwMode="auto">
          <a:xfrm>
            <a:off x="-25842" y="1529001"/>
            <a:ext cx="4838151" cy="462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8555" y="-225345"/>
            <a:ext cx="4499838" cy="636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p:nvPr/>
        </p:nvPicPr>
        <p:blipFill>
          <a:blip r:embed="rId6"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9167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1"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marL="128588" indent="-128588"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b="1">
              <a:latin typeface="Calibri" panose="020F0502020204030204" pitchFamily="34" charset="0"/>
              <a:sym typeface="Arial" panose="020B0604020202020204" pitchFamily="34" charset="0"/>
            </a:endParaRPr>
          </a:p>
        </p:txBody>
      </p:sp>
      <p:sp>
        <p:nvSpPr>
          <p:cNvPr id="43012" name="Rectangle 3"/>
          <p:cNvSpPr>
            <a:spLocks/>
          </p:cNvSpPr>
          <p:nvPr/>
        </p:nvSpPr>
        <p:spPr bwMode="auto">
          <a:xfrm>
            <a:off x="1357313" y="825500"/>
            <a:ext cx="5757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algn="l" eaLnBrk="1" hangingPunct="1"/>
            <a:r>
              <a:rPr lang="en-US" altLang="nl-NL" sz="2400" b="1">
                <a:solidFill>
                  <a:srgbClr val="C00000"/>
                </a:solidFill>
                <a:latin typeface="Calibri" panose="020F0502020204030204" pitchFamily="34" charset="0"/>
                <a:sym typeface="Arial" panose="020B0604020202020204" pitchFamily="34" charset="0"/>
              </a:rPr>
              <a:t>Onderzoek: lay-out</a:t>
            </a:r>
          </a:p>
        </p:txBody>
      </p:sp>
      <p:sp>
        <p:nvSpPr>
          <p:cNvPr id="43013" name="Tekstvak 8"/>
          <p:cNvSpPr txBox="1">
            <a:spLocks noChangeArrowheads="1"/>
          </p:cNvSpPr>
          <p:nvPr/>
        </p:nvSpPr>
        <p:spPr bwMode="auto">
          <a:xfrm>
            <a:off x="1357313" y="1785938"/>
            <a:ext cx="60944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a:latin typeface="Calibri" panose="020F0502020204030204" pitchFamily="34" charset="0"/>
              <a:ea typeface="MS PGothic" panose="020B0600070205080204" pitchFamily="34" charset="-128"/>
              <a:cs typeface="Verdana" panose="020B0604030504040204" pitchFamily="34" charset="0"/>
            </a:endParaRPr>
          </a:p>
          <a:p>
            <a:pPr lvl="1">
              <a:buFontTx/>
              <a:buChar char="-"/>
            </a:pPr>
            <a:endParaRPr lang="en-US" altLang="nl-NL">
              <a:ea typeface="MS PGothic" panose="020B0600070205080204" pitchFamily="34" charset="-128"/>
              <a:cs typeface="Verdana" panose="020B0604030504040204" pitchFamily="34" charset="0"/>
            </a:endParaRPr>
          </a:p>
          <a:p>
            <a:pPr lvl="2"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algn="l" eaLnBrk="1" hangingPunct="1">
              <a:buClr>
                <a:srgbClr val="9FB011"/>
              </a:buClr>
              <a:buSzPct val="125000"/>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p:txBody>
      </p:sp>
      <p:sp>
        <p:nvSpPr>
          <p:cNvPr id="43014" name="Rechthoek 1"/>
          <p:cNvSpPr>
            <a:spLocks noChangeArrowheads="1"/>
          </p:cNvSpPr>
          <p:nvPr/>
        </p:nvSpPr>
        <p:spPr bwMode="auto">
          <a:xfrm>
            <a:off x="944563" y="3481388"/>
            <a:ext cx="81535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ctr">
              <a:defRPr sz="1700">
                <a:solidFill>
                  <a:schemeClr val="tx1"/>
                </a:solidFill>
                <a:latin typeface="Gill Sans" charset="0"/>
                <a:ea typeface="ヒラギノ角ゴ ProN W3" charset="-128"/>
                <a:sym typeface="Gill Sans" charset="0"/>
              </a:defRPr>
            </a:lvl1pPr>
            <a:lvl2pPr marL="277813" indent="-106363" algn="ctr">
              <a:defRPr sz="1700">
                <a:solidFill>
                  <a:schemeClr val="tx1"/>
                </a:solidFill>
                <a:latin typeface="Gill Sans" charset="0"/>
                <a:ea typeface="ヒラギノ角ゴ ProN W3" charset="-128"/>
                <a:sym typeface="Gill Sans" charset="0"/>
              </a:defRPr>
            </a:lvl2pPr>
            <a:lvl3pPr algn="ctr">
              <a:defRPr sz="1700">
                <a:solidFill>
                  <a:schemeClr val="tx1"/>
                </a:solidFill>
                <a:latin typeface="Gill Sans" charset="0"/>
                <a:ea typeface="ヒラギノ角ゴ ProN W3" charset="-128"/>
                <a:sym typeface="Gill Sans" charset="0"/>
              </a:defRPr>
            </a:lvl3pPr>
            <a:lvl4pPr marL="600075" indent="-85725" algn="ctr">
              <a:defRPr sz="1700">
                <a:solidFill>
                  <a:schemeClr val="tx1"/>
                </a:solidFill>
                <a:latin typeface="Gill Sans" charset="0"/>
                <a:ea typeface="ヒラギノ角ゴ ProN W3" charset="-128"/>
                <a:sym typeface="Gill Sans" charset="0"/>
              </a:defRPr>
            </a:lvl4pPr>
            <a:lvl5pPr algn="ctr">
              <a:defRPr sz="1700">
                <a:solidFill>
                  <a:schemeClr val="tx1"/>
                </a:solidFill>
                <a:latin typeface="Gill Sans" charset="0"/>
                <a:ea typeface="ヒラギノ角ゴ ProN W3" charset="-128"/>
                <a:sym typeface="Gill Sans" charset="0"/>
              </a:defRPr>
            </a:lvl5pPr>
            <a:lvl6pPr marL="1143000" indent="11430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1600200" indent="11430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2057400" indent="11430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2514600" indent="11430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C00000"/>
              </a:buClr>
              <a:buSzPct val="125000"/>
              <a:buFontTx/>
              <a:buChar char="•"/>
            </a:pPr>
            <a:endParaRPr lang="en-US" altLang="nl-NL" sz="2000" b="1" dirty="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marL="357188" lvl="2" algn="l" eaLnBrk="1" hangingPunct="1">
              <a:buClr>
                <a:srgbClr val="C00000"/>
              </a:buClr>
              <a:buSzPct val="125000"/>
              <a:buFontTx/>
              <a:buChar char="•"/>
            </a:pPr>
            <a:r>
              <a:rPr lang="en-US" altLang="nl-NL" sz="2000" b="1" dirty="0" err="1" smtClean="0">
                <a:solidFill>
                  <a:srgbClr val="000000"/>
                </a:solidFill>
                <a:latin typeface="Arial" panose="020B0604020202020204" pitchFamily="34" charset="0"/>
                <a:cs typeface="Arial" panose="020B0604020202020204" pitchFamily="34" charset="0"/>
                <a:sym typeface="Arial" panose="020B0604020202020204" pitchFamily="34" charset="0"/>
              </a:rPr>
              <a:t>Geen</a:t>
            </a:r>
            <a:r>
              <a:rPr lang="en-US" altLang="nl-NL" sz="2000" b="1" dirty="0" smtClean="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effect op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tekstbegrip</a:t>
            </a:r>
            <a:endPar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357188" lvl="2" algn="l" eaLnBrk="1" hangingPunct="1">
              <a:buClr>
                <a:srgbClr val="C00000"/>
              </a:buClr>
              <a:buSzPct val="125000"/>
              <a:buFontTx/>
              <a:buChar char="•"/>
            </a:pP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Sterke</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vertraging</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aan</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begin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nieuwe</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regel +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langer</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terugkijken</a:t>
            </a:r>
            <a:endPar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357188" lvl="2" algn="l" eaLnBrk="1" hangingPunct="1">
              <a:buClr>
                <a:srgbClr val="C00000"/>
              </a:buClr>
              <a:buSzPct val="125000"/>
              <a:buFontTx/>
              <a:buChar char="•"/>
            </a:pPr>
            <a:endPar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357188" lvl="4" algn="l" eaLnBrk="1" hangingPunct="1">
              <a:buClr>
                <a:srgbClr val="C00000"/>
              </a:buClr>
              <a:buSzPct val="125000"/>
              <a:buFontTx/>
              <a:buChar char="•"/>
            </a:pP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Duidelijke</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correlatie</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langzamer</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lezen</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 lager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scoren</a:t>
            </a:r>
            <a:endPar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357188" lvl="4" algn="l" eaLnBrk="1" hangingPunct="1">
              <a:buClr>
                <a:srgbClr val="C00000"/>
              </a:buClr>
              <a:buSzPct val="125000"/>
              <a:buFontTx/>
              <a:buChar char="•"/>
            </a:pP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Combinatie</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fragmentatie</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verbindingswoorden</a:t>
            </a:r>
            <a:r>
              <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rPr>
              <a:t> = </a:t>
            </a:r>
            <a:r>
              <a:rPr lang="en-US" altLang="nl-NL" sz="2000" b="1" dirty="0" err="1">
                <a:solidFill>
                  <a:srgbClr val="000000"/>
                </a:solidFill>
                <a:latin typeface="Arial" panose="020B0604020202020204" pitchFamily="34" charset="0"/>
                <a:cs typeface="Arial" panose="020B0604020202020204" pitchFamily="34" charset="0"/>
                <a:sym typeface="Arial" panose="020B0604020202020204" pitchFamily="34" charset="0"/>
              </a:rPr>
              <a:t>problemen</a:t>
            </a:r>
            <a:endParaRPr lang="en-US" altLang="nl-NL" sz="2000" b="1"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3015" name="Rechthoek 2"/>
          <p:cNvSpPr>
            <a:spLocks noChangeArrowheads="1"/>
          </p:cNvSpPr>
          <p:nvPr/>
        </p:nvSpPr>
        <p:spPr bwMode="auto">
          <a:xfrm>
            <a:off x="2047875" y="1363663"/>
            <a:ext cx="4572000" cy="2308225"/>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r>
              <a:rPr lang="nl-NL" altLang="nl-NL" sz="1600" i="1" dirty="0">
                <a:latin typeface="Calibri" panose="020F0502020204030204" pitchFamily="34" charset="0"/>
              </a:rPr>
              <a:t>	 </a:t>
            </a:r>
          </a:p>
          <a:p>
            <a:pPr eaLnBrk="1" hangingPunct="1"/>
            <a:r>
              <a:rPr lang="nl-NL" altLang="nl-NL" sz="1600" i="1" dirty="0">
                <a:latin typeface="Calibri" panose="020F0502020204030204" pitchFamily="34" charset="0"/>
              </a:rPr>
              <a:t>	</a:t>
            </a:r>
            <a:r>
              <a:rPr lang="nl-NL" altLang="nl-NL" sz="1600" i="1" dirty="0">
                <a:latin typeface="Arial" panose="020B0604020202020204" pitchFamily="34" charset="0"/>
                <a:cs typeface="Arial" panose="020B0604020202020204" pitchFamily="34" charset="0"/>
              </a:rPr>
              <a:t>Elke zin staat op een nieuwe regel.</a:t>
            </a:r>
          </a:p>
          <a:p>
            <a:pPr eaLnBrk="1" hangingPunct="1"/>
            <a:endParaRPr lang="nl-NL" altLang="nl-NL" sz="1600" i="1" dirty="0">
              <a:latin typeface="Arial" panose="020B0604020202020204" pitchFamily="34" charset="0"/>
              <a:cs typeface="Arial" panose="020B0604020202020204" pitchFamily="34" charset="0"/>
            </a:endParaRPr>
          </a:p>
          <a:p>
            <a:pPr eaLnBrk="1" hangingPunct="1"/>
            <a:r>
              <a:rPr lang="nl-NL" altLang="nl-NL" sz="1600" i="1" dirty="0">
                <a:latin typeface="Arial" panose="020B0604020202020204" pitchFamily="34" charset="0"/>
                <a:cs typeface="Arial" panose="020B0604020202020204" pitchFamily="34" charset="0"/>
              </a:rPr>
              <a:t>	Dat lijkt ons makkelijk voor zwakke lezers. </a:t>
            </a:r>
          </a:p>
          <a:p>
            <a:pPr eaLnBrk="1" hangingPunct="1"/>
            <a:r>
              <a:rPr lang="nl-NL" altLang="nl-NL" sz="1600" i="1" dirty="0">
                <a:latin typeface="Arial" panose="020B0604020202020204" pitchFamily="34" charset="0"/>
                <a:cs typeface="Arial" panose="020B0604020202020204" pitchFamily="34" charset="0"/>
              </a:rPr>
              <a:t>	Daarom presenteren we teksten zo.</a:t>
            </a:r>
          </a:p>
          <a:p>
            <a:pPr eaLnBrk="1" hangingPunct="1"/>
            <a:r>
              <a:rPr lang="nl-NL" altLang="nl-NL" sz="1600" i="1" dirty="0">
                <a:latin typeface="Arial" panose="020B0604020202020204" pitchFamily="34" charset="0"/>
                <a:cs typeface="Arial" panose="020B0604020202020204" pitchFamily="34" charset="0"/>
              </a:rPr>
              <a:t>	Zo houden we het overzichtelijk. </a:t>
            </a:r>
          </a:p>
          <a:p>
            <a:pPr eaLnBrk="1" hangingPunct="1"/>
            <a:r>
              <a:rPr lang="nl-NL" altLang="nl-NL" sz="1600" i="1" dirty="0">
                <a:latin typeface="Arial" panose="020B0604020202020204" pitchFamily="34" charset="0"/>
                <a:cs typeface="Arial" panose="020B0604020202020204" pitchFamily="34" charset="0"/>
              </a:rPr>
              <a:t>	Toch helpt het leerlingen niet.</a:t>
            </a:r>
          </a:p>
          <a:p>
            <a:pPr eaLnBrk="1" hangingPunct="1"/>
            <a:r>
              <a:rPr lang="nl-NL" altLang="nl-NL" sz="1600" i="1" dirty="0">
                <a:latin typeface="Arial" panose="020B0604020202020204" pitchFamily="34" charset="0"/>
                <a:cs typeface="Arial" panose="020B0604020202020204" pitchFamily="34" charset="0"/>
              </a:rPr>
              <a:t>	Dat blijkt uit onderzoek.</a:t>
            </a:r>
          </a:p>
          <a:p>
            <a:pPr eaLnBrk="1" hangingPunct="1"/>
            <a:r>
              <a:rPr lang="en-US" altLang="nl-NL" sz="1600" dirty="0">
                <a:latin typeface="Calibri" panose="020F0502020204030204" pitchFamily="34" charset="0"/>
              </a:rPr>
              <a:t> </a:t>
            </a:r>
          </a:p>
        </p:txBody>
      </p:sp>
      <p:sp>
        <p:nvSpPr>
          <p:cNvPr id="10" name="Notched Right Arrow 5"/>
          <p:cNvSpPr/>
          <p:nvPr/>
        </p:nvSpPr>
        <p:spPr>
          <a:xfrm>
            <a:off x="3100388" y="1879600"/>
            <a:ext cx="431800" cy="276225"/>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b="1">
              <a:ln w="22225">
                <a:solidFill>
                  <a:schemeClr val="accent2"/>
                </a:solidFill>
                <a:prstDash val="solid"/>
              </a:ln>
              <a:solidFill>
                <a:srgbClr val="92D050"/>
              </a:solidFill>
            </a:endParaRPr>
          </a:p>
        </p:txBody>
      </p:sp>
      <p:sp>
        <p:nvSpPr>
          <p:cNvPr id="11" name="Notched Right Arrow 5"/>
          <p:cNvSpPr/>
          <p:nvPr/>
        </p:nvSpPr>
        <p:spPr>
          <a:xfrm>
            <a:off x="4229100" y="1963738"/>
            <a:ext cx="431800" cy="107950"/>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b="1">
              <a:ln w="22225">
                <a:solidFill>
                  <a:schemeClr val="accent2"/>
                </a:solidFill>
                <a:prstDash val="solid"/>
              </a:ln>
              <a:solidFill>
                <a:srgbClr val="92D050"/>
              </a:solidFill>
            </a:endParaRPr>
          </a:p>
        </p:txBody>
      </p:sp>
      <p:sp>
        <p:nvSpPr>
          <p:cNvPr id="12" name="Notched Right Arrow 5"/>
          <p:cNvSpPr/>
          <p:nvPr/>
        </p:nvSpPr>
        <p:spPr>
          <a:xfrm>
            <a:off x="3656013" y="1878013"/>
            <a:ext cx="431800" cy="276225"/>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b="1">
              <a:ln w="22225">
                <a:solidFill>
                  <a:schemeClr val="accent2"/>
                </a:solidFill>
                <a:prstDash val="solid"/>
              </a:ln>
              <a:solidFill>
                <a:srgbClr val="92D050"/>
              </a:solidFill>
            </a:endParaRPr>
          </a:p>
        </p:txBody>
      </p:sp>
      <p:sp>
        <p:nvSpPr>
          <p:cNvPr id="13" name="Notched Right Arrow 5"/>
          <p:cNvSpPr/>
          <p:nvPr/>
        </p:nvSpPr>
        <p:spPr>
          <a:xfrm>
            <a:off x="4860925" y="1960563"/>
            <a:ext cx="431800" cy="107950"/>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b="1">
              <a:ln w="22225">
                <a:solidFill>
                  <a:schemeClr val="accent2"/>
                </a:solidFill>
                <a:prstDash val="solid"/>
              </a:ln>
              <a:solidFill>
                <a:srgbClr val="92D050"/>
              </a:solidFill>
            </a:endParaRPr>
          </a:p>
        </p:txBody>
      </p:sp>
      <p:sp>
        <p:nvSpPr>
          <p:cNvPr id="14" name="Notched Right Arrow 5"/>
          <p:cNvSpPr/>
          <p:nvPr/>
        </p:nvSpPr>
        <p:spPr>
          <a:xfrm rot="10800000">
            <a:off x="6388100" y="2367898"/>
            <a:ext cx="431800" cy="276225"/>
          </a:xfrm>
          <a:prstGeom prst="notchedRightArrow">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nl-NL" b="1">
              <a:ln w="22225">
                <a:solidFill>
                  <a:schemeClr val="accent2"/>
                </a:solidFill>
                <a:prstDash val="solid"/>
              </a:ln>
              <a:solidFill>
                <a:srgbClr val="92D050"/>
              </a:solidFill>
            </a:endParaRPr>
          </a:p>
        </p:txBody>
      </p:sp>
      <p:pic>
        <p:nvPicPr>
          <p:cNvPr id="15" name="Afbeelding 14"/>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321801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5" name="Rectangle 2"/>
          <p:cNvSpPr>
            <a:spLocks/>
          </p:cNvSpPr>
          <p:nvPr/>
        </p:nvSpPr>
        <p:spPr bwMode="auto">
          <a:xfrm>
            <a:off x="457200" y="552450"/>
            <a:ext cx="8220075" cy="54102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8196"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Onderzoek</a:t>
            </a:r>
            <a:endParaRPr lang="en-US" altLang="nl-NL" sz="24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2" y="1785938"/>
            <a:ext cx="7103120" cy="478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Voorwaarden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begrijpelijke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Vocabulair</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Informatiedichtheid</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Structuur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Zinsbouw</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1371600" lvl="3" indent="0"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Hoe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zien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we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terug</a:t>
            </a:r>
            <a:r>
              <a:rPr lang="en-US" altLang="nl-NL" sz="2000" b="1" dirty="0" smtClean="0">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methoden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toetsen</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p>
          <a:p>
            <a:pPr lvl="2" eaLnBrk="1" hangingPunct="1">
              <a:spcBef>
                <a:spcPts val="480"/>
              </a:spcBef>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Uitgevers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differentiëren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onderwijsniveau</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Onderzoek</a:t>
            </a:r>
            <a:r>
              <a:rPr lang="en-US" altLang="nl-NL" sz="2000" dirty="0" smtClean="0">
                <a:latin typeface="Arial" panose="020B0604020202020204" pitchFamily="34" charset="0"/>
                <a:cs typeface="Arial" panose="020B0604020202020204" pitchFamily="34" charset="0"/>
                <a:sym typeface="Arial" panose="020B0604020202020204" pitchFamily="34" charset="0"/>
              </a:rPr>
              <a:t>: is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dat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effectieve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aanpak</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4"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Samenhang</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4" eaLnBrk="1" hangingPunct="1">
              <a:spcBef>
                <a:spcPts val="480"/>
              </a:spcBef>
              <a:buClr>
                <a:srgbClr val="C00000"/>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Lay-out</a:t>
            </a:r>
          </a:p>
          <a:p>
            <a:pPr lvl="4" eaLnBrk="1" hangingPunct="1">
              <a:spcBef>
                <a:spcPts val="480"/>
              </a:spcBef>
              <a:buClr>
                <a:srgbClr val="C00000"/>
              </a:buClr>
              <a:buSzPct val="125000"/>
              <a:buFontTx/>
              <a:buChar char="•"/>
              <a:defRPr/>
            </a:pP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Anekdotes</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en</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teksten</a:t>
            </a:r>
            <a:endPar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endParaRPr>
          </a:p>
          <a:p>
            <a:pPr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63325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30165" t="49570" r="23322" b="26959"/>
          <a:stretch>
            <a:fillRect/>
          </a:stretch>
        </p:blipFill>
        <p:spPr bwMode="auto">
          <a:xfrm>
            <a:off x="1440457" y="245950"/>
            <a:ext cx="7345611" cy="296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0711" t="57777" r="23198" b="17815"/>
          <a:stretch>
            <a:fillRect/>
          </a:stretch>
        </p:blipFill>
        <p:spPr bwMode="auto">
          <a:xfrm>
            <a:off x="485404" y="3212976"/>
            <a:ext cx="6630300" cy="288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924357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83" name="Rectangle 2"/>
          <p:cNvSpPr>
            <a:spLocks/>
          </p:cNvSpPr>
          <p:nvPr/>
        </p:nvSpPr>
        <p:spPr bwMode="auto">
          <a:xfrm>
            <a:off x="457200" y="552450"/>
            <a:ext cx="8220075" cy="5410200"/>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46084" name="Rectangle 3"/>
          <p:cNvSpPr>
            <a:spLocks/>
          </p:cNvSpPr>
          <p:nvPr/>
        </p:nvSpPr>
        <p:spPr bwMode="auto">
          <a:xfrm>
            <a:off x="1357312" y="825500"/>
            <a:ext cx="645504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teksten</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6086" name="Tekstvak 8"/>
          <p:cNvSpPr txBox="1">
            <a:spLocks noChangeArrowheads="1"/>
          </p:cNvSpPr>
          <p:nvPr/>
        </p:nvSpPr>
        <p:spPr bwMode="auto">
          <a:xfrm>
            <a:off x="1357313" y="1785938"/>
            <a:ext cx="5715000" cy="186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C00000"/>
              </a:buClr>
              <a:buSzPct val="125000"/>
              <a:buFontTx/>
              <a:buChar char="•"/>
            </a:pPr>
            <a:r>
              <a:rPr lang="en-US" altLang="nl-NL" sz="2000" b="1" dirty="0" err="1">
                <a:latin typeface="Arial" panose="020B0604020202020204" pitchFamily="34" charset="0"/>
                <a:cs typeface="Arial" panose="020B0604020202020204" pitchFamily="34" charset="0"/>
                <a:sym typeface="Arial" panose="020B0604020202020204" pitchFamily="34" charset="0"/>
              </a:rPr>
              <a:t>Verhalende</a:t>
            </a:r>
            <a:r>
              <a:rPr lang="en-US" altLang="nl-NL" sz="2000" b="1" dirty="0">
                <a:latin typeface="Arial" panose="020B0604020202020204" pitchFamily="34" charset="0"/>
                <a:cs typeface="Arial" panose="020B0604020202020204" pitchFamily="34" charset="0"/>
                <a:sym typeface="Arial" panose="020B0604020202020204" pitchFamily="34" charset="0"/>
              </a:rPr>
              <a:t>/</a:t>
            </a:r>
            <a:r>
              <a:rPr lang="en-US" altLang="nl-NL" sz="2000" b="1" dirty="0" err="1">
                <a:latin typeface="Arial" panose="020B0604020202020204" pitchFamily="34" charset="0"/>
                <a:cs typeface="Arial" panose="020B0604020202020204" pitchFamily="34" charset="0"/>
                <a:sym typeface="Arial" panose="020B0604020202020204" pitchFamily="34" charset="0"/>
              </a:rPr>
              <a:t>narratieve</a:t>
            </a:r>
            <a:r>
              <a:rPr lang="en-US" altLang="nl-NL" sz="2000" b="1" dirty="0">
                <a:latin typeface="Arial" panose="020B0604020202020204" pitchFamily="34" charset="0"/>
                <a:cs typeface="Arial" panose="020B0604020202020204" pitchFamily="34" charset="0"/>
                <a:sym typeface="Arial" panose="020B0604020202020204" pitchFamily="34" charset="0"/>
              </a:rPr>
              <a:t> </a:t>
            </a:r>
            <a:r>
              <a:rPr lang="en-US" altLang="nl-NL" sz="2000" b="1" dirty="0" err="1">
                <a:latin typeface="Arial" panose="020B0604020202020204" pitchFamily="34" charset="0"/>
                <a:cs typeface="Arial" panose="020B0604020202020204" pitchFamily="34" charset="0"/>
                <a:sym typeface="Arial" panose="020B0604020202020204" pitchFamily="34" charset="0"/>
              </a:rPr>
              <a:t>tekstkenmerken</a:t>
            </a: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C00000"/>
              </a:buClr>
              <a:buSzPct val="125000"/>
              <a:buFontTx/>
              <a:buChar char="•"/>
            </a:pPr>
            <a:r>
              <a:rPr lang="en-US" altLang="nl-NL" sz="2000" dirty="0" err="1">
                <a:latin typeface="Arial" panose="020B0604020202020204" pitchFamily="34" charset="0"/>
                <a:cs typeface="Arial" panose="020B0604020202020204" pitchFamily="34" charset="0"/>
                <a:sym typeface="Arial" panose="020B0604020202020204" pitchFamily="34" charset="0"/>
              </a:rPr>
              <a:t>Alleen</a:t>
            </a:r>
            <a:r>
              <a:rPr lang="en-US" altLang="nl-NL" sz="2000" dirty="0">
                <a:latin typeface="Arial" panose="020B0604020202020204" pitchFamily="34" charset="0"/>
                <a:cs typeface="Arial" panose="020B0604020202020204" pitchFamily="34" charset="0"/>
                <a:sym typeface="Arial" panose="020B0604020202020204" pitchFamily="34" charset="0"/>
              </a:rPr>
              <a:t> </a:t>
            </a:r>
            <a:r>
              <a:rPr lang="en-US" altLang="nl-NL" sz="2000" dirty="0" err="1">
                <a:latin typeface="Arial" panose="020B0604020202020204" pitchFamily="34" charset="0"/>
                <a:cs typeface="Arial" panose="020B0604020202020204" pitchFamily="34" charset="0"/>
                <a:sym typeface="Arial" panose="020B0604020202020204" pitchFamily="34" charset="0"/>
              </a:rPr>
              <a:t>leerstof</a:t>
            </a:r>
            <a:endParaRPr lang="en-US" altLang="nl-NL" sz="2000" dirty="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C00000"/>
              </a:buClr>
              <a:buSzPct val="125000"/>
              <a:buFontTx/>
              <a:buChar char="•"/>
            </a:pPr>
            <a:r>
              <a:rPr lang="en-US" altLang="nl-NL" sz="2000" dirty="0" err="1">
                <a:latin typeface="Arial" panose="020B0604020202020204" pitchFamily="34" charset="0"/>
                <a:cs typeface="Arial" panose="020B0604020202020204" pitchFamily="34" charset="0"/>
                <a:sym typeface="Arial" panose="020B0604020202020204" pitchFamily="34" charset="0"/>
              </a:rPr>
              <a:t>Verhalend</a:t>
            </a:r>
            <a:r>
              <a:rPr lang="en-US" altLang="nl-NL" sz="2000" dirty="0">
                <a:latin typeface="Arial" panose="020B0604020202020204" pitchFamily="34" charset="0"/>
                <a:cs typeface="Arial" panose="020B0604020202020204" pitchFamily="34" charset="0"/>
                <a:sym typeface="Arial" panose="020B0604020202020204" pitchFamily="34" charset="0"/>
              </a:rPr>
              <a:t> + </a:t>
            </a:r>
            <a:r>
              <a:rPr lang="en-US" altLang="nl-NL" sz="2000" dirty="0" err="1">
                <a:latin typeface="Arial" panose="020B0604020202020204" pitchFamily="34" charset="0"/>
                <a:cs typeface="Arial" panose="020B0604020202020204" pitchFamily="34" charset="0"/>
                <a:sym typeface="Arial" panose="020B0604020202020204" pitchFamily="34" charset="0"/>
              </a:rPr>
              <a:t>historisch</a:t>
            </a:r>
            <a:r>
              <a:rPr lang="en-US" altLang="nl-NL" sz="2000" dirty="0">
                <a:latin typeface="Arial" panose="020B0604020202020204" pitchFamily="34" charset="0"/>
                <a:cs typeface="Arial" panose="020B0604020202020204" pitchFamily="34" charset="0"/>
                <a:sym typeface="Arial" panose="020B0604020202020204" pitchFamily="34" charset="0"/>
              </a:rPr>
              <a:t> personage</a:t>
            </a:r>
          </a:p>
          <a:p>
            <a:pPr lvl="3" algn="l" eaLnBrk="1" hangingPunct="1">
              <a:buClr>
                <a:srgbClr val="C00000"/>
              </a:buClr>
              <a:buSzPct val="125000"/>
              <a:buFontTx/>
              <a:buChar char="•"/>
            </a:pPr>
            <a:r>
              <a:rPr lang="en-US" altLang="nl-NL" sz="2000" dirty="0" err="1">
                <a:latin typeface="Arial" panose="020B0604020202020204" pitchFamily="34" charset="0"/>
                <a:cs typeface="Arial" panose="020B0604020202020204" pitchFamily="34" charset="0"/>
                <a:sym typeface="Arial" panose="020B0604020202020204" pitchFamily="34" charset="0"/>
              </a:rPr>
              <a:t>Verhalend</a:t>
            </a:r>
            <a:r>
              <a:rPr lang="en-US" altLang="nl-NL" sz="2000" dirty="0">
                <a:latin typeface="Arial" panose="020B0604020202020204" pitchFamily="34" charset="0"/>
                <a:cs typeface="Arial" panose="020B0604020202020204" pitchFamily="34" charset="0"/>
                <a:sym typeface="Arial" panose="020B0604020202020204" pitchFamily="34" charset="0"/>
              </a:rPr>
              <a:t> + </a:t>
            </a:r>
            <a:r>
              <a:rPr lang="en-US" altLang="nl-NL" sz="2000" dirty="0" err="1">
                <a:latin typeface="Arial" panose="020B0604020202020204" pitchFamily="34" charset="0"/>
                <a:cs typeface="Arial" panose="020B0604020202020204" pitchFamily="34" charset="0"/>
                <a:sym typeface="Arial" panose="020B0604020202020204" pitchFamily="34" charset="0"/>
              </a:rPr>
              <a:t>fictief</a:t>
            </a:r>
            <a:r>
              <a:rPr lang="en-US" altLang="nl-NL" sz="2000" dirty="0">
                <a:latin typeface="Arial" panose="020B0604020202020204" pitchFamily="34" charset="0"/>
                <a:cs typeface="Arial" panose="020B0604020202020204" pitchFamily="34" charset="0"/>
                <a:sym typeface="Arial" panose="020B0604020202020204" pitchFamily="34" charset="0"/>
              </a:rPr>
              <a:t> personage</a:t>
            </a:r>
          </a:p>
          <a:p>
            <a:pPr lvl="3" algn="l" eaLnBrk="1" hangingPunct="1">
              <a:buClr>
                <a:srgbClr val="C00000"/>
              </a:buClr>
              <a:buSzPct val="125000"/>
              <a:buFontTx/>
              <a:buChar cha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C00000"/>
              </a:buClr>
              <a:buSzPct val="125000"/>
            </a:pPr>
            <a:endParaRPr lang="en-US" altLang="nl-NL" sz="2000" b="1"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162301297"/>
              </p:ext>
            </p:extLst>
          </p:nvPr>
        </p:nvGraphicFramePr>
        <p:xfrm>
          <a:off x="1" y="3106738"/>
          <a:ext cx="9143999" cy="3046412"/>
        </p:xfrm>
        <a:graphic>
          <a:graphicData uri="http://schemas.openxmlformats.org/drawingml/2006/table">
            <a:tbl>
              <a:tblPr firstRow="1" bandRow="1">
                <a:tableStyleId>{5C22544A-7EE6-4342-B048-85BDC9FD1C3A}</a:tableStyleId>
              </a:tblPr>
              <a:tblGrid>
                <a:gridCol w="3224410">
                  <a:extLst>
                    <a:ext uri="{9D8B030D-6E8A-4147-A177-3AD203B41FA5}">
                      <a16:colId xmlns:a16="http://schemas.microsoft.com/office/drawing/2014/main" val="20000"/>
                    </a:ext>
                  </a:extLst>
                </a:gridCol>
                <a:gridCol w="3003773">
                  <a:extLst>
                    <a:ext uri="{9D8B030D-6E8A-4147-A177-3AD203B41FA5}">
                      <a16:colId xmlns:a16="http://schemas.microsoft.com/office/drawing/2014/main" val="20001"/>
                    </a:ext>
                  </a:extLst>
                </a:gridCol>
                <a:gridCol w="2915816">
                  <a:extLst>
                    <a:ext uri="{9D8B030D-6E8A-4147-A177-3AD203B41FA5}">
                      <a16:colId xmlns:a16="http://schemas.microsoft.com/office/drawing/2014/main" val="20002"/>
                    </a:ext>
                  </a:extLst>
                </a:gridCol>
              </a:tblGrid>
              <a:tr h="393840">
                <a:tc>
                  <a:txBody>
                    <a:bodyPr/>
                    <a:lstStyle/>
                    <a:p>
                      <a:r>
                        <a:rPr lang="nl-NL" sz="1800" dirty="0" smtClean="0">
                          <a:latin typeface="Arial" panose="020B0604020202020204" pitchFamily="34" charset="0"/>
                          <a:cs typeface="Arial" panose="020B0604020202020204" pitchFamily="34" charset="0"/>
                        </a:rPr>
                        <a:t>Versie 1</a:t>
                      </a:r>
                      <a:endParaRPr lang="nl-NL" sz="1800" dirty="0">
                        <a:latin typeface="Arial" panose="020B0604020202020204" pitchFamily="34" charset="0"/>
                        <a:cs typeface="Arial" panose="020B0604020202020204" pitchFamily="34" charset="0"/>
                      </a:endParaRPr>
                    </a:p>
                  </a:txBody>
                  <a:tcPr marL="91438" marR="91438" marT="45747" marB="45747">
                    <a:solidFill>
                      <a:srgbClr val="CC0066"/>
                    </a:solidFill>
                  </a:tcPr>
                </a:tc>
                <a:tc>
                  <a:txBody>
                    <a:bodyPr/>
                    <a:lstStyle/>
                    <a:p>
                      <a:r>
                        <a:rPr lang="nl-NL" sz="1800" dirty="0" smtClean="0">
                          <a:latin typeface="Arial" panose="020B0604020202020204" pitchFamily="34" charset="0"/>
                          <a:cs typeface="Arial" panose="020B0604020202020204" pitchFamily="34" charset="0"/>
                        </a:rPr>
                        <a:t>Versie 2</a:t>
                      </a:r>
                      <a:endParaRPr lang="nl-NL" sz="1800" dirty="0">
                        <a:latin typeface="Arial" panose="020B0604020202020204" pitchFamily="34" charset="0"/>
                        <a:cs typeface="Arial" panose="020B0604020202020204" pitchFamily="34" charset="0"/>
                      </a:endParaRPr>
                    </a:p>
                  </a:txBody>
                  <a:tcPr marL="91438" marR="91438" marT="45747" marB="45747">
                    <a:solidFill>
                      <a:srgbClr val="CC0066"/>
                    </a:solidFill>
                  </a:tcPr>
                </a:tc>
                <a:tc>
                  <a:txBody>
                    <a:bodyPr/>
                    <a:lstStyle/>
                    <a:p>
                      <a:r>
                        <a:rPr lang="nl-NL" sz="1800" dirty="0" smtClean="0">
                          <a:latin typeface="Arial" panose="020B0604020202020204" pitchFamily="34" charset="0"/>
                          <a:cs typeface="Arial" panose="020B0604020202020204" pitchFamily="34" charset="0"/>
                        </a:rPr>
                        <a:t>Versie 3</a:t>
                      </a:r>
                      <a:endParaRPr lang="nl-NL" sz="1800" dirty="0">
                        <a:latin typeface="Arial" panose="020B0604020202020204" pitchFamily="34" charset="0"/>
                        <a:cs typeface="Arial" panose="020B0604020202020204" pitchFamily="34" charset="0"/>
                      </a:endParaRPr>
                    </a:p>
                  </a:txBody>
                  <a:tcPr marL="91438" marR="91438" marT="45747" marB="45747">
                    <a:solidFill>
                      <a:srgbClr val="CC0066"/>
                    </a:solidFill>
                  </a:tcPr>
                </a:tc>
                <a:extLst>
                  <a:ext uri="{0D108BD9-81ED-4DB2-BD59-A6C34878D82A}">
                    <a16:rowId xmlns:a16="http://schemas.microsoft.com/office/drawing/2014/main" val="10000"/>
                  </a:ext>
                </a:extLst>
              </a:tr>
              <a:tr h="2652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dirty="0" smtClean="0">
                          <a:solidFill>
                            <a:schemeClr val="dk1"/>
                          </a:solidFill>
                          <a:effectLst/>
                          <a:latin typeface="Arial" panose="020B0604020202020204" pitchFamily="34" charset="0"/>
                          <a:ea typeface="+mn-ea"/>
                          <a:cs typeface="Arial" panose="020B0604020202020204" pitchFamily="34" charset="0"/>
                        </a:rPr>
                        <a:t>Bovendien staan alleen de voorste twee mannen in het licht, terwijl de rest van de schutters in de schaduw staat. Alle aandacht valt dus op die twee mannen. </a:t>
                      </a:r>
                      <a:endParaRPr lang="nl-NL" sz="1400" i="1"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400" b="0" i="1" kern="1200" dirty="0" smtClean="0">
                          <a:solidFill>
                            <a:srgbClr val="CC0066"/>
                          </a:solidFill>
                          <a:effectLst/>
                          <a:latin typeface="Arial" panose="020B0604020202020204" pitchFamily="34" charset="0"/>
                          <a:ea typeface="+mn-ea"/>
                          <a:cs typeface="Arial" panose="020B0604020202020204" pitchFamily="34" charset="0"/>
                        </a:rPr>
                        <a:t>Omdat het schilderij erg donker was, dachten veel mensen dat Rembrandt de schutters tijdens een actie ’s nachts schilderde. Daarom kreeg het schilderij in de achttiende eeuw de bijnaam ‘De Nachtwacht’.    </a:t>
                      </a:r>
                    </a:p>
                  </a:txBody>
                  <a:tcPr marL="91438" marR="91438" marT="45747" marB="4574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dirty="0" smtClean="0">
                          <a:solidFill>
                            <a:schemeClr val="dk1"/>
                          </a:solidFill>
                          <a:effectLst/>
                          <a:latin typeface="Arial" panose="020B0604020202020204" pitchFamily="34" charset="0"/>
                          <a:ea typeface="+mn-ea"/>
                          <a:cs typeface="Arial" panose="020B0604020202020204" pitchFamily="34" charset="0"/>
                        </a:rPr>
                        <a:t>Johannes vroeg verder: ‘Heb je daarom die donkere kleuren gebruikt?’ ‘Ja, daar heb ik een speciaal soort verf voor gebruikt’, zei Rembrandt trots. ‘Ik weet zeker dat niemand mijn verf kan namaken.’ </a:t>
                      </a:r>
                      <a:r>
                        <a:rPr lang="nl-NL" sz="1400" b="0" i="1" kern="1200" dirty="0" smtClean="0">
                          <a:solidFill>
                            <a:srgbClr val="CC0066"/>
                          </a:solidFill>
                          <a:effectLst/>
                          <a:latin typeface="Arial" panose="020B0604020202020204" pitchFamily="34" charset="0"/>
                          <a:ea typeface="+mn-ea"/>
                          <a:cs typeface="Arial" panose="020B0604020202020204" pitchFamily="34" charset="0"/>
                        </a:rPr>
                        <a:t>Omdat het schilderij erg donker was, dachten veel mensen dat Rembrandt de schutters tijdens een actie ’s nachts schilderde. Daarom kreeg het schilderij in de  (…)</a:t>
                      </a:r>
                      <a:endParaRPr lang="nl-NL" sz="1400" b="0" kern="1200" dirty="0" smtClean="0">
                        <a:solidFill>
                          <a:srgbClr val="CC0066"/>
                        </a:solidFill>
                        <a:effectLst/>
                        <a:latin typeface="Arial" panose="020B0604020202020204" pitchFamily="34" charset="0"/>
                        <a:ea typeface="+mn-ea"/>
                        <a:cs typeface="Arial" panose="020B0604020202020204" pitchFamily="34" charset="0"/>
                      </a:endParaRPr>
                    </a:p>
                  </a:txBody>
                  <a:tcPr marL="91438" marR="91438" marT="45747" marB="4574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dirty="0" smtClean="0">
                          <a:solidFill>
                            <a:schemeClr val="dk1"/>
                          </a:solidFill>
                          <a:effectLst/>
                          <a:latin typeface="Arial" panose="020B0604020202020204" pitchFamily="34" charset="0"/>
                          <a:ea typeface="+mn-ea"/>
                          <a:cs typeface="Arial" panose="020B0604020202020204" pitchFamily="34" charset="0"/>
                        </a:rPr>
                        <a:t>Door alle interessante informatie over de Nachtwacht begon Daan zijn docent Kunst steeds meer te begrijpen. ‘Het is inderdaad wel bijzonder, ja’, zei hij. Daan pakte zijn smartphone. ‘Even kijken wat er op internet over ‘De Nachtwacht’ staat’, zei hij. ‘Hé pa, moet je horen. </a:t>
                      </a:r>
                      <a:r>
                        <a:rPr lang="nl-NL" sz="1400" b="0" i="1" kern="1200" dirty="0" smtClean="0">
                          <a:solidFill>
                            <a:srgbClr val="CC0066"/>
                          </a:solidFill>
                          <a:effectLst/>
                          <a:latin typeface="Arial" panose="020B0604020202020204" pitchFamily="34" charset="0"/>
                          <a:ea typeface="+mn-ea"/>
                          <a:cs typeface="Arial" panose="020B0604020202020204" pitchFamily="34" charset="0"/>
                        </a:rPr>
                        <a:t>Omdat het schilderij erg donker was, (…) Daarom kreeg het schilderij in de (…)</a:t>
                      </a:r>
                      <a:endParaRPr lang="nl-NL" sz="1400" b="0" kern="1200" dirty="0" smtClean="0">
                        <a:solidFill>
                          <a:srgbClr val="CC0066"/>
                        </a:solidFill>
                        <a:effectLst/>
                        <a:latin typeface="Arial" panose="020B0604020202020204" pitchFamily="34" charset="0"/>
                        <a:ea typeface="+mn-ea"/>
                        <a:cs typeface="Arial" panose="020B0604020202020204" pitchFamily="34" charset="0"/>
                      </a:endParaRPr>
                    </a:p>
                  </a:txBody>
                  <a:tcPr marL="91438" marR="91438" marT="45747" marB="45747">
                    <a:solidFill>
                      <a:schemeClr val="bg1"/>
                    </a:solidFill>
                  </a:tcPr>
                </a:tc>
                <a:extLst>
                  <a:ext uri="{0D108BD9-81ED-4DB2-BD59-A6C34878D82A}">
                    <a16:rowId xmlns:a16="http://schemas.microsoft.com/office/drawing/2014/main" val="10001"/>
                  </a:ext>
                </a:extLst>
              </a:tr>
            </a:tbl>
          </a:graphicData>
        </a:graphic>
      </p:graphicFrame>
      <p:pic>
        <p:nvPicPr>
          <p:cNvPr id="8" name="Afbeelding 7"/>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80558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07" name="Rectangle 2"/>
          <p:cNvSpPr>
            <a:spLocks/>
          </p:cNvSpPr>
          <p:nvPr/>
        </p:nvSpPr>
        <p:spPr bwMode="auto">
          <a:xfrm>
            <a:off x="457200" y="552450"/>
            <a:ext cx="8220075" cy="5410200"/>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marL="128588" indent="-128588"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b="1">
              <a:latin typeface="Calibri" panose="020F0502020204030204" pitchFamily="34" charset="0"/>
              <a:sym typeface="Arial" panose="020B0604020202020204" pitchFamily="34" charset="0"/>
            </a:endParaRPr>
          </a:p>
        </p:txBody>
      </p:sp>
      <p:sp>
        <p:nvSpPr>
          <p:cNvPr id="47108" name="Rectangle 3"/>
          <p:cNvSpPr>
            <a:spLocks/>
          </p:cNvSpPr>
          <p:nvPr/>
        </p:nvSpPr>
        <p:spPr bwMode="auto">
          <a:xfrm>
            <a:off x="1357312" y="825500"/>
            <a:ext cx="645504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teksten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(2) </a:t>
            </a:r>
          </a:p>
        </p:txBody>
      </p:sp>
      <p:sp>
        <p:nvSpPr>
          <p:cNvPr id="47109" name="Tekstvak 8"/>
          <p:cNvSpPr txBox="1">
            <a:spLocks noChangeArrowheads="1"/>
          </p:cNvSpPr>
          <p:nvPr/>
        </p:nvSpPr>
        <p:spPr bwMode="auto">
          <a:xfrm>
            <a:off x="1357313" y="1785938"/>
            <a:ext cx="60944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a:latin typeface="Calibri" panose="020F0502020204030204" pitchFamily="34" charset="0"/>
              <a:ea typeface="MS PGothic" panose="020B0600070205080204" pitchFamily="34" charset="-128"/>
              <a:cs typeface="Verdana" panose="020B0604030504040204" pitchFamily="34" charset="0"/>
            </a:endParaRPr>
          </a:p>
          <a:p>
            <a:pPr lvl="1">
              <a:buFontTx/>
              <a:buChar char="-"/>
            </a:pPr>
            <a:endParaRPr lang="en-US" altLang="nl-NL">
              <a:ea typeface="MS PGothic" panose="020B0600070205080204" pitchFamily="34" charset="-128"/>
              <a:cs typeface="Verdana" panose="020B0604030504040204" pitchFamily="34" charset="0"/>
            </a:endParaRPr>
          </a:p>
          <a:p>
            <a:pPr lvl="2"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algn="l" eaLnBrk="1" hangingPunct="1">
              <a:buClr>
                <a:srgbClr val="9FB011"/>
              </a:buClr>
              <a:buSzPct val="125000"/>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p:txBody>
      </p:sp>
      <p:sp>
        <p:nvSpPr>
          <p:cNvPr id="37895" name="Rechthoek 1"/>
          <p:cNvSpPr>
            <a:spLocks noChangeArrowheads="1"/>
          </p:cNvSpPr>
          <p:nvPr/>
        </p:nvSpPr>
        <p:spPr bwMode="auto">
          <a:xfrm>
            <a:off x="781844" y="1847850"/>
            <a:ext cx="726673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ctr">
              <a:defRPr sz="2100">
                <a:solidFill>
                  <a:srgbClr val="000000"/>
                </a:solidFill>
                <a:latin typeface="Gill Sans" charset="0"/>
                <a:ea typeface="ヒラギノ角ゴ ProN W3" charset="-128"/>
                <a:sym typeface="Gill Sans" charset="0"/>
              </a:defRPr>
            </a:lvl1pPr>
            <a:lvl2pPr algn="ctr">
              <a:defRPr sz="2100">
                <a:solidFill>
                  <a:srgbClr val="000000"/>
                </a:solidFill>
                <a:latin typeface="Gill Sans" charset="0"/>
                <a:ea typeface="ヒラギノ角ゴ ProN W3" charset="-128"/>
                <a:sym typeface="Gill Sans" charset="0"/>
              </a:defRPr>
            </a:lvl2pPr>
            <a:lvl3pPr algn="ctr">
              <a:defRPr sz="2100">
                <a:solidFill>
                  <a:srgbClr val="000000"/>
                </a:solidFill>
                <a:latin typeface="Gill Sans" charset="0"/>
                <a:ea typeface="ヒラギノ角ゴ ProN W3" charset="-128"/>
                <a:sym typeface="Gill Sans" charset="0"/>
              </a:defRPr>
            </a:lvl3pPr>
            <a:lvl4pPr algn="ctr">
              <a:defRPr sz="2100">
                <a:solidFill>
                  <a:srgbClr val="000000"/>
                </a:solidFill>
                <a:latin typeface="Gill Sans" charset="0"/>
                <a:ea typeface="ヒラギノ角ゴ ProN W3" charset="-128"/>
                <a:sym typeface="Gill Sans" charset="0"/>
              </a:defRPr>
            </a:lvl4pPr>
            <a:lvl5pPr algn="ctr">
              <a:defRPr sz="2100">
                <a:solidFill>
                  <a:srgbClr val="000000"/>
                </a:solidFill>
                <a:latin typeface="Gill Sans" charset="0"/>
                <a:ea typeface="ヒラギノ角ゴ ProN W3" charset="-128"/>
                <a:sym typeface="Gill Sans" charset="0"/>
              </a:defRPr>
            </a:lvl5pPr>
            <a:lvl6pPr marL="11430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16002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20574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25146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lvl="2" algn="l"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Open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vragen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over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leerstof</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5" indent="0" algn="l" eaLnBrk="1" hangingPunct="1">
              <a:buClr>
                <a:srgbClr val="C00000"/>
              </a:buClr>
              <a:buSzPct val="125000"/>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Fictief</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verhaal</a:t>
            </a:r>
            <a:r>
              <a:rPr lang="en-US" altLang="nl-NL" sz="2000" dirty="0" smtClean="0">
                <a:latin typeface="Arial" panose="020B0604020202020204" pitchFamily="34" charset="0"/>
                <a:cs typeface="Arial" panose="020B0604020202020204" pitchFamily="34" charset="0"/>
                <a:sym typeface="Arial" panose="020B0604020202020204" pitchFamily="34" charset="0"/>
              </a:rPr>
              <a:t> =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niet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gerelateerd</a:t>
            </a:r>
            <a:r>
              <a:rPr lang="en-US" altLang="nl-NL" sz="2000" dirty="0" smtClean="0">
                <a:latin typeface="Arial" panose="020B0604020202020204" pitchFamily="34" charset="0"/>
                <a:cs typeface="Arial" panose="020B0604020202020204" pitchFamily="34" charset="0"/>
                <a:sym typeface="Arial" panose="020B0604020202020204" pitchFamily="34" charset="0"/>
              </a:rPr>
              <a:t> =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kapstok</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4" algn="l"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Open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vragen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over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leerstof</a:t>
            </a:r>
            <a:r>
              <a:rPr lang="en-US" altLang="nl-NL" sz="2000" b="1" dirty="0" smtClean="0">
                <a:latin typeface="Arial" panose="020B0604020202020204" pitchFamily="34" charset="0"/>
                <a:cs typeface="Arial" panose="020B0604020202020204" pitchFamily="34" charset="0"/>
                <a:sym typeface="Arial" panose="020B0604020202020204" pitchFamily="34" charset="0"/>
              </a:rPr>
              <a:t> versus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leuke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details</a:t>
            </a:r>
          </a:p>
          <a:p>
            <a:pPr lvl="5" indent="0" algn="l" eaLnBrk="1" hangingPunct="1">
              <a:buClr>
                <a:srgbClr val="C00000"/>
              </a:buClr>
              <a:buSzPct val="125000"/>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smtClean="0">
                <a:latin typeface="Arial" panose="020B0604020202020204" pitchFamily="34" charset="0"/>
                <a:cs typeface="Arial" panose="020B0604020202020204" pitchFamily="34" charset="0"/>
                <a:sym typeface="Arial" panose="020B0604020202020204" pitchFamily="34" charset="0"/>
              </a:rPr>
              <a:t>70% vs. 50%</a:t>
            </a:r>
          </a:p>
          <a:p>
            <a:pPr lvl="4" algn="l"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Waarderingsvragen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5" indent="0" algn="l" eaLnBrk="1" hangingPunct="1">
              <a:buClr>
                <a:srgbClr val="C00000"/>
              </a:buClr>
              <a:buSzPct val="125000"/>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Geen</a:t>
            </a:r>
            <a:r>
              <a:rPr lang="en-US" altLang="nl-NL" sz="2000" dirty="0" smtClean="0">
                <a:latin typeface="Arial" panose="020B0604020202020204" pitchFamily="34" charset="0"/>
                <a:cs typeface="Arial" panose="020B0604020202020204" pitchFamily="34" charset="0"/>
                <a:sym typeface="Arial" panose="020B0604020202020204" pitchFamily="34" charset="0"/>
              </a:rPr>
              <a:t> effect op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leukheid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5" indent="0" algn="l" eaLnBrk="1" hangingPunct="1">
              <a:buClr>
                <a:srgbClr val="C00000"/>
              </a:buClr>
              <a:buSzPct val="125000"/>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Ervaren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moeilijkheid</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p>
          <a:p>
            <a:pPr lvl="5" indent="0" algn="l" eaLnBrk="1" hangingPunct="1">
              <a:buClr>
                <a:srgbClr val="C00000"/>
              </a:buClr>
              <a:buSzPct val="125000"/>
              <a:defRPr/>
            </a:pPr>
            <a:r>
              <a:rPr lang="en-US" altLang="nl-NL" sz="2000" b="1" dirty="0">
                <a:latin typeface="Arial" panose="020B0604020202020204" pitchFamily="34" charset="0"/>
                <a:cs typeface="Arial" panose="020B0604020202020204" pitchFamily="34" charset="0"/>
                <a:sym typeface="Arial" panose="020B0604020202020204" pitchFamily="34" charset="0"/>
              </a:rPr>
              <a:t>	</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i="1" dirty="0" err="1" smtClean="0">
                <a:latin typeface="Arial" panose="020B0604020202020204" pitchFamily="34" charset="0"/>
                <a:cs typeface="Arial" panose="020B0604020202020204" pitchFamily="34" charset="0"/>
                <a:sym typeface="Arial" panose="020B0604020202020204" pitchFamily="34" charset="0"/>
              </a:rPr>
              <a:t>verhaal</a:t>
            </a:r>
            <a:r>
              <a:rPr lang="en-US" altLang="nl-NL" sz="2000" i="1" dirty="0" smtClean="0">
                <a:latin typeface="Arial" panose="020B0604020202020204" pitchFamily="34" charset="0"/>
                <a:cs typeface="Arial" panose="020B0604020202020204" pitchFamily="34" charset="0"/>
                <a:sym typeface="Arial" panose="020B0604020202020204" pitchFamily="34" charset="0"/>
              </a:rPr>
              <a:t> + hist. pers. &gt; </a:t>
            </a:r>
            <a:r>
              <a:rPr lang="en-US" altLang="nl-NL" sz="2000" i="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i="1" dirty="0" smtClean="0">
                <a:latin typeface="Arial" panose="020B0604020202020204" pitchFamily="34" charset="0"/>
                <a:cs typeface="Arial" panose="020B0604020202020204" pitchFamily="34" charset="0"/>
                <a:sym typeface="Arial" panose="020B0604020202020204" pitchFamily="34" charset="0"/>
              </a:rPr>
              <a:t> met </a:t>
            </a:r>
            <a:r>
              <a:rPr lang="en-US" altLang="nl-NL" sz="2000" i="1" dirty="0" err="1" smtClean="0">
                <a:latin typeface="Arial" panose="020B0604020202020204" pitchFamily="34" charset="0"/>
                <a:cs typeface="Arial" panose="020B0604020202020204" pitchFamily="34" charset="0"/>
                <a:sym typeface="Arial" panose="020B0604020202020204" pitchFamily="34" charset="0"/>
              </a:rPr>
              <a:t>alleen</a:t>
            </a:r>
            <a:r>
              <a:rPr lang="en-US" altLang="nl-NL" sz="2000" i="1" dirty="0" smtClean="0">
                <a:latin typeface="Arial" panose="020B0604020202020204" pitchFamily="34" charset="0"/>
                <a:cs typeface="Arial" panose="020B0604020202020204" pitchFamily="34" charset="0"/>
                <a:sym typeface="Arial" panose="020B0604020202020204" pitchFamily="34" charset="0"/>
              </a:rPr>
              <a:t> </a:t>
            </a:r>
            <a:r>
              <a:rPr lang="en-US" altLang="nl-NL" sz="2000" i="1" dirty="0" err="1" smtClean="0">
                <a:latin typeface="Arial" panose="020B0604020202020204" pitchFamily="34" charset="0"/>
                <a:cs typeface="Arial" panose="020B0604020202020204" pitchFamily="34" charset="0"/>
                <a:sym typeface="Arial" panose="020B0604020202020204" pitchFamily="34" charset="0"/>
              </a:rPr>
              <a:t>leerstof</a:t>
            </a:r>
            <a:endParaRPr lang="en-US" altLang="nl-NL" sz="2000" i="1"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685800" lvl="1">
              <a:buClr>
                <a:srgbClr val="C00000"/>
              </a:buClr>
              <a:defRPr/>
            </a:pPr>
            <a:r>
              <a:rPr lang="en-US" altLang="nl-NL" sz="2000" dirty="0" smtClean="0">
                <a:latin typeface="Arial" panose="020B0604020202020204" pitchFamily="34" charset="0"/>
                <a:ea typeface="MS PGothic" panose="020B0600070205080204" pitchFamily="34" charset="-128"/>
                <a:cs typeface="Arial" panose="020B0604020202020204" pitchFamily="34" charset="0"/>
              </a:rPr>
              <a:t>		</a:t>
            </a:r>
          </a:p>
        </p:txBody>
      </p:sp>
      <p:pic>
        <p:nvPicPr>
          <p:cNvPr id="7" name="Afbeelding 6"/>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77236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5124" name="Rectangle 3"/>
          <p:cNvSpPr>
            <a:spLocks/>
          </p:cNvSpPr>
          <p:nvPr/>
        </p:nvSpPr>
        <p:spPr bwMode="auto">
          <a:xfrm>
            <a:off x="1357312" y="666336"/>
            <a:ext cx="652705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Achtergrond</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9222" name="Tekstvak 8"/>
          <p:cNvSpPr txBox="1">
            <a:spLocks noChangeArrowheads="1"/>
          </p:cNvSpPr>
          <p:nvPr/>
        </p:nvSpPr>
        <p:spPr bwMode="auto">
          <a:xfrm>
            <a:off x="1357313" y="1665239"/>
            <a:ext cx="6900862" cy="503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85% van het curriculum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geschreven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15% van de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leerlingen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onvoldoende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leesvaardig</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Spellende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lezers</a:t>
            </a:r>
            <a:r>
              <a:rPr lang="en-US" altLang="nl-NL" sz="2000" dirty="0" smtClean="0">
                <a:latin typeface="Arial" panose="020B0604020202020204" pitchFamily="34" charset="0"/>
                <a:cs typeface="Arial" panose="020B0604020202020204" pitchFamily="34" charset="0"/>
                <a:sym typeface="Arial" panose="020B0604020202020204" pitchFamily="34" charset="0"/>
              </a:rPr>
              <a:t> -&gt;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overbelast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werkgeheugen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Ongemotiveerde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lezers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0" lvl="2" indent="0" algn="l"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spcBef>
                <a:spcPts val="480"/>
              </a:spcBef>
              <a:buClr>
                <a:srgbClr val="C00000"/>
              </a:buClr>
              <a:buSzPct val="125000"/>
              <a:buFontTx/>
              <a:buChar char="•"/>
              <a:defRPr/>
            </a:pP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Voorwaarde</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begrijpen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tekst</a:t>
            </a:r>
            <a:endPar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Vloeiend</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kunnen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aandacht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inhoud</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Voldoende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voorkennis</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inferenties</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Toereikende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woordenschat</a:t>
            </a:r>
            <a:r>
              <a:rPr lang="en-US" altLang="nl-NL" sz="2000" dirty="0" smtClean="0">
                <a:latin typeface="Arial" panose="020B0604020202020204" pitchFamily="34" charset="0"/>
                <a:cs typeface="Arial" panose="020B0604020202020204" pitchFamily="34" charset="0"/>
                <a:sym typeface="Arial" panose="020B0604020202020204" pitchFamily="34" charset="0"/>
              </a:rPr>
              <a:t> (90%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bekend</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Voldoende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leesstrategieën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Motivatie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betrokkenheid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Combinatie</a:t>
            </a:r>
            <a:r>
              <a:rPr lang="en-US" altLang="nl-NL" sz="2000" dirty="0" smtClean="0">
                <a:latin typeface="Arial" panose="020B0604020202020204" pitchFamily="34" charset="0"/>
                <a:cs typeface="Arial" panose="020B0604020202020204" pitchFamily="34" charset="0"/>
                <a:sym typeface="Arial" panose="020B0604020202020204" pitchFamily="34" charset="0"/>
              </a:rPr>
              <a:t> van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verschillende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factoren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9FB011"/>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9FB011"/>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26308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1"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48132" name="Rectangle 3"/>
          <p:cNvSpPr>
            <a:spLocks/>
          </p:cNvSpPr>
          <p:nvPr/>
        </p:nvSpPr>
        <p:spPr bwMode="auto">
          <a:xfrm>
            <a:off x="1357312" y="825500"/>
            <a:ext cx="631103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teksten</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(3)</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8134" name="Tekstvak 8"/>
          <p:cNvSpPr txBox="1">
            <a:spLocks noChangeArrowheads="1"/>
          </p:cNvSpPr>
          <p:nvPr/>
        </p:nvSpPr>
        <p:spPr bwMode="auto">
          <a:xfrm>
            <a:off x="1357313" y="1785938"/>
            <a:ext cx="5715000" cy="186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C00000"/>
              </a:buClr>
              <a:buSzPct val="125000"/>
              <a:buFontTx/>
              <a:buChar char="•"/>
            </a:pPr>
            <a:r>
              <a:rPr lang="en-US" altLang="nl-NL" sz="2000" b="1" dirty="0" err="1">
                <a:latin typeface="Arial" panose="020B0604020202020204" pitchFamily="34" charset="0"/>
                <a:cs typeface="Arial" panose="020B0604020202020204" pitchFamily="34" charset="0"/>
                <a:sym typeface="Arial" panose="020B0604020202020204" pitchFamily="34" charset="0"/>
              </a:rPr>
              <a:t>Verhalende</a:t>
            </a:r>
            <a:r>
              <a:rPr lang="en-US" altLang="nl-NL" sz="2000" b="1" dirty="0">
                <a:latin typeface="Arial" panose="020B0604020202020204" pitchFamily="34" charset="0"/>
                <a:cs typeface="Arial" panose="020B0604020202020204" pitchFamily="34" charset="0"/>
                <a:sym typeface="Arial" panose="020B0604020202020204" pitchFamily="34" charset="0"/>
              </a:rPr>
              <a:t>/</a:t>
            </a:r>
            <a:r>
              <a:rPr lang="en-US" altLang="nl-NL" sz="2000" b="1" dirty="0" err="1">
                <a:latin typeface="Arial" panose="020B0604020202020204" pitchFamily="34" charset="0"/>
                <a:cs typeface="Arial" panose="020B0604020202020204" pitchFamily="34" charset="0"/>
                <a:sym typeface="Arial" panose="020B0604020202020204" pitchFamily="34" charset="0"/>
              </a:rPr>
              <a:t>narratieve</a:t>
            </a:r>
            <a:r>
              <a:rPr lang="en-US" altLang="nl-NL" sz="2000" b="1" dirty="0">
                <a:latin typeface="Arial" panose="020B0604020202020204" pitchFamily="34" charset="0"/>
                <a:cs typeface="Arial" panose="020B0604020202020204" pitchFamily="34" charset="0"/>
                <a:sym typeface="Arial" panose="020B0604020202020204" pitchFamily="34" charset="0"/>
              </a:rPr>
              <a:t> </a:t>
            </a:r>
            <a:r>
              <a:rPr lang="en-US" altLang="nl-NL" sz="2000" b="1" dirty="0" err="1">
                <a:latin typeface="Arial" panose="020B0604020202020204" pitchFamily="34" charset="0"/>
                <a:cs typeface="Arial" panose="020B0604020202020204" pitchFamily="34" charset="0"/>
                <a:sym typeface="Arial" panose="020B0604020202020204" pitchFamily="34" charset="0"/>
              </a:rPr>
              <a:t>tekstkenmerken</a:t>
            </a: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C00000"/>
              </a:buClr>
              <a:buSzPct val="125000"/>
              <a:buFontTx/>
              <a:buChar char="•"/>
            </a:pPr>
            <a:r>
              <a:rPr lang="en-US" altLang="nl-NL" sz="2000" b="1" dirty="0" err="1">
                <a:latin typeface="Arial" panose="020B0604020202020204" pitchFamily="34" charset="0"/>
                <a:cs typeface="Arial" panose="020B0604020202020204" pitchFamily="34" charset="0"/>
                <a:sym typeface="Arial" panose="020B0604020202020204" pitchFamily="34" charset="0"/>
              </a:rPr>
              <a:t>Alleen</a:t>
            </a:r>
            <a:r>
              <a:rPr lang="en-US" altLang="nl-NL" sz="2000" b="1" dirty="0">
                <a:latin typeface="Arial" panose="020B0604020202020204" pitchFamily="34" charset="0"/>
                <a:cs typeface="Arial" panose="020B0604020202020204" pitchFamily="34" charset="0"/>
                <a:sym typeface="Arial" panose="020B0604020202020204" pitchFamily="34" charset="0"/>
              </a:rPr>
              <a:t> </a:t>
            </a:r>
            <a:r>
              <a:rPr lang="en-US" altLang="nl-NL" sz="2000" b="1" dirty="0" err="1">
                <a:latin typeface="Arial" panose="020B0604020202020204" pitchFamily="34" charset="0"/>
                <a:cs typeface="Arial" panose="020B0604020202020204" pitchFamily="34" charset="0"/>
                <a:sym typeface="Arial" panose="020B0604020202020204" pitchFamily="34" charset="0"/>
              </a:rPr>
              <a:t>leerstof</a:t>
            </a: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C00000"/>
              </a:buClr>
              <a:buSzPct val="125000"/>
              <a:buFontTx/>
              <a:buChar char="•"/>
            </a:pPr>
            <a:r>
              <a:rPr lang="en-US" altLang="nl-NL" sz="2000" b="1" dirty="0" err="1">
                <a:latin typeface="Arial" panose="020B0604020202020204" pitchFamily="34" charset="0"/>
                <a:cs typeface="Arial" panose="020B0604020202020204" pitchFamily="34" charset="0"/>
                <a:sym typeface="Arial" panose="020B0604020202020204" pitchFamily="34" charset="0"/>
              </a:rPr>
              <a:t>Verhalend</a:t>
            </a:r>
            <a:r>
              <a:rPr lang="en-US" altLang="nl-NL" sz="2000" b="1" dirty="0">
                <a:latin typeface="Arial" panose="020B0604020202020204" pitchFamily="34" charset="0"/>
                <a:cs typeface="Arial" panose="020B0604020202020204" pitchFamily="34" charset="0"/>
                <a:sym typeface="Arial" panose="020B0604020202020204" pitchFamily="34" charset="0"/>
              </a:rPr>
              <a:t> + </a:t>
            </a:r>
            <a:r>
              <a:rPr lang="en-US" altLang="nl-NL" sz="2000" b="1" dirty="0" err="1">
                <a:latin typeface="Arial" panose="020B0604020202020204" pitchFamily="34" charset="0"/>
                <a:cs typeface="Arial" panose="020B0604020202020204" pitchFamily="34" charset="0"/>
                <a:sym typeface="Arial" panose="020B0604020202020204" pitchFamily="34" charset="0"/>
              </a:rPr>
              <a:t>historisch</a:t>
            </a:r>
            <a:r>
              <a:rPr lang="en-US" altLang="nl-NL" sz="2000" b="1" dirty="0">
                <a:latin typeface="Arial" panose="020B0604020202020204" pitchFamily="34" charset="0"/>
                <a:cs typeface="Arial" panose="020B0604020202020204" pitchFamily="34" charset="0"/>
                <a:sym typeface="Arial" panose="020B0604020202020204" pitchFamily="34" charset="0"/>
              </a:rPr>
              <a:t> personage</a:t>
            </a:r>
          </a:p>
          <a:p>
            <a:pPr lvl="3" algn="l" eaLnBrk="1" hangingPunct="1">
              <a:buClr>
                <a:srgbClr val="C00000"/>
              </a:buClr>
              <a:buSzPct val="125000"/>
              <a:buFontTx/>
              <a:buChar char="•"/>
            </a:pPr>
            <a:r>
              <a:rPr lang="en-US" altLang="nl-NL" sz="2000" b="1" dirty="0" err="1">
                <a:latin typeface="Arial" panose="020B0604020202020204" pitchFamily="34" charset="0"/>
                <a:cs typeface="Arial" panose="020B0604020202020204" pitchFamily="34" charset="0"/>
                <a:sym typeface="Arial" panose="020B0604020202020204" pitchFamily="34" charset="0"/>
              </a:rPr>
              <a:t>Verhalend</a:t>
            </a:r>
            <a:r>
              <a:rPr lang="en-US" altLang="nl-NL" sz="2000" b="1" dirty="0">
                <a:latin typeface="Arial" panose="020B0604020202020204" pitchFamily="34" charset="0"/>
                <a:cs typeface="Arial" panose="020B0604020202020204" pitchFamily="34" charset="0"/>
                <a:sym typeface="Arial" panose="020B0604020202020204" pitchFamily="34" charset="0"/>
              </a:rPr>
              <a:t> + </a:t>
            </a:r>
            <a:r>
              <a:rPr lang="en-US" altLang="nl-NL" sz="2000" b="1" dirty="0" err="1">
                <a:latin typeface="Arial" panose="020B0604020202020204" pitchFamily="34" charset="0"/>
                <a:cs typeface="Arial" panose="020B0604020202020204" pitchFamily="34" charset="0"/>
                <a:sym typeface="Arial" panose="020B0604020202020204" pitchFamily="34" charset="0"/>
              </a:rPr>
              <a:t>fictief</a:t>
            </a:r>
            <a:r>
              <a:rPr lang="en-US" altLang="nl-NL" sz="2000" b="1" dirty="0">
                <a:latin typeface="Arial" panose="020B0604020202020204" pitchFamily="34" charset="0"/>
                <a:cs typeface="Arial" panose="020B0604020202020204" pitchFamily="34" charset="0"/>
                <a:sym typeface="Arial" panose="020B0604020202020204" pitchFamily="34" charset="0"/>
              </a:rPr>
              <a:t> personage</a:t>
            </a:r>
          </a:p>
          <a:p>
            <a:pPr lvl="3" algn="l" eaLnBrk="1" hangingPunct="1">
              <a:buClr>
                <a:srgbClr val="FF0000"/>
              </a:buClr>
              <a:buSzPct val="125000"/>
              <a:buFontTx/>
              <a:buChar cha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FF0000"/>
              </a:buClr>
              <a:buSzPct val="125000"/>
            </a:pPr>
            <a:endParaRPr lang="en-US" altLang="nl-NL" sz="2000" b="1"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1167580343"/>
              </p:ext>
            </p:extLst>
          </p:nvPr>
        </p:nvGraphicFramePr>
        <p:xfrm>
          <a:off x="-4763" y="3106738"/>
          <a:ext cx="9143999" cy="3046412"/>
        </p:xfrm>
        <a:graphic>
          <a:graphicData uri="http://schemas.openxmlformats.org/drawingml/2006/table">
            <a:tbl>
              <a:tblPr firstRow="1" bandRow="1">
                <a:tableStyleId>{5C22544A-7EE6-4342-B048-85BDC9FD1C3A}</a:tableStyleId>
              </a:tblPr>
              <a:tblGrid>
                <a:gridCol w="3224410">
                  <a:extLst>
                    <a:ext uri="{9D8B030D-6E8A-4147-A177-3AD203B41FA5}">
                      <a16:colId xmlns:a16="http://schemas.microsoft.com/office/drawing/2014/main" val="20000"/>
                    </a:ext>
                  </a:extLst>
                </a:gridCol>
                <a:gridCol w="3187006">
                  <a:extLst>
                    <a:ext uri="{9D8B030D-6E8A-4147-A177-3AD203B41FA5}">
                      <a16:colId xmlns:a16="http://schemas.microsoft.com/office/drawing/2014/main" val="20001"/>
                    </a:ext>
                  </a:extLst>
                </a:gridCol>
                <a:gridCol w="2732583">
                  <a:extLst>
                    <a:ext uri="{9D8B030D-6E8A-4147-A177-3AD203B41FA5}">
                      <a16:colId xmlns:a16="http://schemas.microsoft.com/office/drawing/2014/main" val="20002"/>
                    </a:ext>
                  </a:extLst>
                </a:gridCol>
              </a:tblGrid>
              <a:tr h="393840">
                <a:tc>
                  <a:txBody>
                    <a:bodyPr/>
                    <a:lstStyle/>
                    <a:p>
                      <a:r>
                        <a:rPr lang="nl-NL" sz="1800" dirty="0" smtClean="0">
                          <a:latin typeface="Arial" panose="020B0604020202020204" pitchFamily="34" charset="0"/>
                          <a:cs typeface="Arial" panose="020B0604020202020204" pitchFamily="34" charset="0"/>
                        </a:rPr>
                        <a:t>Versie 1</a:t>
                      </a:r>
                      <a:endParaRPr lang="nl-NL" sz="1800" dirty="0">
                        <a:latin typeface="Arial" panose="020B0604020202020204" pitchFamily="34" charset="0"/>
                        <a:cs typeface="Arial" panose="020B0604020202020204" pitchFamily="34" charset="0"/>
                      </a:endParaRPr>
                    </a:p>
                  </a:txBody>
                  <a:tcPr marL="91438" marR="91438" marT="45747" marB="45747">
                    <a:solidFill>
                      <a:srgbClr val="CC0066"/>
                    </a:solidFill>
                  </a:tcPr>
                </a:tc>
                <a:tc>
                  <a:txBody>
                    <a:bodyPr/>
                    <a:lstStyle/>
                    <a:p>
                      <a:r>
                        <a:rPr lang="nl-NL" sz="1800" dirty="0" smtClean="0">
                          <a:latin typeface="Arial" panose="020B0604020202020204" pitchFamily="34" charset="0"/>
                          <a:cs typeface="Arial" panose="020B0604020202020204" pitchFamily="34" charset="0"/>
                        </a:rPr>
                        <a:t>Versie 2</a:t>
                      </a:r>
                      <a:endParaRPr lang="nl-NL" sz="1800" dirty="0">
                        <a:latin typeface="Arial" panose="020B0604020202020204" pitchFamily="34" charset="0"/>
                        <a:cs typeface="Arial" panose="020B0604020202020204" pitchFamily="34" charset="0"/>
                      </a:endParaRPr>
                    </a:p>
                  </a:txBody>
                  <a:tcPr marL="91438" marR="91438" marT="45747" marB="45747">
                    <a:solidFill>
                      <a:srgbClr val="CC0066"/>
                    </a:solidFill>
                  </a:tcPr>
                </a:tc>
                <a:tc>
                  <a:txBody>
                    <a:bodyPr/>
                    <a:lstStyle/>
                    <a:p>
                      <a:r>
                        <a:rPr lang="nl-NL" sz="1800" dirty="0" smtClean="0">
                          <a:latin typeface="Arial" panose="020B0604020202020204" pitchFamily="34" charset="0"/>
                          <a:cs typeface="Arial" panose="020B0604020202020204" pitchFamily="34" charset="0"/>
                        </a:rPr>
                        <a:t>Versie 3</a:t>
                      </a:r>
                      <a:endParaRPr lang="nl-NL" sz="1800" dirty="0">
                        <a:latin typeface="Arial" panose="020B0604020202020204" pitchFamily="34" charset="0"/>
                        <a:cs typeface="Arial" panose="020B0604020202020204" pitchFamily="34" charset="0"/>
                      </a:endParaRPr>
                    </a:p>
                  </a:txBody>
                  <a:tcPr marL="91438" marR="91438" marT="45747" marB="45747">
                    <a:solidFill>
                      <a:srgbClr val="CC0066"/>
                    </a:solidFill>
                  </a:tcPr>
                </a:tc>
                <a:extLst>
                  <a:ext uri="{0D108BD9-81ED-4DB2-BD59-A6C34878D82A}">
                    <a16:rowId xmlns:a16="http://schemas.microsoft.com/office/drawing/2014/main" val="10000"/>
                  </a:ext>
                </a:extLst>
              </a:tr>
              <a:tr h="2652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dirty="0" smtClean="0">
                          <a:solidFill>
                            <a:schemeClr val="dk1"/>
                          </a:solidFill>
                          <a:effectLst/>
                          <a:latin typeface="Arial" panose="020B0604020202020204" pitchFamily="34" charset="0"/>
                          <a:ea typeface="+mn-ea"/>
                          <a:cs typeface="Arial" panose="020B0604020202020204" pitchFamily="34" charset="0"/>
                        </a:rPr>
                        <a:t>Bovendien staan alleen de voorste twee mannen in het licht, terwijl de rest van de schutters in de schaduw staat. Alle aandacht valt dus op die twee mannen. </a:t>
                      </a:r>
                      <a:endParaRPr lang="nl-NL" sz="1400" i="1"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400" i="1" kern="1200" dirty="0" smtClean="0">
                          <a:solidFill>
                            <a:srgbClr val="CC0066"/>
                          </a:solidFill>
                          <a:effectLst/>
                          <a:latin typeface="Arial" panose="020B0604020202020204" pitchFamily="34" charset="0"/>
                          <a:ea typeface="+mn-ea"/>
                          <a:cs typeface="Arial" panose="020B0604020202020204" pitchFamily="34" charset="0"/>
                        </a:rPr>
                        <a:t>Omdat het schilderij erg donker was, dachten veel mensen dat Rembrandt de schutters tijdens een actie ’s nachts schilderde. </a:t>
                      </a:r>
                      <a:r>
                        <a:rPr lang="nl-NL" sz="1400" b="1" i="1" kern="1200" dirty="0" smtClean="0">
                          <a:solidFill>
                            <a:srgbClr val="CC0066"/>
                          </a:solidFill>
                          <a:effectLst/>
                          <a:latin typeface="Arial" panose="020B0604020202020204" pitchFamily="34" charset="0"/>
                          <a:ea typeface="+mn-ea"/>
                          <a:cs typeface="Arial" panose="020B0604020202020204" pitchFamily="34" charset="0"/>
                        </a:rPr>
                        <a:t>Daarom kreeg het schilderij in de achttiende eeuw de bijnaam ‘De Nachtwacht’.    </a:t>
                      </a:r>
                    </a:p>
                  </a:txBody>
                  <a:tcPr marL="91438" marR="91438" marT="45747" marB="4574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dirty="0" smtClean="0">
                          <a:solidFill>
                            <a:schemeClr val="dk1"/>
                          </a:solidFill>
                          <a:effectLst/>
                          <a:latin typeface="Arial" panose="020B0604020202020204" pitchFamily="34" charset="0"/>
                          <a:ea typeface="+mn-ea"/>
                          <a:cs typeface="Arial" panose="020B0604020202020204" pitchFamily="34" charset="0"/>
                        </a:rPr>
                        <a:t>Johannes vroeg verder: ‘Heb je daarom die donkere kleuren gebruikt?’ ‘Ja, daar heb ik een speciaal soort verf voor gebruikt’, zei Rembrandt trots. ‘Ik weet zeker dat niemand mijn verf kan namaken.’ </a:t>
                      </a:r>
                      <a:r>
                        <a:rPr lang="nl-NL" sz="1400" i="1" kern="1200" dirty="0" smtClean="0">
                          <a:solidFill>
                            <a:srgbClr val="CC0066"/>
                          </a:solidFill>
                          <a:effectLst/>
                          <a:latin typeface="Arial" panose="020B0604020202020204" pitchFamily="34" charset="0"/>
                          <a:ea typeface="+mn-ea"/>
                          <a:cs typeface="Arial" panose="020B0604020202020204" pitchFamily="34" charset="0"/>
                        </a:rPr>
                        <a:t>Omdat het schilderij erg donker was, dachten veel mensen dat Rembrandt de schutters tijdens een actie ’s nachts schilderde. </a:t>
                      </a:r>
                      <a:r>
                        <a:rPr lang="nl-NL" sz="1400" b="1" i="1" kern="1200" dirty="0" smtClean="0">
                          <a:solidFill>
                            <a:srgbClr val="CC0066"/>
                          </a:solidFill>
                          <a:effectLst/>
                          <a:latin typeface="Arial" panose="020B0604020202020204" pitchFamily="34" charset="0"/>
                          <a:ea typeface="+mn-ea"/>
                          <a:cs typeface="Arial" panose="020B0604020202020204" pitchFamily="34" charset="0"/>
                        </a:rPr>
                        <a:t>Daarom kreeg het schilderij in de</a:t>
                      </a:r>
                      <a:r>
                        <a:rPr lang="nl-NL" sz="1400" i="1" kern="1200" dirty="0" smtClean="0">
                          <a:solidFill>
                            <a:srgbClr val="CC0066"/>
                          </a:solidFill>
                          <a:effectLst/>
                          <a:latin typeface="Arial" panose="020B0604020202020204" pitchFamily="34" charset="0"/>
                          <a:ea typeface="+mn-ea"/>
                          <a:cs typeface="Arial" panose="020B0604020202020204" pitchFamily="34" charset="0"/>
                        </a:rPr>
                        <a:t>  (…)</a:t>
                      </a:r>
                      <a:endParaRPr lang="nl-NL" sz="1400" kern="1200" dirty="0" smtClean="0">
                        <a:solidFill>
                          <a:srgbClr val="CC0066"/>
                        </a:solidFill>
                        <a:effectLst/>
                        <a:latin typeface="Arial" panose="020B0604020202020204" pitchFamily="34" charset="0"/>
                        <a:ea typeface="+mn-ea"/>
                        <a:cs typeface="Arial" panose="020B0604020202020204" pitchFamily="34" charset="0"/>
                      </a:endParaRPr>
                    </a:p>
                  </a:txBody>
                  <a:tcPr marL="91438" marR="91438" marT="45747" marB="4574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dirty="0" smtClean="0">
                          <a:solidFill>
                            <a:schemeClr val="dk1"/>
                          </a:solidFill>
                          <a:effectLst/>
                          <a:latin typeface="Arial" panose="020B0604020202020204" pitchFamily="34" charset="0"/>
                          <a:ea typeface="+mn-ea"/>
                          <a:cs typeface="Arial" panose="020B0604020202020204" pitchFamily="34" charset="0"/>
                        </a:rPr>
                        <a:t>Door alle interessante informatie over de Nachtwacht begon Daan zijn docent Kunst steeds meer te begrijpen. ‘Het is inderdaad wel bijzonder, ja’, zei hij. Daan pakte zijn smartphone. ‘Even kijken wat er op internet over ‘De Nachtwacht’ staat’, zei hij. ‘Hé pa, moet je horen. </a:t>
                      </a:r>
                      <a:r>
                        <a:rPr lang="nl-NL" sz="1400" i="1" kern="1200" dirty="0" smtClean="0">
                          <a:solidFill>
                            <a:srgbClr val="CC0066"/>
                          </a:solidFill>
                          <a:effectLst/>
                          <a:latin typeface="Arial" panose="020B0604020202020204" pitchFamily="34" charset="0"/>
                          <a:ea typeface="+mn-ea"/>
                          <a:cs typeface="Arial" panose="020B0604020202020204" pitchFamily="34" charset="0"/>
                        </a:rPr>
                        <a:t>Omdat het schilderij erg donker was, (…) </a:t>
                      </a:r>
                      <a:r>
                        <a:rPr lang="nl-NL" sz="1400" b="1" i="1" kern="1200" dirty="0" smtClean="0">
                          <a:solidFill>
                            <a:srgbClr val="CC0066"/>
                          </a:solidFill>
                          <a:effectLst/>
                          <a:latin typeface="Arial" panose="020B0604020202020204" pitchFamily="34" charset="0"/>
                          <a:ea typeface="+mn-ea"/>
                          <a:cs typeface="Arial" panose="020B0604020202020204" pitchFamily="34" charset="0"/>
                        </a:rPr>
                        <a:t>Daarom kreeg het schilderij in de </a:t>
                      </a:r>
                      <a:r>
                        <a:rPr lang="nl-NL" sz="1400" i="1" kern="1200" dirty="0" smtClean="0">
                          <a:solidFill>
                            <a:srgbClr val="CC0066"/>
                          </a:solidFill>
                          <a:effectLst/>
                          <a:latin typeface="Arial" panose="020B0604020202020204" pitchFamily="34" charset="0"/>
                          <a:ea typeface="+mn-ea"/>
                          <a:cs typeface="Arial" panose="020B0604020202020204" pitchFamily="34" charset="0"/>
                        </a:rPr>
                        <a:t>(…)</a:t>
                      </a:r>
                      <a:endParaRPr lang="nl-NL" sz="1400" kern="1200" dirty="0" smtClean="0">
                        <a:solidFill>
                          <a:srgbClr val="CC0066"/>
                        </a:solidFill>
                        <a:effectLst/>
                        <a:latin typeface="Arial" panose="020B0604020202020204" pitchFamily="34" charset="0"/>
                        <a:ea typeface="+mn-ea"/>
                        <a:cs typeface="Arial" panose="020B0604020202020204" pitchFamily="34" charset="0"/>
                      </a:endParaRPr>
                    </a:p>
                  </a:txBody>
                  <a:tcPr marL="91438" marR="91438" marT="45747" marB="45747">
                    <a:solidFill>
                      <a:schemeClr val="bg1"/>
                    </a:solidFill>
                  </a:tcPr>
                </a:tc>
                <a:extLst>
                  <a:ext uri="{0D108BD9-81ED-4DB2-BD59-A6C34878D82A}">
                    <a16:rowId xmlns:a16="http://schemas.microsoft.com/office/drawing/2014/main" val="10001"/>
                  </a:ext>
                </a:extLst>
              </a:tr>
            </a:tbl>
          </a:graphicData>
        </a:graphic>
      </p:graphicFrame>
      <p:pic>
        <p:nvPicPr>
          <p:cNvPr id="8" name="Afbeelding 7"/>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3842367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07" name="Rectangle 2"/>
          <p:cNvSpPr>
            <a:spLocks/>
          </p:cNvSpPr>
          <p:nvPr/>
        </p:nvSpPr>
        <p:spPr bwMode="auto">
          <a:xfrm>
            <a:off x="457200" y="552450"/>
            <a:ext cx="8220075" cy="5410200"/>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marL="128588" indent="-128588"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b="1">
              <a:latin typeface="Calibri" panose="020F0502020204030204" pitchFamily="34" charset="0"/>
              <a:sym typeface="Arial" panose="020B0604020202020204" pitchFamily="34" charset="0"/>
            </a:endParaRPr>
          </a:p>
        </p:txBody>
      </p:sp>
      <p:sp>
        <p:nvSpPr>
          <p:cNvPr id="47108" name="Rectangle 3"/>
          <p:cNvSpPr>
            <a:spLocks/>
          </p:cNvSpPr>
          <p:nvPr/>
        </p:nvSpPr>
        <p:spPr bwMode="auto">
          <a:xfrm>
            <a:off x="1357312" y="825500"/>
            <a:ext cx="667107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Onderzoek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verhalende</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teksten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smtClean="0">
                <a:solidFill>
                  <a:srgbClr val="CC0066"/>
                </a:solidFill>
                <a:latin typeface="Arial" panose="020B0604020202020204" pitchFamily="34" charset="0"/>
                <a:cs typeface="Arial" panose="020B0604020202020204" pitchFamily="34" charset="0"/>
                <a:sym typeface="Arial" panose="020B0604020202020204" pitchFamily="34" charset="0"/>
              </a:rPr>
              <a:t>(4) </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7109" name="Tekstvak 8"/>
          <p:cNvSpPr txBox="1">
            <a:spLocks noChangeArrowheads="1"/>
          </p:cNvSpPr>
          <p:nvPr/>
        </p:nvSpPr>
        <p:spPr bwMode="auto">
          <a:xfrm>
            <a:off x="1357313" y="1785938"/>
            <a:ext cx="60944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a:latin typeface="Calibri" panose="020F0502020204030204" pitchFamily="34" charset="0"/>
              <a:ea typeface="MS PGothic" panose="020B0600070205080204" pitchFamily="34" charset="-128"/>
              <a:cs typeface="Verdana" panose="020B0604030504040204" pitchFamily="34" charset="0"/>
            </a:endParaRPr>
          </a:p>
          <a:p>
            <a:pPr lvl="1">
              <a:buFontTx/>
              <a:buChar char="-"/>
            </a:pPr>
            <a:endParaRPr lang="en-US" altLang="nl-NL">
              <a:ea typeface="MS PGothic" panose="020B0600070205080204" pitchFamily="34" charset="-128"/>
              <a:cs typeface="Verdana" panose="020B0604030504040204" pitchFamily="34" charset="0"/>
            </a:endParaRPr>
          </a:p>
          <a:p>
            <a:pPr lvl="2"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algn="l" eaLnBrk="1" hangingPunct="1">
              <a:buClr>
                <a:srgbClr val="9FB011"/>
              </a:buClr>
              <a:buSzPct val="125000"/>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p:txBody>
      </p:sp>
      <p:sp>
        <p:nvSpPr>
          <p:cNvPr id="37895" name="Rechthoek 1"/>
          <p:cNvSpPr>
            <a:spLocks noChangeArrowheads="1"/>
          </p:cNvSpPr>
          <p:nvPr/>
        </p:nvSpPr>
        <p:spPr bwMode="auto">
          <a:xfrm>
            <a:off x="781844" y="1847850"/>
            <a:ext cx="76308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ctr">
              <a:defRPr sz="2100">
                <a:solidFill>
                  <a:srgbClr val="000000"/>
                </a:solidFill>
                <a:latin typeface="Gill Sans" charset="0"/>
                <a:ea typeface="ヒラギノ角ゴ ProN W3" charset="-128"/>
                <a:sym typeface="Gill Sans" charset="0"/>
              </a:defRPr>
            </a:lvl1pPr>
            <a:lvl2pPr algn="ctr">
              <a:defRPr sz="2100">
                <a:solidFill>
                  <a:srgbClr val="000000"/>
                </a:solidFill>
                <a:latin typeface="Gill Sans" charset="0"/>
                <a:ea typeface="ヒラギノ角ゴ ProN W3" charset="-128"/>
                <a:sym typeface="Gill Sans" charset="0"/>
              </a:defRPr>
            </a:lvl2pPr>
            <a:lvl3pPr algn="ctr">
              <a:defRPr sz="2100">
                <a:solidFill>
                  <a:srgbClr val="000000"/>
                </a:solidFill>
                <a:latin typeface="Gill Sans" charset="0"/>
                <a:ea typeface="ヒラギノ角ゴ ProN W3" charset="-128"/>
                <a:sym typeface="Gill Sans" charset="0"/>
              </a:defRPr>
            </a:lvl3pPr>
            <a:lvl4pPr algn="ctr">
              <a:defRPr sz="2100">
                <a:solidFill>
                  <a:srgbClr val="000000"/>
                </a:solidFill>
                <a:latin typeface="Gill Sans" charset="0"/>
                <a:ea typeface="ヒラギノ角ゴ ProN W3" charset="-128"/>
                <a:sym typeface="Gill Sans" charset="0"/>
              </a:defRPr>
            </a:lvl4pPr>
            <a:lvl5pPr algn="ctr">
              <a:defRPr sz="2100">
                <a:solidFill>
                  <a:srgbClr val="000000"/>
                </a:solidFill>
                <a:latin typeface="Gill Sans" charset="0"/>
                <a:ea typeface="ヒラギノ角ゴ ProN W3" charset="-128"/>
                <a:sym typeface="Gill Sans" charset="0"/>
              </a:defRPr>
            </a:lvl5pPr>
            <a:lvl6pPr marL="11430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16002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20574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25146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lvl="2" algn="l"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Zakelijke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3" algn="l">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Vaker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kort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terugkijken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bij</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leerstof</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Terugkijken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naar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informatie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buiten</a:t>
            </a:r>
            <a:r>
              <a:rPr lang="en-US" altLang="nl-NL" sz="2000" dirty="0" smtClean="0">
                <a:latin typeface="Arial" panose="020B0604020202020204" pitchFamily="34" charset="0"/>
                <a:cs typeface="Arial" panose="020B0604020202020204" pitchFamily="34" charset="0"/>
                <a:sym typeface="Arial" panose="020B0604020202020204" pitchFamily="34" charset="0"/>
              </a:rPr>
              <a:t>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huidige</a:t>
            </a:r>
            <a:r>
              <a:rPr lang="en-US" altLang="nl-NL" sz="2000" dirty="0" smtClean="0">
                <a:latin typeface="Arial" panose="020B0604020202020204" pitchFamily="34" charset="0"/>
                <a:cs typeface="Arial" panose="020B0604020202020204" pitchFamily="34" charset="0"/>
                <a:sym typeface="Arial" panose="020B0604020202020204" pitchFamily="34" charset="0"/>
              </a:rPr>
              <a:t> zin	</a:t>
            </a:r>
          </a:p>
          <a:p>
            <a:pPr lvl="4" algn="l"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Verhalende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b="1" dirty="0" smtClean="0">
                <a:latin typeface="Arial" panose="020B0604020202020204" pitchFamily="34" charset="0"/>
                <a:cs typeface="Arial" panose="020B0604020202020204" pitchFamily="34" charset="0"/>
                <a:sym typeface="Arial" panose="020B0604020202020204" pitchFamily="34" charset="0"/>
              </a:rPr>
              <a:t> met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fictief</a:t>
            </a:r>
            <a:r>
              <a:rPr lang="en-US" altLang="nl-NL" sz="2000" b="1" dirty="0" smtClean="0">
                <a:latin typeface="Arial" panose="020B0604020202020204" pitchFamily="34" charset="0"/>
                <a:cs typeface="Arial" panose="020B0604020202020204" pitchFamily="34" charset="0"/>
                <a:sym typeface="Arial" panose="020B0604020202020204" pitchFamily="34" charset="0"/>
              </a:rPr>
              <a:t> personage</a:t>
            </a:r>
          </a:p>
          <a:p>
            <a:pPr lvl="3" algn="l">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Weinig</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teruggekeken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a:buClr>
                <a:srgbClr val="C00000"/>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Heel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lokaal</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teruggekeken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binnen</a:t>
            </a:r>
            <a:r>
              <a:rPr lang="en-US" altLang="nl-NL" sz="2000" dirty="0" smtClean="0">
                <a:latin typeface="Arial" panose="020B0604020202020204" pitchFamily="34" charset="0"/>
                <a:cs typeface="Arial" panose="020B0604020202020204" pitchFamily="34" charset="0"/>
                <a:sym typeface="Arial" panose="020B0604020202020204" pitchFamily="34" charset="0"/>
              </a:rPr>
              <a:t> de zin</a:t>
            </a:r>
          </a:p>
          <a:p>
            <a:pPr lvl="4" algn="l"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Overgangszinnen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in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beide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verhalen</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algn="l">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Vaker</a:t>
            </a:r>
            <a:r>
              <a:rPr lang="en-US" altLang="nl-NL" sz="2000" dirty="0" smtClean="0">
                <a:latin typeface="Arial" panose="020B0604020202020204" pitchFamily="34" charset="0"/>
                <a:cs typeface="Arial" panose="020B0604020202020204" pitchFamily="34" charset="0"/>
                <a:sym typeface="Arial" panose="020B0604020202020204" pitchFamily="34" charset="0"/>
              </a:rPr>
              <a:t> +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langer</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teruggekeken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vanaf</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overgangszin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5" indent="0" algn="l" eaLnBrk="1" hangingPunct="1">
              <a:buClr>
                <a:srgbClr val="C00000"/>
              </a:buClr>
              <a:buSzPct val="125000"/>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marL="685800" lvl="1">
              <a:buClr>
                <a:srgbClr val="C00000"/>
              </a:buClr>
              <a:defRPr/>
            </a:pPr>
            <a:r>
              <a:rPr lang="en-US" altLang="nl-NL" sz="2000" dirty="0" smtClean="0">
                <a:latin typeface="Arial" panose="020B0604020202020204" pitchFamily="34" charset="0"/>
                <a:ea typeface="MS PGothic" panose="020B0600070205080204" pitchFamily="34" charset="-128"/>
                <a:cs typeface="Arial" panose="020B0604020202020204" pitchFamily="34" charset="0"/>
              </a:rPr>
              <a:t>		</a:t>
            </a:r>
          </a:p>
        </p:txBody>
      </p:sp>
      <p:pic>
        <p:nvPicPr>
          <p:cNvPr id="7" name="Afbeelding 6"/>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56949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3"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81924" name="Rectangle 3"/>
          <p:cNvSpPr>
            <a:spLocks/>
          </p:cNvSpPr>
          <p:nvPr/>
        </p:nvSpPr>
        <p:spPr bwMode="auto">
          <a:xfrm>
            <a:off x="1357312" y="825500"/>
            <a:ext cx="652705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Verhalend</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vs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uiteenzettend</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een</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voorbeeld</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a:p>
            <a:pPr eaLnBrk="1" hangingPunct="1"/>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81925" name="Tekstvak 8"/>
          <p:cNvSpPr txBox="1">
            <a:spLocks noChangeArrowheads="1"/>
          </p:cNvSpPr>
          <p:nvPr/>
        </p:nvSpPr>
        <p:spPr bwMode="auto">
          <a:xfrm>
            <a:off x="1042988" y="4621213"/>
            <a:ext cx="6481762" cy="140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marL="285750" indent="-285750"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3" algn="l" eaLnBrk="1" hangingPunct="1">
              <a:buClr>
                <a:srgbClr val="9FB011"/>
              </a:buClr>
              <a:buSzPct val="125000"/>
              <a:buFontTx/>
              <a:buChar cha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9FB011"/>
              </a:buClr>
              <a:buSzPct val="125000"/>
              <a:buFontTx/>
              <a:buChar cha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9FB011"/>
              </a:buClr>
              <a:buSzPct val="125000"/>
              <a:buFontTx/>
              <a:buChar cha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9FB011"/>
              </a:buClr>
              <a:buSzPct val="125000"/>
              <a:buFontTx/>
              <a:buChar char="•"/>
            </a:pPr>
            <a:endParaRPr lang="en-US" altLang="nl-NL" sz="1000" b="1" dirty="0">
              <a:latin typeface="Arial" panose="020B0604020202020204" pitchFamily="34" charset="0"/>
              <a:cs typeface="Arial" panose="020B0604020202020204" pitchFamily="34" charset="0"/>
              <a:sym typeface="Arial" panose="020B0604020202020204" pitchFamily="34" charset="0"/>
            </a:endParaRPr>
          </a:p>
          <a:p>
            <a:pPr marL="0" indent="0" algn="l" eaLnBrk="1" hangingPunct="1">
              <a:buClr>
                <a:srgbClr val="9FB011"/>
              </a:buClr>
              <a:buSzPct val="125000"/>
            </a:pPr>
            <a:r>
              <a:rPr lang="en-US" altLang="nl-NL" sz="2000" b="1" dirty="0" smtClean="0">
                <a:latin typeface="Arial" panose="020B0604020202020204" pitchFamily="34" charset="0"/>
                <a:cs typeface="Arial" panose="020B0604020202020204" pitchFamily="34" charset="0"/>
                <a:sym typeface="Arial" panose="020B0604020202020204" pitchFamily="34" charset="0"/>
              </a:rPr>
              <a:t>Wat </a:t>
            </a:r>
            <a:r>
              <a:rPr lang="en-US" altLang="nl-NL" sz="2000" b="1" dirty="0">
                <a:latin typeface="Arial" panose="020B0604020202020204" pitchFamily="34" charset="0"/>
                <a:cs typeface="Arial" panose="020B0604020202020204" pitchFamily="34" charset="0"/>
                <a:sym typeface="Arial" panose="020B0604020202020204" pitchFamily="34" charset="0"/>
              </a:rPr>
              <a:t>is de </a:t>
            </a:r>
            <a:r>
              <a:rPr lang="en-US" altLang="nl-NL" sz="2000" b="1" dirty="0" err="1">
                <a:latin typeface="Arial" panose="020B0604020202020204" pitchFamily="34" charset="0"/>
                <a:cs typeface="Arial" panose="020B0604020202020204" pitchFamily="34" charset="0"/>
                <a:sym typeface="Arial" panose="020B0604020202020204" pitchFamily="34" charset="0"/>
              </a:rPr>
              <a:t>functie</a:t>
            </a:r>
            <a:r>
              <a:rPr lang="en-US" altLang="nl-NL" sz="2000" b="1" dirty="0">
                <a:latin typeface="Arial" panose="020B0604020202020204" pitchFamily="34" charset="0"/>
                <a:cs typeface="Arial" panose="020B0604020202020204" pitchFamily="34" charset="0"/>
                <a:sym typeface="Arial" panose="020B0604020202020204" pitchFamily="34" charset="0"/>
              </a:rPr>
              <a:t> van de </a:t>
            </a:r>
            <a:r>
              <a:rPr lang="en-US" altLang="nl-NL" sz="2000" b="1" dirty="0" err="1">
                <a:latin typeface="Arial" panose="020B0604020202020204" pitchFamily="34" charset="0"/>
                <a:cs typeface="Arial" panose="020B0604020202020204" pitchFamily="34" charset="0"/>
                <a:sym typeface="Arial" panose="020B0604020202020204" pitchFamily="34" charset="0"/>
              </a:rPr>
              <a:t>tekst</a:t>
            </a:r>
            <a:r>
              <a:rPr lang="en-US" altLang="nl-NL" sz="2000" b="1" dirty="0">
                <a:latin typeface="Arial" panose="020B0604020202020204" pitchFamily="34" charset="0"/>
                <a:cs typeface="Arial" panose="020B0604020202020204" pitchFamily="34" charset="0"/>
                <a:sym typeface="Arial" panose="020B0604020202020204" pitchFamily="34" charset="0"/>
              </a:rPr>
              <a:t>/</a:t>
            </a:r>
            <a:r>
              <a:rPr lang="en-US" altLang="nl-NL" sz="2000" b="1" dirty="0" err="1">
                <a:latin typeface="Arial" panose="020B0604020202020204" pitchFamily="34" charset="0"/>
                <a:cs typeface="Arial" panose="020B0604020202020204" pitchFamily="34" charset="0"/>
                <a:sym typeface="Arial" panose="020B0604020202020204" pitchFamily="34" charset="0"/>
              </a:rPr>
              <a:t>paragraaf</a:t>
            </a:r>
            <a:r>
              <a:rPr lang="en-US" altLang="nl-NL" sz="2000" b="1" dirty="0">
                <a:latin typeface="Arial" panose="020B0604020202020204" pitchFamily="34" charset="0"/>
                <a:cs typeface="Arial" panose="020B0604020202020204" pitchFamily="34" charset="0"/>
                <a:sym typeface="Arial" panose="020B0604020202020204" pitchFamily="34" charset="0"/>
              </a:rPr>
              <a:t>?</a:t>
            </a:r>
          </a:p>
        </p:txBody>
      </p:sp>
      <p:pic>
        <p:nvPicPr>
          <p:cNvPr id="81926" name="Afbeelding 5"/>
          <p:cNvPicPr>
            <a:picLocks noChangeAspect="1" noChangeArrowheads="1"/>
          </p:cNvPicPr>
          <p:nvPr/>
        </p:nvPicPr>
        <p:blipFill>
          <a:blip r:embed="rId4">
            <a:extLst>
              <a:ext uri="{28A0092B-C50C-407E-A947-70E740481C1C}">
                <a14:useLocalDpi xmlns:a14="http://schemas.microsoft.com/office/drawing/2010/main" val="0"/>
              </a:ext>
            </a:extLst>
          </a:blip>
          <a:srcRect l="10417" t="17349" r="30885" b="22073"/>
          <a:stretch>
            <a:fillRect/>
          </a:stretch>
        </p:blipFill>
        <p:spPr bwMode="auto">
          <a:xfrm>
            <a:off x="719138" y="1447800"/>
            <a:ext cx="769620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p:nvPr/>
        </p:nvPicPr>
        <p:blipFill>
          <a:blip r:embed="rId5"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6490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71"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83972"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Belang</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van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herlezen</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4102" name="Tekstvak 8"/>
          <p:cNvSpPr txBox="1">
            <a:spLocks noChangeArrowheads="1"/>
          </p:cNvSpPr>
          <p:nvPr/>
        </p:nvSpPr>
        <p:spPr bwMode="auto">
          <a:xfrm>
            <a:off x="1357313" y="1785938"/>
            <a:ext cx="7142162" cy="463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eaLnBrk="0" hangingPunct="0">
              <a:defRPr sz="1700">
                <a:solidFill>
                  <a:schemeClr val="tx1"/>
                </a:solidFill>
                <a:latin typeface="Gill Sans" charset="0"/>
                <a:ea typeface="ヒラギノ角ゴ ProN W3" charset="-128"/>
                <a:sym typeface="Gill Sans" charset="0"/>
              </a:defRPr>
            </a:lvl1pPr>
            <a:lvl2pPr marL="444500" indent="-444500" eaLnBrk="0" hangingPunct="0">
              <a:defRPr sz="1700">
                <a:solidFill>
                  <a:schemeClr val="tx1"/>
                </a:solidFill>
                <a:latin typeface="Gill Sans" charset="0"/>
                <a:ea typeface="ヒラギノ角ゴ ProN W3" charset="-128"/>
                <a:sym typeface="Gill Sans" charset="0"/>
              </a:defRPr>
            </a:lvl2pPr>
            <a:lvl3pPr marL="400050" indent="-400050" eaLnBrk="0" hangingPunct="0">
              <a:defRPr sz="1700">
                <a:solidFill>
                  <a:schemeClr val="tx1"/>
                </a:solidFill>
                <a:latin typeface="Gill Sans" charset="0"/>
                <a:ea typeface="ヒラギノ角ゴ ProN W3" charset="-128"/>
                <a:sym typeface="Gill Sans" charset="0"/>
              </a:defRPr>
            </a:lvl3pPr>
            <a:lvl4pPr marL="1600200" indent="-228600" eaLnBrk="0" hangingPunct="0">
              <a:defRPr sz="1700">
                <a:solidFill>
                  <a:schemeClr val="tx1"/>
                </a:solidFill>
                <a:latin typeface="Gill Sans" charset="0"/>
                <a:ea typeface="ヒラギノ角ゴ ProN W3" charset="-128"/>
                <a:sym typeface="Gill Sans" charset="0"/>
              </a:defRPr>
            </a:lvl4pPr>
            <a:lvl5pPr marL="2057400" indent="-228600" eaLnBrk="0" hangingPunct="0">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eaLnBrk="1" hangingPunct="1">
              <a:buClr>
                <a:srgbClr val="CC0066"/>
              </a:buClr>
              <a:buSzPct val="125000"/>
              <a:buFontTx/>
              <a:buChar char="•"/>
              <a:defRPr/>
            </a:pP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Tekstkenmerken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die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aanzetten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tot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terugkijken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-&gt;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beter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tekstbegrip</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In de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klas</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p>
          <a:p>
            <a:pPr lvl="3" eaLnBrk="1" hangingPunct="1">
              <a:buClr>
                <a:srgbClr val="CC0066"/>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laat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leerlingen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herlezen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(Hattie, 2007)</a:t>
            </a:r>
          </a:p>
          <a:p>
            <a:pPr lvl="3" eaLnBrk="1" hangingPunct="1">
              <a:buClr>
                <a:srgbClr val="CC0066"/>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h</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ardop</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(Fuchs &amp; Fuchs)</a:t>
            </a:r>
          </a:p>
          <a:p>
            <a:pPr lvl="3" eaLnBrk="1" hangingPunct="1">
              <a:buClr>
                <a:srgbClr val="CC0066"/>
              </a:buClr>
              <a:buSzPct val="125000"/>
              <a:buFontTx/>
              <a:buChar char="•"/>
              <a:defRPr/>
            </a:pPr>
            <a:r>
              <a:rPr lang="en-US" altLang="nl-NL" sz="2000" dirty="0" smtClean="0">
                <a:latin typeface="Arial" panose="020B0604020202020204" pitchFamily="34" charset="0"/>
                <a:cs typeface="Arial" panose="020B0604020202020204" pitchFamily="34" charset="0"/>
                <a:sym typeface="Arial" panose="020B0604020202020204" pitchFamily="34" charset="0"/>
              </a:rPr>
              <a:t>peer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koppel</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sterke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zwakke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lezers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C0066"/>
              </a:buClr>
              <a:buSzPct val="125000"/>
              <a:buFontTx/>
              <a:buChar char="•"/>
              <a:defRPr/>
            </a:pPr>
            <a:r>
              <a:rPr lang="en-US" altLang="nl-NL" sz="2000" dirty="0" err="1">
                <a:latin typeface="Arial" panose="020B0604020202020204" pitchFamily="34" charset="0"/>
                <a:cs typeface="Arial" panose="020B0604020202020204" pitchFamily="34" charset="0"/>
                <a:sym typeface="Arial" panose="020B0604020202020204" pitchFamily="34" charset="0"/>
              </a:rPr>
              <a:t>v</a:t>
            </a:r>
            <a:r>
              <a:rPr lang="en-US" altLang="nl-NL" sz="2000" dirty="0" err="1" smtClean="0">
                <a:latin typeface="Arial" panose="020B0604020202020204" pitchFamily="34" charset="0"/>
                <a:cs typeface="Arial" panose="020B0604020202020204" pitchFamily="34" charset="0"/>
                <a:sym typeface="Arial" panose="020B0604020202020204" pitchFamily="34" charset="0"/>
              </a:rPr>
              <a:t>ragen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stellen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a:t>
            </a:r>
            <a:r>
              <a:rPr lang="en-US" altLang="nl-NL" sz="2000" dirty="0" smtClean="0">
                <a:latin typeface="Arial" panose="020B0604020202020204" pitchFamily="34" charset="0"/>
                <a:cs typeface="Arial" panose="020B0604020202020204" pitchFamily="34" charset="0"/>
                <a:sym typeface="Arial" panose="020B0604020202020204" pitchFamily="34" charset="0"/>
              </a:rPr>
              <a:t>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a:t>
            </a:r>
            <a:r>
              <a:rPr lang="en-US" altLang="nl-NL" sz="2000" dirty="0" smtClean="0">
                <a:latin typeface="Arial" panose="020B0604020202020204" pitchFamily="34" charset="0"/>
                <a:cs typeface="Arial" panose="020B0604020202020204" pitchFamily="34" charset="0"/>
                <a:sym typeface="Arial" panose="020B0604020202020204" pitchFamily="34" charset="0"/>
              </a:rPr>
              <a:t> / docent</a:t>
            </a:r>
          </a:p>
          <a:p>
            <a:pPr lvl="4" eaLnBrk="1" hangingPunct="1">
              <a:buClr>
                <a:srgbClr val="CC0066"/>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Ipv</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strategiegerichte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vragen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maken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bij</a:t>
            </a:r>
            <a:r>
              <a:rPr lang="en-US" altLang="nl-NL" sz="2000" dirty="0" smtClean="0">
                <a:latin typeface="Arial" panose="020B0604020202020204" pitchFamily="34" charset="0"/>
                <a:cs typeface="Arial" panose="020B0604020202020204" pitchFamily="34" charset="0"/>
                <a:sym typeface="Arial" panose="020B0604020202020204" pitchFamily="34" charset="0"/>
              </a:rPr>
              <a:t> de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tekst</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2" eaLnBrk="1" hangingPunct="1">
              <a:buClr>
                <a:srgbClr val="CC0066"/>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C0066"/>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eaLnBrk="1" hangingPunct="1">
              <a:buClr>
                <a:srgbClr val="CC0066"/>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eaLnBrk="1" hangingPunct="1">
              <a:buClr>
                <a:srgbClr val="CC0066"/>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eaLnBrk="1" hangingPunct="1">
              <a:buClr>
                <a:srgbClr val="CC0066"/>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301091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4211"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marL="128588" indent="-128588"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b="1">
              <a:latin typeface="Calibri" panose="020F0502020204030204" pitchFamily="34" charset="0"/>
              <a:sym typeface="Arial" panose="020B0604020202020204" pitchFamily="34" charset="0"/>
            </a:endParaRPr>
          </a:p>
        </p:txBody>
      </p:sp>
      <p:sp>
        <p:nvSpPr>
          <p:cNvPr id="94212" name="Rectangle 3"/>
          <p:cNvSpPr>
            <a:spLocks/>
          </p:cNvSpPr>
          <p:nvPr/>
        </p:nvSpPr>
        <p:spPr bwMode="auto">
          <a:xfrm>
            <a:off x="1357313" y="825500"/>
            <a:ext cx="69008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Samengevat</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94213" name="Tekstvak 8"/>
          <p:cNvSpPr txBox="1">
            <a:spLocks noChangeArrowheads="1"/>
          </p:cNvSpPr>
          <p:nvPr/>
        </p:nvSpPr>
        <p:spPr bwMode="auto">
          <a:xfrm>
            <a:off x="1357313" y="1785938"/>
            <a:ext cx="60944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9FB011"/>
              </a:buClr>
              <a:buSzPct val="125000"/>
              <a:buFontTx/>
              <a:buChar char="•"/>
            </a:pPr>
            <a:endParaRPr lang="en-US" altLang="nl-NL" sz="1600">
              <a:latin typeface="Calibri" panose="020F0502020204030204" pitchFamily="34" charset="0"/>
              <a:ea typeface="MS PGothic" panose="020B0600070205080204" pitchFamily="34" charset="-128"/>
              <a:cs typeface="Verdana" panose="020B0604030504040204" pitchFamily="34" charset="0"/>
            </a:endParaRPr>
          </a:p>
          <a:p>
            <a:pPr lvl="1">
              <a:buFontTx/>
              <a:buChar char="-"/>
            </a:pPr>
            <a:endParaRPr lang="en-US" altLang="nl-NL">
              <a:ea typeface="MS PGothic" panose="020B0600070205080204" pitchFamily="34" charset="-128"/>
              <a:cs typeface="Verdana" panose="020B0604030504040204" pitchFamily="34" charset="0"/>
            </a:endParaRPr>
          </a:p>
          <a:p>
            <a:pPr lvl="2"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6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lvl="3" algn="l" eaLnBrk="1" hangingPunct="1">
              <a:buClr>
                <a:srgbClr val="9FB011"/>
              </a:buClr>
              <a:buSzPct val="125000"/>
              <a:buFontTx/>
              <a:buChar char="•"/>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a:p>
            <a:pPr algn="l" eaLnBrk="1" hangingPunct="1">
              <a:buClr>
                <a:srgbClr val="9FB011"/>
              </a:buClr>
              <a:buSzPct val="125000"/>
            </a:pPr>
            <a:endParaRPr lang="en-US" altLang="nl-NL" sz="1400" b="1">
              <a:latin typeface="Calibri" panose="020F0502020204030204" pitchFamily="34" charset="0"/>
              <a:ea typeface="MS PGothic" panose="020B0600070205080204" pitchFamily="34" charset="-128"/>
              <a:cs typeface="Verdana" panose="020B0604030504040204" pitchFamily="34" charset="0"/>
              <a:sym typeface="Arial" panose="020B0604020202020204" pitchFamily="34" charset="0"/>
            </a:endParaRPr>
          </a:p>
        </p:txBody>
      </p:sp>
      <p:sp>
        <p:nvSpPr>
          <p:cNvPr id="37895" name="Rechthoek 1"/>
          <p:cNvSpPr>
            <a:spLocks noChangeArrowheads="1"/>
          </p:cNvSpPr>
          <p:nvPr/>
        </p:nvSpPr>
        <p:spPr bwMode="auto">
          <a:xfrm>
            <a:off x="107504" y="1847850"/>
            <a:ext cx="9036496"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ctr">
              <a:defRPr sz="2100">
                <a:solidFill>
                  <a:srgbClr val="000000"/>
                </a:solidFill>
                <a:latin typeface="Gill Sans" charset="0"/>
                <a:ea typeface="ヒラギノ角ゴ ProN W3" charset="-128"/>
                <a:sym typeface="Gill Sans" charset="0"/>
              </a:defRPr>
            </a:lvl1pPr>
            <a:lvl2pPr algn="ctr">
              <a:defRPr sz="2100">
                <a:solidFill>
                  <a:srgbClr val="000000"/>
                </a:solidFill>
                <a:latin typeface="Gill Sans" charset="0"/>
                <a:ea typeface="ヒラギノ角ゴ ProN W3" charset="-128"/>
                <a:sym typeface="Gill Sans" charset="0"/>
              </a:defRPr>
            </a:lvl2pPr>
            <a:lvl3pPr algn="ctr">
              <a:defRPr sz="2100">
                <a:solidFill>
                  <a:srgbClr val="000000"/>
                </a:solidFill>
                <a:latin typeface="Gill Sans" charset="0"/>
                <a:ea typeface="ヒラギノ角ゴ ProN W3" charset="-128"/>
                <a:sym typeface="Gill Sans" charset="0"/>
              </a:defRPr>
            </a:lvl3pPr>
            <a:lvl4pPr algn="ctr">
              <a:defRPr sz="2100">
                <a:solidFill>
                  <a:srgbClr val="000000"/>
                </a:solidFill>
                <a:latin typeface="Gill Sans" charset="0"/>
                <a:ea typeface="ヒラギノ角ゴ ProN W3" charset="-128"/>
                <a:sym typeface="Gill Sans" charset="0"/>
              </a:defRPr>
            </a:lvl4pPr>
            <a:lvl5pPr algn="ctr">
              <a:defRPr sz="2100">
                <a:solidFill>
                  <a:srgbClr val="000000"/>
                </a:solidFill>
                <a:latin typeface="Gill Sans" charset="0"/>
                <a:ea typeface="ヒラギノ角ゴ ProN W3" charset="-128"/>
                <a:sym typeface="Gill Sans" charset="0"/>
              </a:defRPr>
            </a:lvl5pPr>
            <a:lvl6pPr marL="11430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6pPr>
            <a:lvl7pPr marL="16002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7pPr>
            <a:lvl8pPr marL="20574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8pPr>
            <a:lvl9pPr marL="2514600" indent="1143000" algn="ctr" eaLnBrk="0" fontAlgn="base" hangingPunct="0">
              <a:spcBef>
                <a:spcPct val="0"/>
              </a:spcBef>
              <a:spcAft>
                <a:spcPct val="0"/>
              </a:spcAft>
              <a:defRPr sz="2100">
                <a:solidFill>
                  <a:srgbClr val="000000"/>
                </a:solidFill>
                <a:latin typeface="Gill Sans" charset="0"/>
                <a:ea typeface="ヒラギノ角ゴ ProN W3" charset="-128"/>
                <a:sym typeface="Gill Sans" charset="0"/>
              </a:defRPr>
            </a:lvl9pPr>
          </a:lstStyle>
          <a:p>
            <a:pPr marL="1257300" lvl="2" indent="-342900" algn="l" eaLnBrk="1" hangingPunct="1">
              <a:buClr>
                <a:srgbClr val="CC0066"/>
              </a:buClr>
              <a:buSzPct val="125000"/>
              <a:buFont typeface="Arial" panose="020B0604020202020204" pitchFamily="34" charset="0"/>
              <a:buChar char="•"/>
              <a:defRPr/>
            </a:pPr>
            <a:r>
              <a:rPr lang="nl-NL" altLang="nl-NL" sz="2000" b="1" dirty="0" smtClean="0">
                <a:latin typeface="Arial" panose="020B0604020202020204" pitchFamily="34" charset="0"/>
                <a:cs typeface="Arial" panose="020B0604020202020204" pitchFamily="34" charset="0"/>
              </a:rPr>
              <a:t>Werk samen met vakcollega’s en maak de transfer</a:t>
            </a:r>
          </a:p>
          <a:p>
            <a:pPr marL="1943100" lvl="6" indent="-342900" algn="l" eaLnBrk="1" hangingPunct="1">
              <a:buClr>
                <a:srgbClr val="CC0066"/>
              </a:buClr>
              <a:buSzPct val="125000"/>
              <a:buFont typeface="Arial" panose="020B0604020202020204" pitchFamily="34" charset="0"/>
              <a:buChar char="•"/>
              <a:defRPr/>
            </a:pPr>
            <a:r>
              <a:rPr lang="nl-NL" altLang="nl-NL" sz="2000" dirty="0" smtClean="0">
                <a:latin typeface="Arial" panose="020B0604020202020204" pitchFamily="34" charset="0"/>
                <a:cs typeface="Arial" panose="020B0604020202020204" pitchFamily="34" charset="0"/>
              </a:rPr>
              <a:t>Genres, aanpak, keuze teksten</a:t>
            </a:r>
            <a:endParaRPr lang="nl-NL" altLang="nl-NL" sz="2000" dirty="0">
              <a:latin typeface="Arial" panose="020B0604020202020204" pitchFamily="34" charset="0"/>
              <a:cs typeface="Arial" panose="020B0604020202020204" pitchFamily="34" charset="0"/>
            </a:endParaRPr>
          </a:p>
          <a:p>
            <a:pPr lvl="5" indent="0" algn="l" eaLnBrk="1" hangingPunct="1">
              <a:buClr>
                <a:srgbClr val="CC0066"/>
              </a:buClr>
              <a:buSzPct val="125000"/>
              <a:defRPr/>
            </a:pPr>
            <a:endParaRPr lang="nl-NL" altLang="nl-NL" sz="1200" b="1" dirty="0" smtClean="0">
              <a:latin typeface="Arial" panose="020B0604020202020204" pitchFamily="34" charset="0"/>
              <a:cs typeface="Arial" panose="020B0604020202020204" pitchFamily="34" charset="0"/>
            </a:endParaRPr>
          </a:p>
          <a:p>
            <a:pPr marL="1257300" lvl="2" indent="-342900" algn="l">
              <a:buClr>
                <a:srgbClr val="CC0066"/>
              </a:buClr>
              <a:buSzPct val="125000"/>
              <a:buFont typeface="Arial" panose="020B0604020202020204" pitchFamily="34" charset="0"/>
              <a:buChar char="•"/>
              <a:defRPr/>
            </a:pPr>
            <a:r>
              <a:rPr lang="nl-NL" altLang="nl-NL" sz="2000" b="1" dirty="0">
                <a:latin typeface="Arial" panose="020B0604020202020204" pitchFamily="34" charset="0"/>
                <a:cs typeface="Arial" panose="020B0604020202020204" pitchFamily="34" charset="0"/>
              </a:rPr>
              <a:t>Zorg voor samenhangende leerteksten zonder </a:t>
            </a:r>
            <a:r>
              <a:rPr lang="nl-NL" altLang="nl-NL" sz="2000" b="1" dirty="0" smtClean="0">
                <a:latin typeface="Arial" panose="020B0604020202020204" pitchFamily="34" charset="0"/>
                <a:cs typeface="Arial" panose="020B0604020202020204" pitchFamily="34" charset="0"/>
              </a:rPr>
              <a:t>opsmuk</a:t>
            </a:r>
          </a:p>
          <a:p>
            <a:pPr marL="1257300" lvl="2" indent="-342900" algn="l">
              <a:buClr>
                <a:srgbClr val="CC0066"/>
              </a:buClr>
              <a:buSzPct val="125000"/>
              <a:buFont typeface="Arial" panose="020B0604020202020204" pitchFamily="34" charset="0"/>
              <a:buChar char="•"/>
              <a:defRPr/>
            </a:pPr>
            <a:endParaRPr lang="nl-NL" altLang="nl-NL" sz="1200" b="1" dirty="0">
              <a:latin typeface="Arial" panose="020B0604020202020204" pitchFamily="34" charset="0"/>
              <a:cs typeface="Arial" panose="020B0604020202020204" pitchFamily="34" charset="0"/>
            </a:endParaRPr>
          </a:p>
          <a:p>
            <a:pPr marL="1257300" lvl="2" indent="-342900" algn="l" eaLnBrk="1" hangingPunct="1">
              <a:buClr>
                <a:srgbClr val="CC0066"/>
              </a:buClr>
              <a:buSzPct val="125000"/>
              <a:buFont typeface="Arial" panose="020B0604020202020204" pitchFamily="34" charset="0"/>
              <a:buChar char="•"/>
              <a:defRPr/>
            </a:pPr>
            <a:r>
              <a:rPr lang="nl-NL" altLang="nl-NL" sz="2000" b="1" dirty="0" smtClean="0">
                <a:latin typeface="Arial" panose="020B0604020202020204" pitchFamily="34" charset="0"/>
                <a:cs typeface="Arial" panose="020B0604020202020204" pitchFamily="34" charset="0"/>
              </a:rPr>
              <a:t>Zorg voor een geleide overgang van dagelijkse taal/ervaringen naar de school- en vaktaal uit de tekst</a:t>
            </a:r>
          </a:p>
          <a:p>
            <a:pPr marL="1714500" lvl="3" indent="-342900" algn="l">
              <a:buClr>
                <a:srgbClr val="CC0066"/>
              </a:buClr>
              <a:buSzPct val="125000"/>
              <a:buFont typeface="Arial" panose="020B0604020202020204" pitchFamily="34" charset="0"/>
              <a:buChar char="•"/>
              <a:defRPr/>
            </a:pPr>
            <a:r>
              <a:rPr lang="nl-NL" altLang="nl-NL" sz="2000" dirty="0" smtClean="0">
                <a:latin typeface="Arial" panose="020B0604020202020204" pitchFamily="34" charset="0"/>
                <a:cs typeface="Arial" panose="020B0604020202020204" pitchFamily="34" charset="0"/>
              </a:rPr>
              <a:t>Bespreek daaruit moeilijke woorden in SAMENHANG tot elkaar (dagelijkse woorden, school- en vaktaal)</a:t>
            </a:r>
          </a:p>
          <a:p>
            <a:pPr marL="1257300" lvl="2" indent="-342900" algn="l" eaLnBrk="1" hangingPunct="1">
              <a:buClr>
                <a:srgbClr val="CC0066"/>
              </a:buClr>
              <a:buSzPct val="125000"/>
              <a:buFont typeface="Arial" panose="020B0604020202020204" pitchFamily="34" charset="0"/>
              <a:buChar char="•"/>
              <a:defRPr/>
            </a:pPr>
            <a:endParaRPr lang="nl-NL" altLang="nl-NL" sz="1200" b="1" dirty="0" smtClean="0">
              <a:latin typeface="Arial" panose="020B0604020202020204" pitchFamily="34" charset="0"/>
              <a:cs typeface="Arial" panose="020B0604020202020204" pitchFamily="34" charset="0"/>
            </a:endParaRPr>
          </a:p>
          <a:p>
            <a:pPr marL="1257300" lvl="2" indent="-342900" algn="l" eaLnBrk="1" hangingPunct="1">
              <a:buClr>
                <a:srgbClr val="CC0066"/>
              </a:buClr>
              <a:buSzPct val="125000"/>
              <a:buFont typeface="Arial" panose="020B0604020202020204" pitchFamily="34" charset="0"/>
              <a:buChar char="•"/>
              <a:defRPr/>
            </a:pPr>
            <a:r>
              <a:rPr lang="nl-NL" altLang="nl-NL" sz="2000" b="1" dirty="0" smtClean="0">
                <a:latin typeface="Arial" panose="020B0604020202020204" pitchFamily="34" charset="0"/>
                <a:cs typeface="Arial" panose="020B0604020202020204" pitchFamily="34" charset="0"/>
              </a:rPr>
              <a:t>Zet aan tot interactie mét gebruik van school- en vaktaal</a:t>
            </a:r>
          </a:p>
          <a:p>
            <a:pPr marL="1714500" lvl="3" indent="-342900" algn="l">
              <a:buClr>
                <a:srgbClr val="CC0066"/>
              </a:buClr>
              <a:buSzPct val="125000"/>
              <a:buFont typeface="Arial" panose="020B0604020202020204" pitchFamily="34" charset="0"/>
              <a:buChar char="•"/>
              <a:defRPr/>
            </a:pPr>
            <a:r>
              <a:rPr lang="nl-NL" altLang="nl-NL" sz="2000" dirty="0" smtClean="0">
                <a:latin typeface="Arial" panose="020B0604020202020204" pitchFamily="34" charset="0"/>
                <a:cs typeface="Arial" panose="020B0604020202020204" pitchFamily="34" charset="0"/>
              </a:rPr>
              <a:t>Stel </a:t>
            </a:r>
            <a:r>
              <a:rPr lang="nl-NL" altLang="nl-NL" sz="2000" dirty="0">
                <a:latin typeface="Arial" panose="020B0604020202020204" pitchFamily="34" charset="0"/>
                <a:cs typeface="Arial" panose="020B0604020202020204" pitchFamily="34" charset="0"/>
              </a:rPr>
              <a:t>taaldoelen + stem </a:t>
            </a:r>
            <a:r>
              <a:rPr lang="nl-NL" altLang="nl-NL" sz="2000" dirty="0" smtClean="0">
                <a:latin typeface="Arial" panose="020B0604020202020204" pitchFamily="34" charset="0"/>
                <a:cs typeface="Arial" panose="020B0604020202020204" pitchFamily="34" charset="0"/>
              </a:rPr>
              <a:t>activiteiten en </a:t>
            </a:r>
            <a:r>
              <a:rPr lang="nl-NL" altLang="nl-NL" sz="2000" dirty="0" err="1">
                <a:latin typeface="Arial" panose="020B0604020202020204" pitchFamily="34" charset="0"/>
                <a:cs typeface="Arial" panose="020B0604020202020204" pitchFamily="34" charset="0"/>
              </a:rPr>
              <a:t>toetsvormen</a:t>
            </a:r>
            <a:r>
              <a:rPr lang="nl-NL" altLang="nl-NL" sz="2000" dirty="0">
                <a:latin typeface="Arial" panose="020B0604020202020204" pitchFamily="34" charset="0"/>
                <a:cs typeface="Arial" panose="020B0604020202020204" pitchFamily="34" charset="0"/>
              </a:rPr>
              <a:t> daarop </a:t>
            </a:r>
            <a:r>
              <a:rPr lang="nl-NL" altLang="nl-NL" sz="2000" dirty="0" smtClean="0">
                <a:latin typeface="Arial" panose="020B0604020202020204" pitchFamily="34" charset="0"/>
                <a:cs typeface="Arial" panose="020B0604020202020204" pitchFamily="34" charset="0"/>
              </a:rPr>
              <a:t>af</a:t>
            </a:r>
          </a:p>
          <a:p>
            <a:pPr marL="1714500" lvl="3" indent="-342900" algn="l">
              <a:buClr>
                <a:srgbClr val="CC0066"/>
              </a:buClr>
              <a:buSzPct val="125000"/>
              <a:buFont typeface="Arial" panose="020B0604020202020204" pitchFamily="34" charset="0"/>
              <a:buChar char="•"/>
              <a:defRPr/>
            </a:pPr>
            <a:endParaRPr lang="nl-NL" altLang="nl-NL" sz="1200" dirty="0">
              <a:latin typeface="Arial" panose="020B0604020202020204" pitchFamily="34" charset="0"/>
              <a:cs typeface="Arial" panose="020B0604020202020204" pitchFamily="34" charset="0"/>
            </a:endParaRPr>
          </a:p>
          <a:p>
            <a:pPr marL="1257300" lvl="2" indent="-342900" algn="l" eaLnBrk="1" hangingPunct="1">
              <a:buClr>
                <a:srgbClr val="CC0066"/>
              </a:buClr>
              <a:buSzPct val="125000"/>
              <a:buFont typeface="Arial" panose="020B0604020202020204" pitchFamily="34" charset="0"/>
              <a:buChar char="•"/>
              <a:defRPr/>
            </a:pPr>
            <a:r>
              <a:rPr lang="nl-NL" altLang="nl-NL" sz="2000" b="1" dirty="0" smtClean="0">
                <a:latin typeface="Arial" panose="020B0604020202020204" pitchFamily="34" charset="0"/>
                <a:cs typeface="Arial" panose="020B0604020202020204" pitchFamily="34" charset="0"/>
              </a:rPr>
              <a:t>Zorg voor taalsteun</a:t>
            </a:r>
          </a:p>
          <a:p>
            <a:pPr marL="1714500" lvl="3" indent="-342900" algn="l">
              <a:buClr>
                <a:srgbClr val="CC0066"/>
              </a:buClr>
              <a:buSzPct val="125000"/>
              <a:buFont typeface="Arial" panose="020B0604020202020204" pitchFamily="34" charset="0"/>
              <a:buChar char="•"/>
              <a:defRPr/>
            </a:pPr>
            <a:r>
              <a:rPr lang="nl-NL" altLang="nl-NL" sz="2000" dirty="0" smtClean="0">
                <a:latin typeface="Arial" panose="020B0604020202020204" pitchFamily="34" charset="0"/>
                <a:cs typeface="Arial" panose="020B0604020202020204" pitchFamily="34" charset="0"/>
              </a:rPr>
              <a:t>Tekstaanbod, visualisering, herhaling</a:t>
            </a:r>
          </a:p>
          <a:p>
            <a:pPr marL="1257300" lvl="2" indent="-342900" algn="l" eaLnBrk="1" hangingPunct="1">
              <a:buClr>
                <a:srgbClr val="CC0066"/>
              </a:buClr>
              <a:buSzPct val="125000"/>
              <a:buFont typeface="Arial" panose="020B0604020202020204" pitchFamily="34" charset="0"/>
              <a:buChar char="•"/>
              <a:defRPr/>
            </a:pPr>
            <a:endParaRPr lang="nl-NL" altLang="nl-NL" sz="2000" b="1" dirty="0" smtClean="0">
              <a:latin typeface="Arial" panose="020B0604020202020204" pitchFamily="34" charset="0"/>
              <a:cs typeface="Arial" panose="020B0604020202020204" pitchFamily="34" charset="0"/>
            </a:endParaRPr>
          </a:p>
          <a:p>
            <a:pPr lvl="2" algn="l" eaLnBrk="1" hangingPunct="1">
              <a:buClr>
                <a:srgbClr val="CC0066"/>
              </a:buClr>
              <a:buSzPct val="125000"/>
              <a:buFontTx/>
              <a:buChar char="•"/>
              <a:defRPr/>
            </a:pPr>
            <a:endParaRPr lang="nl-NL" altLang="nl-NL" sz="2000" b="1" dirty="0" smtClean="0">
              <a:latin typeface="Arial" panose="020B0604020202020204" pitchFamily="34" charset="0"/>
              <a:cs typeface="Arial" panose="020B0604020202020204" pitchFamily="34" charset="0"/>
            </a:endParaRPr>
          </a:p>
          <a:p>
            <a:pPr lvl="5" algn="l" eaLnBrk="1" hangingPunct="1">
              <a:buClr>
                <a:srgbClr val="CC0066"/>
              </a:buClr>
              <a:buSzPct val="125000"/>
              <a:buFontTx/>
              <a:buChar char="•"/>
              <a:defRPr/>
            </a:pPr>
            <a:endParaRPr lang="nl-NL" altLang="nl-NL" sz="2000" b="1" dirty="0" smtClean="0">
              <a:latin typeface="Arial" panose="020B0604020202020204" pitchFamily="34" charset="0"/>
              <a:cs typeface="Arial" panose="020B0604020202020204" pitchFamily="34" charset="0"/>
            </a:endParaRPr>
          </a:p>
          <a:p>
            <a:pPr lvl="2" indent="0" algn="l" eaLnBrk="1" hangingPunct="1">
              <a:buClr>
                <a:srgbClr val="CC0066"/>
              </a:buClr>
              <a:buSzPct val="125000"/>
              <a:defRPr/>
            </a:pPr>
            <a:endParaRPr lang="nl-NL" altLang="nl-NL" sz="2000" b="1" dirty="0" smtClean="0">
              <a:latin typeface="Arial" panose="020B0604020202020204" pitchFamily="34" charset="0"/>
              <a:cs typeface="Arial" panose="020B0604020202020204" pitchFamily="34" charset="0"/>
            </a:endParaRPr>
          </a:p>
        </p:txBody>
      </p:sp>
      <p:pic>
        <p:nvPicPr>
          <p:cNvPr id="7" name="Afbeelding 6"/>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272191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8547"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108548" name="Rectangle 3"/>
          <p:cNvSpPr>
            <a:spLocks/>
          </p:cNvSpPr>
          <p:nvPr/>
        </p:nvSpPr>
        <p:spPr bwMode="auto">
          <a:xfrm>
            <a:off x="1357312" y="825500"/>
            <a:ext cx="6671071" cy="42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Wat is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taal</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toch</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leuk</a:t>
            </a:r>
            <a:r>
              <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rPr>
              <a:t>!!!</a:t>
            </a:r>
          </a:p>
        </p:txBody>
      </p:sp>
      <p:sp>
        <p:nvSpPr>
          <p:cNvPr id="108550" name="AutoShape 2" descr="https://webmail.bureau-ice.nl/owa/attachment.ashx?id=RgAAAAAWK5PqUbcnQpjRY7Sc%2f8mOBwCzNaPqrOCERqPhQeJazShSAFNmef4HAACzNaPqrOCERqPhQeJazShSAFO7VR%2fLAAAJ&amp;attcnt=1&amp;attid0=EABDhB37b1u6RLWbnrZT4Vab"/>
          <p:cNvSpPr>
            <a:spLocks noChangeAspect="1" noChangeArrowheads="1"/>
          </p:cNvSpPr>
          <p:nvPr/>
        </p:nvSpPr>
        <p:spPr bwMode="auto">
          <a:xfrm>
            <a:off x="4511675" y="-1603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108551" name="Afbeelding 2"/>
          <p:cNvPicPr>
            <a:picLocks noChangeAspect="1"/>
          </p:cNvPicPr>
          <p:nvPr/>
        </p:nvPicPr>
        <p:blipFill rotWithShape="1">
          <a:blip r:embed="rId4">
            <a:extLst>
              <a:ext uri="{28A0092B-C50C-407E-A947-70E740481C1C}">
                <a14:useLocalDpi xmlns:a14="http://schemas.microsoft.com/office/drawing/2010/main" val="0"/>
              </a:ext>
            </a:extLst>
          </a:blip>
          <a:srcRect l="17482" t="29814" r="50118" b="21034"/>
          <a:stretch/>
        </p:blipFill>
        <p:spPr bwMode="auto">
          <a:xfrm>
            <a:off x="683568" y="1324008"/>
            <a:ext cx="3888432" cy="47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2"/>
          <p:cNvPicPr>
            <a:picLocks noChangeAspect="1"/>
          </p:cNvPicPr>
          <p:nvPr/>
        </p:nvPicPr>
        <p:blipFill rotWithShape="1">
          <a:blip r:embed="rId4">
            <a:extLst>
              <a:ext uri="{28A0092B-C50C-407E-A947-70E740481C1C}">
                <a14:useLocalDpi xmlns:a14="http://schemas.microsoft.com/office/drawing/2010/main" val="0"/>
              </a:ext>
            </a:extLst>
          </a:blip>
          <a:srcRect l="49882" t="29814" r="17119" b="21034"/>
          <a:stretch/>
        </p:blipFill>
        <p:spPr bwMode="auto">
          <a:xfrm>
            <a:off x="4572000" y="1324008"/>
            <a:ext cx="3960440" cy="47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p:nvPr/>
        </p:nvPicPr>
        <p:blipFill>
          <a:blip r:embed="rId5"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94881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p:txBody>
          <a:bodyPr>
            <a:normAutofit/>
          </a:bodyPr>
          <a:lstStyle/>
          <a:p>
            <a:r>
              <a:rPr lang="nl-NL" dirty="0" smtClean="0">
                <a:solidFill>
                  <a:schemeClr val="bg1">
                    <a:lumMod val="50000"/>
                  </a:schemeClr>
                </a:solidFill>
                <a:hlinkClick r:id="rId2"/>
              </a:rPr>
              <a:t>G.vanSilfhout@slo.nl</a:t>
            </a:r>
            <a:endParaRPr lang="nl-NL" dirty="0" smtClean="0">
              <a:solidFill>
                <a:schemeClr val="bg1">
                  <a:lumMod val="50000"/>
                </a:schemeClr>
              </a:solidFill>
            </a:endParaRPr>
          </a:p>
          <a:p>
            <a:r>
              <a:rPr lang="nl-NL" dirty="0" smtClean="0">
                <a:solidFill>
                  <a:schemeClr val="bg1">
                    <a:lumMod val="50000"/>
                  </a:schemeClr>
                </a:solidFill>
              </a:rPr>
              <a:t>@</a:t>
            </a:r>
            <a:r>
              <a:rPr lang="nl-NL" dirty="0" err="1" smtClean="0">
                <a:solidFill>
                  <a:schemeClr val="bg1">
                    <a:lumMod val="50000"/>
                  </a:schemeClr>
                </a:solidFill>
              </a:rPr>
              <a:t>gerdinekesilfh</a:t>
            </a:r>
            <a:r>
              <a:rPr lang="nl-NL" dirty="0" smtClean="0">
                <a:solidFill>
                  <a:schemeClr val="bg1">
                    <a:lumMod val="50000"/>
                  </a:schemeClr>
                </a:solidFill>
              </a:rPr>
              <a:t> </a:t>
            </a:r>
          </a:p>
          <a:p>
            <a:endParaRPr lang="nl-NL" dirty="0">
              <a:solidFill>
                <a:schemeClr val="bg1">
                  <a:lumMod val="50000"/>
                </a:schemeClr>
              </a:solidFill>
            </a:endParaRPr>
          </a:p>
        </p:txBody>
      </p:sp>
      <p:sp>
        <p:nvSpPr>
          <p:cNvPr id="6" name="Subtitel 2"/>
          <p:cNvSpPr txBox="1">
            <a:spLocks/>
          </p:cNvSpPr>
          <p:nvPr/>
        </p:nvSpPr>
        <p:spPr>
          <a:xfrm>
            <a:off x="2617787" y="1724024"/>
            <a:ext cx="6356880" cy="19589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1" i="0" kern="1200">
                <a:solidFill>
                  <a:schemeClr val="bg1">
                    <a:lumMod val="65000"/>
                  </a:schemeClr>
                </a:solidFill>
                <a:effectLst/>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tx1"/>
                </a:solidFill>
              </a:rPr>
              <a:t>Vragen?</a:t>
            </a:r>
            <a:endParaRPr lang="nl-NL" sz="3600" dirty="0">
              <a:solidFill>
                <a:schemeClr val="tx1"/>
              </a:solidFill>
            </a:endParaRP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6372200" y="5726345"/>
            <a:ext cx="2483768" cy="836712"/>
          </a:xfrm>
          <a:prstGeom prst="rect">
            <a:avLst/>
          </a:prstGeom>
        </p:spPr>
      </p:pic>
    </p:spTree>
    <p:extLst>
      <p:ext uri="{BB962C8B-B14F-4D97-AF65-F5344CB8AC3E}">
        <p14:creationId xmlns:p14="http://schemas.microsoft.com/office/powerpoint/2010/main" val="30740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nummer 5"/>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buFont typeface="Arial" panose="020B0604020202020204" pitchFamily="34" charset="0"/>
              <a:defRPr sz="1600" b="1">
                <a:solidFill>
                  <a:schemeClr val="tx1"/>
                </a:solidFill>
                <a:latin typeface="Verdana" panose="020B0604030504040204" pitchFamily="34" charset="0"/>
              </a:defRPr>
            </a:lvl1pPr>
            <a:lvl2pPr marL="742950" indent="-285750">
              <a:lnSpc>
                <a:spcPct val="110000"/>
              </a:lnSpc>
              <a:buFont typeface="Arial" panose="020B0604020202020204" pitchFamily="34" charset="0"/>
              <a:defRPr sz="1600">
                <a:solidFill>
                  <a:schemeClr val="tx1"/>
                </a:solidFill>
                <a:latin typeface="Verdana" panose="020B0604030504040204" pitchFamily="34" charset="0"/>
              </a:defRPr>
            </a:lvl2pPr>
            <a:lvl3pPr marL="1143000" indent="-228600">
              <a:lnSpc>
                <a:spcPct val="110000"/>
              </a:lnSpc>
              <a:spcBef>
                <a:spcPts val="2100"/>
              </a:spcBef>
              <a:buFont typeface="Verdana" panose="020B0604030504040204" pitchFamily="34" charset="0"/>
              <a:buChar char="•"/>
              <a:defRPr sz="1600" b="1">
                <a:solidFill>
                  <a:schemeClr val="tx1"/>
                </a:solidFill>
                <a:latin typeface="Verdana" panose="020B0604030504040204" pitchFamily="34" charset="0"/>
              </a:defRPr>
            </a:lvl3pPr>
            <a:lvl4pPr marL="1600200" indent="-228600">
              <a:lnSpc>
                <a:spcPct val="110000"/>
              </a:lnSpc>
              <a:spcBef>
                <a:spcPts val="2100"/>
              </a:spcBef>
              <a:buFont typeface="Verdana" panose="020B0604030504040204" pitchFamily="34" charset="0"/>
              <a:buChar char="•"/>
              <a:defRPr sz="1600">
                <a:solidFill>
                  <a:schemeClr val="tx1"/>
                </a:solidFill>
                <a:latin typeface="Verdana" panose="020B0604030504040204" pitchFamily="34" charset="0"/>
              </a:defRPr>
            </a:lvl4pPr>
            <a:lvl5pPr marL="2057400" indent="-228600">
              <a:lnSpc>
                <a:spcPct val="110000"/>
              </a:lnSpc>
              <a:buFont typeface="Verdana" panose="020B0604030504040204" pitchFamily="34" charset="0"/>
              <a:buChar char="–"/>
              <a:defRPr sz="1600">
                <a:solidFill>
                  <a:schemeClr val="tx1"/>
                </a:solidFill>
                <a:latin typeface="Verdana" panose="020B0604030504040204" pitchFamily="34" charset="0"/>
              </a:defRPr>
            </a:lvl5pPr>
            <a:lvl6pPr marL="25146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6pPr>
            <a:lvl7pPr marL="29718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7pPr>
            <a:lvl8pPr marL="34290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8pPr>
            <a:lvl9pPr marL="38862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9pPr>
          </a:lstStyle>
          <a:p>
            <a:pPr>
              <a:lnSpc>
                <a:spcPct val="100000"/>
              </a:lnSpc>
              <a:buFontTx/>
              <a:buNone/>
            </a:pPr>
            <a:fld id="{E8EF021A-4BDC-4B0B-8C68-2C6FEF8FAE9A}" type="slidenum">
              <a:rPr lang="nl-NL" altLang="nl-NL" sz="900" b="0" smtClean="0"/>
              <a:pPr>
                <a:lnSpc>
                  <a:spcPct val="100000"/>
                </a:lnSpc>
                <a:buFontTx/>
                <a:buNone/>
              </a:pPr>
              <a:t>6</a:t>
            </a:fld>
            <a:endParaRPr lang="nl-NL" altLang="nl-NL" sz="900" b="0" smtClean="0"/>
          </a:p>
        </p:txBody>
      </p:sp>
      <p:sp>
        <p:nvSpPr>
          <p:cNvPr id="11267" name="Titel 1"/>
          <p:cNvSpPr>
            <a:spLocks noGrp="1"/>
          </p:cNvSpPr>
          <p:nvPr>
            <p:ph type="title"/>
          </p:nvPr>
        </p:nvSpPr>
        <p:spPr/>
        <p:txBody>
          <a:bodyPr>
            <a:normAutofit/>
          </a:body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rPr>
              <a:t>Voorbeeld</a:t>
            </a:r>
            <a:r>
              <a:rPr lang="en-US" altLang="nl-NL" sz="2400" b="1" dirty="0" smtClean="0">
                <a:solidFill>
                  <a:srgbClr val="CC0066"/>
                </a:solidFill>
                <a:latin typeface="Arial" panose="020B0604020202020204" pitchFamily="34" charset="0"/>
                <a:cs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rPr>
              <a:t>tekstbegrip</a:t>
            </a:r>
            <a:r>
              <a:rPr lang="en-US" altLang="nl-NL" sz="2400" b="1" dirty="0" smtClean="0">
                <a:solidFill>
                  <a:srgbClr val="CC0066"/>
                </a:solidFill>
                <a:latin typeface="Arial" panose="020B0604020202020204" pitchFamily="34" charset="0"/>
                <a:cs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rPr>
              <a:t>Kintsch</a:t>
            </a:r>
            <a:r>
              <a:rPr lang="en-US" altLang="nl-NL" sz="2400" b="1" dirty="0" smtClean="0">
                <a:solidFill>
                  <a:srgbClr val="CC0066"/>
                </a:solidFill>
                <a:latin typeface="Arial" panose="020B0604020202020204" pitchFamily="34" charset="0"/>
                <a:cs typeface="Arial" panose="020B0604020202020204" pitchFamily="34" charset="0"/>
              </a:rPr>
              <a:t>, 1998)</a:t>
            </a:r>
            <a:endParaRPr lang="nl-NL" altLang="nl-NL" sz="2400" b="1" dirty="0" smtClean="0">
              <a:solidFill>
                <a:srgbClr val="CC0066"/>
              </a:solidFill>
              <a:latin typeface="Arial" panose="020B0604020202020204" pitchFamily="34" charset="0"/>
              <a:cs typeface="Arial" panose="020B0604020202020204" pitchFamily="34" charset="0"/>
            </a:endParaRPr>
          </a:p>
        </p:txBody>
      </p:sp>
      <p:sp>
        <p:nvSpPr>
          <p:cNvPr id="9" name="Tijdelijke aanduiding voor inhoud 2"/>
          <p:cNvSpPr>
            <a:spLocks noGrp="1"/>
          </p:cNvSpPr>
          <p:nvPr>
            <p:ph idx="1"/>
          </p:nvPr>
        </p:nvSpPr>
        <p:spPr>
          <a:xfrm>
            <a:off x="823626" y="1589609"/>
            <a:ext cx="7435850" cy="2890837"/>
          </a:xfrm>
        </p:spPr>
        <p:txBody>
          <a:bodyPr rtlCol="0">
            <a:noAutofit/>
          </a:bodyPr>
          <a:lstStyle/>
          <a:p>
            <a:pPr marL="542925" indent="0" eaLnBrk="1" fontAlgn="auto" hangingPunct="1">
              <a:spcBef>
                <a:spcPts val="0"/>
              </a:spcBef>
              <a:spcAft>
                <a:spcPts val="0"/>
              </a:spcAft>
              <a:buFont typeface="Arial" charset="0"/>
              <a:buNone/>
              <a:defRPr/>
            </a:pPr>
            <a:endParaRPr lang="nl-NL" sz="800" b="0" dirty="0" smtClean="0"/>
          </a:p>
          <a:p>
            <a:pPr marL="0" indent="0" algn="ctr" eaLnBrk="1" fontAlgn="auto" hangingPunct="1">
              <a:spcBef>
                <a:spcPts val="0"/>
              </a:spcBef>
              <a:spcAft>
                <a:spcPts val="0"/>
              </a:spcAft>
              <a:buFont typeface="Arial" charset="0"/>
              <a:buNone/>
              <a:defRPr/>
            </a:pPr>
            <a:r>
              <a:rPr lang="nl-NL" sz="2000" b="1" dirty="0" smtClean="0">
                <a:latin typeface="Arial" panose="020B0604020202020204" pitchFamily="34" charset="0"/>
                <a:cs typeface="Arial" panose="020B0604020202020204" pitchFamily="34" charset="0"/>
              </a:rPr>
              <a:t>Wesley koopt een nieuwe voetbal</a:t>
            </a:r>
          </a:p>
          <a:p>
            <a:pPr marL="0" indent="0" eaLnBrk="1" fontAlgn="auto" hangingPunct="1">
              <a:spcBef>
                <a:spcPts val="0"/>
              </a:spcBef>
              <a:spcAft>
                <a:spcPts val="0"/>
              </a:spcAft>
              <a:buFont typeface="Arial" charset="0"/>
              <a:buNone/>
              <a:defRPr/>
            </a:pPr>
            <a:endParaRPr lang="nl-NL" sz="800" b="0" dirty="0"/>
          </a:p>
          <a:p>
            <a:pPr marL="0" indent="0" eaLnBrk="1" fontAlgn="auto" hangingPunct="1">
              <a:spcBef>
                <a:spcPts val="0"/>
              </a:spcBef>
              <a:spcAft>
                <a:spcPts val="0"/>
              </a:spcAft>
              <a:buFont typeface="Arial" charset="0"/>
              <a:buNone/>
              <a:defRPr/>
            </a:pPr>
            <a:r>
              <a:rPr lang="nl-NL" sz="2000" b="0" dirty="0" err="1" smtClean="0">
                <a:latin typeface="Arial" panose="020B0604020202020204" pitchFamily="34" charset="0"/>
                <a:cs typeface="Arial" panose="020B0604020202020204" pitchFamily="34" charset="0"/>
              </a:rPr>
              <a:t>Surface</a:t>
            </a:r>
            <a:r>
              <a:rPr lang="nl-NL" sz="2000" b="0" dirty="0" smtClean="0">
                <a:latin typeface="Arial" panose="020B0604020202020204" pitchFamily="34" charset="0"/>
                <a:cs typeface="Arial" panose="020B0604020202020204" pitchFamily="34" charset="0"/>
              </a:rPr>
              <a:t> code:	   NP		             VP</a:t>
            </a:r>
          </a:p>
          <a:p>
            <a:pPr marL="0" indent="0" eaLnBrk="1" fontAlgn="auto" hangingPunct="1">
              <a:spcBef>
                <a:spcPts val="0"/>
              </a:spcBef>
              <a:spcAft>
                <a:spcPts val="0"/>
              </a:spcAft>
              <a:buFont typeface="Arial" charset="0"/>
              <a:buNone/>
              <a:defRPr/>
            </a:pPr>
            <a:endParaRPr lang="en-US" sz="2000" b="0" dirty="0" smtClean="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charset="0"/>
              <a:buNone/>
              <a:defRPr/>
            </a:pPr>
            <a:r>
              <a:rPr lang="en-US" sz="2000" b="0" dirty="0" smtClean="0">
                <a:latin typeface="Arial" panose="020B0604020202020204" pitchFamily="34" charset="0"/>
                <a:cs typeface="Arial" panose="020B0604020202020204" pitchFamily="34" charset="0"/>
              </a:rPr>
              <a:t>		    N               V                                 NP</a:t>
            </a:r>
          </a:p>
          <a:p>
            <a:pPr marL="0" indent="0" eaLnBrk="1" fontAlgn="auto" hangingPunct="1">
              <a:spcBef>
                <a:spcPts val="0"/>
              </a:spcBef>
              <a:spcAft>
                <a:spcPts val="0"/>
              </a:spcAft>
              <a:buFont typeface="Arial" charset="0"/>
              <a:buNone/>
              <a:defRPr/>
            </a:pPr>
            <a:endParaRPr lang="en-US" sz="2000" b="0" dirty="0" smtClean="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charset="0"/>
              <a:buNone/>
              <a:defRPr/>
            </a:pPr>
            <a:r>
              <a:rPr lang="en-US" sz="2000" b="0" dirty="0" smtClean="0">
                <a:latin typeface="Arial" panose="020B0604020202020204" pitchFamily="34" charset="0"/>
                <a:cs typeface="Arial" panose="020B0604020202020204" pitchFamily="34" charset="0"/>
              </a:rPr>
              <a:t>				                        det.           </a:t>
            </a:r>
            <a:r>
              <a:rPr lang="en-US" sz="2000" b="0" dirty="0" err="1" smtClean="0">
                <a:latin typeface="Arial" panose="020B0604020202020204" pitchFamily="34" charset="0"/>
                <a:cs typeface="Arial" panose="020B0604020202020204" pitchFamily="34" charset="0"/>
              </a:rPr>
              <a:t>bijv.nw</a:t>
            </a:r>
            <a:r>
              <a:rPr lang="en-US" sz="2000" b="0" dirty="0" smtClean="0">
                <a:latin typeface="Arial" panose="020B0604020202020204" pitchFamily="34" charset="0"/>
                <a:cs typeface="Arial" panose="020B0604020202020204" pitchFamily="34" charset="0"/>
              </a:rPr>
              <a:t>.          N</a:t>
            </a:r>
          </a:p>
          <a:p>
            <a:pPr marL="0" indent="0" eaLnBrk="1" fontAlgn="auto" hangingPunct="1">
              <a:spcBef>
                <a:spcPts val="0"/>
              </a:spcBef>
              <a:spcAft>
                <a:spcPts val="0"/>
              </a:spcAft>
              <a:buFont typeface="Arial" charset="0"/>
              <a:buNone/>
              <a:defRPr/>
            </a:pPr>
            <a:r>
              <a:rPr lang="en-US" sz="2000" b="0" dirty="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	</a:t>
            </a:r>
          </a:p>
          <a:p>
            <a:pPr marL="0" indent="0" eaLnBrk="1" fontAlgn="auto" hangingPunct="1">
              <a:spcBef>
                <a:spcPts val="0"/>
              </a:spcBef>
              <a:spcAft>
                <a:spcPts val="0"/>
              </a:spcAft>
              <a:buFont typeface="Arial" charset="0"/>
              <a:buNone/>
              <a:defRPr/>
            </a:pPr>
            <a:r>
              <a:rPr lang="en-US" sz="2000" b="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Wesley 	      </a:t>
            </a:r>
            <a:r>
              <a:rPr lang="en-US" sz="2000" b="0" dirty="0" err="1" smtClean="0">
                <a:latin typeface="Arial" panose="020B0604020202020204" pitchFamily="34" charset="0"/>
                <a:cs typeface="Arial" panose="020B0604020202020204" pitchFamily="34" charset="0"/>
              </a:rPr>
              <a:t>koopt</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een</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nieuwe</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voetbal</a:t>
            </a:r>
            <a:endParaRPr lang="en-US" sz="2000" b="0" dirty="0" smtClean="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charset="0"/>
              <a:buNone/>
              <a:defRPr/>
            </a:pPr>
            <a:endParaRPr lang="nl-NL" sz="2000" b="0" dirty="0" smtClean="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charset="0"/>
              <a:buNone/>
              <a:defRPr/>
            </a:pPr>
            <a:r>
              <a:rPr lang="en-US" sz="2000" b="0" dirty="0" smtClean="0">
                <a:latin typeface="Arial" panose="020B0604020202020204" pitchFamily="34" charset="0"/>
                <a:cs typeface="Arial" panose="020B0604020202020204" pitchFamily="34" charset="0"/>
              </a:rPr>
              <a:t>Text-base:	  </a:t>
            </a:r>
          </a:p>
          <a:p>
            <a:pPr marL="0" indent="0" eaLnBrk="1" fontAlgn="auto" hangingPunct="1">
              <a:spcBef>
                <a:spcPts val="0"/>
              </a:spcBef>
              <a:spcAft>
                <a:spcPts val="0"/>
              </a:spcAft>
              <a:buFont typeface="Arial" charset="0"/>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Agent	             </a:t>
            </a:r>
            <a:r>
              <a:rPr lang="en-US" sz="2000" b="0" dirty="0" err="1" smtClean="0">
                <a:latin typeface="Arial" panose="020B0604020202020204" pitchFamily="34" charset="0"/>
                <a:cs typeface="Arial" panose="020B0604020202020204" pitchFamily="34" charset="0"/>
              </a:rPr>
              <a:t>koopt</a:t>
            </a:r>
            <a:r>
              <a:rPr lang="en-US" sz="2000" b="0" dirty="0" smtClean="0">
                <a:latin typeface="Arial" panose="020B0604020202020204" pitchFamily="34" charset="0"/>
                <a:cs typeface="Arial" panose="020B0604020202020204" pitchFamily="34" charset="0"/>
              </a:rPr>
              <a:t>	                object</a:t>
            </a:r>
          </a:p>
          <a:p>
            <a:pPr marL="0" indent="0" eaLnBrk="1" fontAlgn="auto" hangingPunct="1">
              <a:spcBef>
                <a:spcPts val="0"/>
              </a:spcBef>
              <a:spcAft>
                <a:spcPts val="0"/>
              </a:spcAft>
              <a:buFont typeface="Arial" charset="0"/>
              <a:buNone/>
              <a:defRPr/>
            </a:pPr>
            <a:r>
              <a:rPr lang="en-US" sz="2000" b="0" dirty="0" smtClean="0">
                <a:latin typeface="Arial" panose="020B0604020202020204" pitchFamily="34" charset="0"/>
                <a:cs typeface="Arial" panose="020B0604020202020204" pitchFamily="34" charset="0"/>
              </a:rPr>
              <a:t>	     </a:t>
            </a:r>
          </a:p>
          <a:p>
            <a:pPr marL="0" indent="0" eaLnBrk="1" fontAlgn="auto" hangingPunct="1">
              <a:spcBef>
                <a:spcPts val="0"/>
              </a:spcBef>
              <a:spcAft>
                <a:spcPts val="0"/>
              </a:spcAft>
              <a:buFont typeface="Arial" charset="0"/>
              <a:buNone/>
              <a:defRPr/>
            </a:pPr>
            <a:r>
              <a:rPr lang="en-US" sz="2000" dirty="0" smtClean="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&lt;</a:t>
            </a:r>
            <a:r>
              <a:rPr lang="en-US" sz="2000" b="0" dirty="0" err="1" smtClean="0">
                <a:latin typeface="Arial" panose="020B0604020202020204" pitchFamily="34" charset="0"/>
                <a:cs typeface="Arial" panose="020B0604020202020204" pitchFamily="34" charset="0"/>
              </a:rPr>
              <a:t>Wesly</a:t>
            </a:r>
            <a:r>
              <a:rPr lang="en-US" sz="2000" b="0" dirty="0" smtClean="0">
                <a:latin typeface="Arial" panose="020B0604020202020204" pitchFamily="34" charset="0"/>
                <a:cs typeface="Arial" panose="020B0604020202020204" pitchFamily="34" charset="0"/>
              </a:rPr>
              <a:t>&gt;		                          &lt;</a:t>
            </a:r>
            <a:r>
              <a:rPr lang="en-US" sz="2000" b="0" dirty="0" err="1" smtClean="0">
                <a:latin typeface="Arial" panose="020B0604020202020204" pitchFamily="34" charset="0"/>
                <a:cs typeface="Arial" panose="020B0604020202020204" pitchFamily="34" charset="0"/>
              </a:rPr>
              <a:t>een</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nieuwe</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voetbal</a:t>
            </a:r>
            <a:r>
              <a:rPr lang="en-US" sz="2000" b="0" dirty="0" smtClean="0">
                <a:latin typeface="Arial" panose="020B0604020202020204" pitchFamily="34" charset="0"/>
                <a:cs typeface="Arial" panose="020B0604020202020204" pitchFamily="34" charset="0"/>
              </a:rPr>
              <a:t>&gt;</a:t>
            </a:r>
          </a:p>
          <a:p>
            <a:pPr marL="0" indent="0" eaLnBrk="1" fontAlgn="auto" hangingPunct="1">
              <a:spcBef>
                <a:spcPts val="0"/>
              </a:spcBef>
              <a:spcAft>
                <a:spcPts val="0"/>
              </a:spcAft>
              <a:buFont typeface="Arial" charset="0"/>
              <a:buNone/>
              <a:defRPr/>
            </a:pPr>
            <a:r>
              <a:rPr lang="en-US" sz="2000" b="0" dirty="0">
                <a:latin typeface="Arial" panose="020B0604020202020204" pitchFamily="34" charset="0"/>
                <a:cs typeface="Arial" panose="020B0604020202020204" pitchFamily="34" charset="0"/>
              </a:rPr>
              <a:t/>
            </a: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
            </a:r>
            <a:br>
              <a:rPr lang="en-US" sz="2000" b="0" dirty="0">
                <a:latin typeface="Arial" panose="020B0604020202020204" pitchFamily="34" charset="0"/>
                <a:cs typeface="Arial" panose="020B0604020202020204" pitchFamily="34" charset="0"/>
              </a:rPr>
            </a:br>
            <a:endParaRPr lang="nl-NL" sz="2000" b="0" dirty="0" smtClean="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charset="0"/>
              <a:buNone/>
              <a:defRPr/>
            </a:pPr>
            <a:endParaRPr lang="nl-NL" b="0" dirty="0"/>
          </a:p>
          <a:p>
            <a:pPr marL="542925" indent="0" eaLnBrk="1" fontAlgn="auto" hangingPunct="1">
              <a:spcBef>
                <a:spcPts val="0"/>
              </a:spcBef>
              <a:spcAft>
                <a:spcPts val="0"/>
              </a:spcAft>
              <a:buFont typeface="Arial" charset="0"/>
              <a:buNone/>
              <a:defRPr/>
            </a:pPr>
            <a:endParaRPr lang="en-US" b="0" dirty="0" smtClean="0"/>
          </a:p>
        </p:txBody>
      </p:sp>
      <p:cxnSp>
        <p:nvCxnSpPr>
          <p:cNvPr id="3" name="Straight Connector 2"/>
          <p:cNvCxnSpPr/>
          <p:nvPr/>
        </p:nvCxnSpPr>
        <p:spPr>
          <a:xfrm flipV="1">
            <a:off x="3222625" y="2459718"/>
            <a:ext cx="1079500"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55987" y="2459718"/>
            <a:ext cx="990600"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51411" y="3248025"/>
            <a:ext cx="0" cy="9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95736" y="3166269"/>
            <a:ext cx="0" cy="766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62375" y="2714285"/>
            <a:ext cx="1584212" cy="235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46587" y="2698637"/>
            <a:ext cx="360362" cy="125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1150" y="3338513"/>
            <a:ext cx="0"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202238" y="3249613"/>
            <a:ext cx="720725"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81713" y="3338513"/>
            <a:ext cx="0" cy="90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2838" y="3249613"/>
            <a:ext cx="630237"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81713" y="3789363"/>
            <a:ext cx="0" cy="9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3" name="Straight Connector 8192"/>
          <p:cNvCxnSpPr/>
          <p:nvPr/>
        </p:nvCxnSpPr>
        <p:spPr>
          <a:xfrm>
            <a:off x="7308304" y="3848555"/>
            <a:ext cx="0" cy="9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9" name="Straight Connector 8198"/>
          <p:cNvCxnSpPr/>
          <p:nvPr/>
        </p:nvCxnSpPr>
        <p:spPr>
          <a:xfrm>
            <a:off x="4572000" y="3789363"/>
            <a:ext cx="0" cy="9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05" name="Straight Connector 8204"/>
          <p:cNvCxnSpPr/>
          <p:nvPr/>
        </p:nvCxnSpPr>
        <p:spPr>
          <a:xfrm flipV="1">
            <a:off x="2885367" y="5372507"/>
            <a:ext cx="1071190" cy="238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09" name="Straight Connector 8208"/>
          <p:cNvCxnSpPr/>
          <p:nvPr/>
        </p:nvCxnSpPr>
        <p:spPr>
          <a:xfrm>
            <a:off x="3956557" y="5372507"/>
            <a:ext cx="873026" cy="238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457200" y="4458494"/>
            <a:ext cx="8229600" cy="0"/>
          </a:xfrm>
          <a:prstGeom prst="line">
            <a:avLst/>
          </a:prstGeom>
        </p:spPr>
        <p:style>
          <a:lnRef idx="2">
            <a:schemeClr val="dk1"/>
          </a:lnRef>
          <a:fillRef idx="0">
            <a:schemeClr val="dk1"/>
          </a:fillRef>
          <a:effectRef idx="1">
            <a:schemeClr val="dk1"/>
          </a:effectRef>
          <a:fontRef idx="minor">
            <a:schemeClr val="tx1"/>
          </a:fontRef>
        </p:style>
      </p:cxnSp>
      <p:pic>
        <p:nvPicPr>
          <p:cNvPr id="39" name="Afbeelding 38"/>
          <p:cNvPicPr/>
          <p:nvPr/>
        </p:nvPicPr>
        <p:blipFill>
          <a:blip r:embed="rId2"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72047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nummer 5"/>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buFont typeface="Arial" panose="020B0604020202020204" pitchFamily="34" charset="0"/>
              <a:defRPr sz="1600" b="1">
                <a:solidFill>
                  <a:schemeClr val="tx1"/>
                </a:solidFill>
                <a:latin typeface="Verdana" panose="020B0604030504040204" pitchFamily="34" charset="0"/>
              </a:defRPr>
            </a:lvl1pPr>
            <a:lvl2pPr marL="742950" indent="-285750">
              <a:lnSpc>
                <a:spcPct val="110000"/>
              </a:lnSpc>
              <a:buFont typeface="Arial" panose="020B0604020202020204" pitchFamily="34" charset="0"/>
              <a:defRPr sz="1600">
                <a:solidFill>
                  <a:schemeClr val="tx1"/>
                </a:solidFill>
                <a:latin typeface="Verdana" panose="020B0604030504040204" pitchFamily="34" charset="0"/>
              </a:defRPr>
            </a:lvl2pPr>
            <a:lvl3pPr marL="1143000" indent="-228600">
              <a:lnSpc>
                <a:spcPct val="110000"/>
              </a:lnSpc>
              <a:spcBef>
                <a:spcPts val="2100"/>
              </a:spcBef>
              <a:buFont typeface="Verdana" panose="020B0604030504040204" pitchFamily="34" charset="0"/>
              <a:buChar char="•"/>
              <a:defRPr sz="1600" b="1">
                <a:solidFill>
                  <a:schemeClr val="tx1"/>
                </a:solidFill>
                <a:latin typeface="Verdana" panose="020B0604030504040204" pitchFamily="34" charset="0"/>
              </a:defRPr>
            </a:lvl3pPr>
            <a:lvl4pPr marL="1600200" indent="-228600">
              <a:lnSpc>
                <a:spcPct val="110000"/>
              </a:lnSpc>
              <a:spcBef>
                <a:spcPts val="2100"/>
              </a:spcBef>
              <a:buFont typeface="Verdana" panose="020B0604030504040204" pitchFamily="34" charset="0"/>
              <a:buChar char="•"/>
              <a:defRPr sz="1600">
                <a:solidFill>
                  <a:schemeClr val="tx1"/>
                </a:solidFill>
                <a:latin typeface="Verdana" panose="020B0604030504040204" pitchFamily="34" charset="0"/>
              </a:defRPr>
            </a:lvl4pPr>
            <a:lvl5pPr marL="2057400" indent="-228600">
              <a:lnSpc>
                <a:spcPct val="110000"/>
              </a:lnSpc>
              <a:buFont typeface="Verdana" panose="020B0604030504040204" pitchFamily="34" charset="0"/>
              <a:buChar char="–"/>
              <a:defRPr sz="1600">
                <a:solidFill>
                  <a:schemeClr val="tx1"/>
                </a:solidFill>
                <a:latin typeface="Verdana" panose="020B0604030504040204" pitchFamily="34" charset="0"/>
              </a:defRPr>
            </a:lvl5pPr>
            <a:lvl6pPr marL="25146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6pPr>
            <a:lvl7pPr marL="29718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7pPr>
            <a:lvl8pPr marL="34290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8pPr>
            <a:lvl9pPr marL="3886200" indent="-228600" eaLnBrk="0" fontAlgn="base" hangingPunct="0">
              <a:lnSpc>
                <a:spcPct val="110000"/>
              </a:lnSpc>
              <a:spcBef>
                <a:spcPct val="0"/>
              </a:spcBef>
              <a:spcAft>
                <a:spcPct val="0"/>
              </a:spcAft>
              <a:buFont typeface="Verdana" panose="020B0604030504040204" pitchFamily="34" charset="0"/>
              <a:buChar char="–"/>
              <a:defRPr sz="1600">
                <a:solidFill>
                  <a:schemeClr val="tx1"/>
                </a:solidFill>
                <a:latin typeface="Verdana" panose="020B0604030504040204" pitchFamily="34" charset="0"/>
              </a:defRPr>
            </a:lvl9pPr>
          </a:lstStyle>
          <a:p>
            <a:pPr>
              <a:lnSpc>
                <a:spcPct val="100000"/>
              </a:lnSpc>
              <a:buFontTx/>
              <a:buNone/>
            </a:pPr>
            <a:fld id="{E8EF021A-4BDC-4B0B-8C68-2C6FEF8FAE9A}" type="slidenum">
              <a:rPr lang="nl-NL" altLang="nl-NL" sz="900" b="0" smtClean="0"/>
              <a:pPr>
                <a:lnSpc>
                  <a:spcPct val="100000"/>
                </a:lnSpc>
                <a:buFontTx/>
                <a:buNone/>
              </a:pPr>
              <a:t>7</a:t>
            </a:fld>
            <a:endParaRPr lang="nl-NL" altLang="nl-NL" sz="900" b="0" smtClean="0"/>
          </a:p>
        </p:txBody>
      </p:sp>
      <p:sp>
        <p:nvSpPr>
          <p:cNvPr id="11267" name="Titel 1"/>
          <p:cNvSpPr>
            <a:spLocks noGrp="1"/>
          </p:cNvSpPr>
          <p:nvPr>
            <p:ph type="title"/>
          </p:nvPr>
        </p:nvSpPr>
        <p:spPr/>
        <p:txBody>
          <a:bodyPr>
            <a:normAutofit/>
          </a:body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rPr>
              <a:t>Voorbeeld</a:t>
            </a:r>
            <a:r>
              <a:rPr lang="en-US" altLang="nl-NL" sz="2400" b="1" dirty="0" smtClean="0">
                <a:solidFill>
                  <a:srgbClr val="CC0066"/>
                </a:solidFill>
                <a:latin typeface="Arial" panose="020B0604020202020204" pitchFamily="34" charset="0"/>
                <a:cs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rPr>
              <a:t>tekstbegrip</a:t>
            </a:r>
            <a:r>
              <a:rPr lang="en-US" altLang="nl-NL" sz="2400" b="1" dirty="0" smtClean="0">
                <a:solidFill>
                  <a:srgbClr val="CC0066"/>
                </a:solidFill>
                <a:latin typeface="Arial" panose="020B0604020202020204" pitchFamily="34" charset="0"/>
                <a:cs typeface="Arial" panose="020B0604020202020204" pitchFamily="34" charset="0"/>
              </a:rPr>
              <a:t> (</a:t>
            </a:r>
            <a:r>
              <a:rPr lang="en-US" altLang="nl-NL" sz="2400" b="1" dirty="0" err="1" smtClean="0">
                <a:solidFill>
                  <a:srgbClr val="CC0066"/>
                </a:solidFill>
                <a:latin typeface="Arial" panose="020B0604020202020204" pitchFamily="34" charset="0"/>
                <a:cs typeface="Arial" panose="020B0604020202020204" pitchFamily="34" charset="0"/>
              </a:rPr>
              <a:t>Kintsch</a:t>
            </a:r>
            <a:r>
              <a:rPr lang="en-US" altLang="nl-NL" sz="2400" b="1" dirty="0" smtClean="0">
                <a:solidFill>
                  <a:srgbClr val="CC0066"/>
                </a:solidFill>
                <a:latin typeface="Arial" panose="020B0604020202020204" pitchFamily="34" charset="0"/>
                <a:cs typeface="Arial" panose="020B0604020202020204" pitchFamily="34" charset="0"/>
              </a:rPr>
              <a:t>, 1998)</a:t>
            </a:r>
            <a:endParaRPr lang="nl-NL" altLang="nl-NL" sz="2400" b="1" dirty="0" smtClean="0">
              <a:solidFill>
                <a:srgbClr val="CC0066"/>
              </a:solidFill>
              <a:latin typeface="Arial" panose="020B0604020202020204" pitchFamily="34" charset="0"/>
              <a:cs typeface="Arial" panose="020B0604020202020204" pitchFamily="34" charset="0"/>
            </a:endParaRPr>
          </a:p>
        </p:txBody>
      </p:sp>
      <p:sp>
        <p:nvSpPr>
          <p:cNvPr id="9" name="Tijdelijke aanduiding voor inhoud 2"/>
          <p:cNvSpPr>
            <a:spLocks noGrp="1"/>
          </p:cNvSpPr>
          <p:nvPr>
            <p:ph idx="1"/>
          </p:nvPr>
        </p:nvSpPr>
        <p:spPr>
          <a:xfrm>
            <a:off x="854075" y="1567657"/>
            <a:ext cx="7435850" cy="2890837"/>
          </a:xfrm>
        </p:spPr>
        <p:txBody>
          <a:bodyPr rtlCol="0">
            <a:noAutofit/>
          </a:bodyPr>
          <a:lstStyle/>
          <a:p>
            <a:pPr marL="542925" indent="0" eaLnBrk="1" fontAlgn="auto" hangingPunct="1">
              <a:spcBef>
                <a:spcPts val="0"/>
              </a:spcBef>
              <a:spcAft>
                <a:spcPts val="0"/>
              </a:spcAft>
              <a:buFont typeface="Arial" charset="0"/>
              <a:buNone/>
              <a:defRPr/>
            </a:pPr>
            <a:endParaRPr lang="nl-NL" sz="800" b="0" dirty="0" smtClean="0"/>
          </a:p>
          <a:p>
            <a:pPr marL="0" indent="0" algn="ctr" eaLnBrk="1" fontAlgn="auto" hangingPunct="1">
              <a:spcBef>
                <a:spcPts val="0"/>
              </a:spcBef>
              <a:spcAft>
                <a:spcPts val="0"/>
              </a:spcAft>
              <a:buFont typeface="Arial" charset="0"/>
              <a:buNone/>
              <a:defRPr/>
            </a:pPr>
            <a:r>
              <a:rPr lang="nl-NL" sz="2000" b="1" dirty="0" smtClean="0">
                <a:latin typeface="Arial" panose="020B0604020202020204" pitchFamily="34" charset="0"/>
                <a:cs typeface="Arial" panose="020B0604020202020204" pitchFamily="34" charset="0"/>
              </a:rPr>
              <a:t>Wesley koopt een nieuwe voetbal</a:t>
            </a:r>
          </a:p>
          <a:p>
            <a:pPr marL="0" indent="0" eaLnBrk="1" fontAlgn="auto" hangingPunct="1">
              <a:spcBef>
                <a:spcPts val="0"/>
              </a:spcBef>
              <a:spcAft>
                <a:spcPts val="0"/>
              </a:spcAft>
              <a:buFont typeface="Arial" charset="0"/>
              <a:buNone/>
              <a:defRPr/>
            </a:pPr>
            <a:endParaRPr lang="nl-NL" sz="800" b="0" dirty="0"/>
          </a:p>
          <a:p>
            <a:pPr marL="0" indent="0" algn="ctr" eaLnBrk="1" fontAlgn="auto" hangingPunct="1">
              <a:spcBef>
                <a:spcPts val="0"/>
              </a:spcBef>
              <a:spcAft>
                <a:spcPts val="0"/>
              </a:spcAft>
              <a:buFont typeface="Arial" charset="0"/>
              <a:buNone/>
              <a:defRPr/>
            </a:pPr>
            <a:r>
              <a:rPr lang="en-US" sz="2000" b="0" dirty="0">
                <a:latin typeface="Arial" panose="020B0604020202020204" pitchFamily="34" charset="0"/>
                <a:cs typeface="Arial" panose="020B0604020202020204" pitchFamily="34" charset="0"/>
              </a:rPr>
              <a:t/>
            </a:r>
            <a:br>
              <a:rPr lang="en-US" sz="2000" b="0" dirty="0">
                <a:latin typeface="Arial" panose="020B0604020202020204" pitchFamily="34" charset="0"/>
                <a:cs typeface="Arial" panose="020B0604020202020204" pitchFamily="34" charset="0"/>
              </a:rPr>
            </a:br>
            <a:r>
              <a:rPr lang="en-US" sz="2000" b="0" dirty="0" err="1" smtClean="0">
                <a:latin typeface="Arial" panose="020B0604020202020204" pitchFamily="34" charset="0"/>
                <a:cs typeface="Arial" panose="020B0604020202020204" pitchFamily="34" charset="0"/>
              </a:rPr>
              <a:t>Situatiemodel</a:t>
            </a:r>
            <a:r>
              <a:rPr lang="en-US" sz="2000" b="0" dirty="0" smtClean="0">
                <a:latin typeface="Arial" panose="020B0604020202020204" pitchFamily="34" charset="0"/>
                <a:cs typeface="Arial" panose="020B0604020202020204" pitchFamily="34" charset="0"/>
              </a:rPr>
              <a:t>:</a:t>
            </a:r>
            <a:r>
              <a:rPr lang="en-US" sz="2000" b="0" dirty="0">
                <a:latin typeface="Arial" panose="020B0604020202020204" pitchFamily="34" charset="0"/>
                <a:cs typeface="Arial" panose="020B0604020202020204" pitchFamily="34" charset="0"/>
              </a:rPr>
              <a:t/>
            </a:r>
            <a:br>
              <a:rPr lang="en-US" sz="2000" b="0" dirty="0">
                <a:latin typeface="Arial" panose="020B0604020202020204" pitchFamily="34" charset="0"/>
                <a:cs typeface="Arial" panose="020B0604020202020204" pitchFamily="34" charset="0"/>
              </a:rPr>
            </a:br>
            <a:endParaRPr lang="en-US" b="0" dirty="0" smtClean="0"/>
          </a:p>
        </p:txBody>
      </p:sp>
      <p:pic>
        <p:nvPicPr>
          <p:cNvPr id="54274" name="Picture 2" descr="http://www.gva.be/ahimgpath/assets_img_gvl/2010/10/28/1653663/wesley-sneijder-onttroont-nigel-de-jong-als-best-betaalde-nederlander-id1427495-1000x800-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414" y="2943112"/>
            <a:ext cx="4194620" cy="285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http://us.cdn4.123rf.com/168nwm/valeriylebedev/valeriylebedev1012/valeriylebedev101200103/8355482-vrolijke-jongen-met-een-voet-bal-in-zijn-hand-geafa-soleerd-op-witte-achtergr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034" y="2697059"/>
            <a:ext cx="2070076" cy="30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fbeelding 23"/>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12965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5124" name="Rectangle 3"/>
          <p:cNvSpPr>
            <a:spLocks/>
          </p:cNvSpPr>
          <p:nvPr/>
        </p:nvSpPr>
        <p:spPr bwMode="auto">
          <a:xfrm>
            <a:off x="1357312" y="666336"/>
            <a:ext cx="652705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a:solidFill>
                  <a:srgbClr val="CC0066"/>
                </a:solidFill>
                <a:latin typeface="Arial" panose="020B0604020202020204" pitchFamily="34" charset="0"/>
                <a:cs typeface="Arial" panose="020B0604020202020204" pitchFamily="34" charset="0"/>
                <a:sym typeface="Arial" panose="020B0604020202020204" pitchFamily="34" charset="0"/>
              </a:rPr>
              <a:t>Achtergrond</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9222" name="Tekstvak 8"/>
          <p:cNvSpPr txBox="1">
            <a:spLocks noChangeArrowheads="1"/>
          </p:cNvSpPr>
          <p:nvPr/>
        </p:nvSpPr>
        <p:spPr bwMode="auto">
          <a:xfrm>
            <a:off x="1357313" y="1665239"/>
            <a:ext cx="6900862" cy="503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85% van het curriculum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geschreven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tekst</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spcBef>
                <a:spcPts val="480"/>
              </a:spcBef>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15% van de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leerlingen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onvoldoende</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leesvaardig</a:t>
            </a: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Spellende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lezers</a:t>
            </a:r>
            <a:r>
              <a:rPr lang="en-US" altLang="nl-NL" sz="2000" dirty="0" smtClean="0">
                <a:latin typeface="Arial" panose="020B0604020202020204" pitchFamily="34" charset="0"/>
                <a:cs typeface="Arial" panose="020B0604020202020204" pitchFamily="34" charset="0"/>
                <a:sym typeface="Arial" panose="020B0604020202020204" pitchFamily="34" charset="0"/>
              </a:rPr>
              <a:t> -&gt;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overbelast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werkgeheugen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Ongemotiveerde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lezers</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marL="0" lvl="2" indent="0" algn="l" eaLnBrk="1" hangingPunct="1">
              <a:spcBef>
                <a:spcPts val="480"/>
              </a:spcBef>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spcBef>
                <a:spcPts val="480"/>
              </a:spcBef>
              <a:buClr>
                <a:srgbClr val="C00000"/>
              </a:buClr>
              <a:buSzPct val="125000"/>
              <a:buFontTx/>
              <a:buChar char="•"/>
              <a:defRPr/>
            </a:pP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Voorwaarde</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begrijpen</a:t>
            </a:r>
            <a:r>
              <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tekst</a:t>
            </a:r>
            <a:endParaRPr lang="en-US" altLang="nl-NL" sz="2000" b="1" dirty="0" smtClean="0">
              <a:solidFill>
                <a:srgbClr val="CC0066"/>
              </a:solidFill>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Vloeiend</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kunnen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lezen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aandacht</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inhoud</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Voldoende</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voorkennis</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solidFill>
                  <a:srgbClr val="CC0066"/>
                </a:solidFill>
                <a:latin typeface="Arial" panose="020B0604020202020204" pitchFamily="34" charset="0"/>
                <a:cs typeface="Arial" panose="020B0604020202020204" pitchFamily="34" charset="0"/>
                <a:sym typeface="Arial" panose="020B0604020202020204" pitchFamily="34" charset="0"/>
              </a:rPr>
              <a:t>inferenties</a:t>
            </a:r>
            <a:r>
              <a:rPr lang="en-US" altLang="nl-NL" sz="2000" dirty="0" smtClean="0">
                <a:solidFill>
                  <a:srgbClr val="CC0066"/>
                </a:solidFill>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Toereikende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woordenschat</a:t>
            </a:r>
            <a:r>
              <a:rPr lang="en-US" altLang="nl-NL" sz="2000" dirty="0" smtClean="0">
                <a:latin typeface="Arial" panose="020B0604020202020204" pitchFamily="34" charset="0"/>
                <a:cs typeface="Arial" panose="020B0604020202020204" pitchFamily="34" charset="0"/>
                <a:sym typeface="Arial" panose="020B0604020202020204" pitchFamily="34" charset="0"/>
              </a:rPr>
              <a:t> (90%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bekend</a:t>
            </a:r>
            <a:r>
              <a:rPr lang="en-US" altLang="nl-NL" sz="2000" dirty="0" smtClean="0">
                <a:latin typeface="Arial" panose="020B0604020202020204" pitchFamily="34" charset="0"/>
                <a:cs typeface="Arial" panose="020B0604020202020204" pitchFamily="34" charset="0"/>
                <a:sym typeface="Arial" panose="020B0604020202020204" pitchFamily="34" charset="0"/>
              </a:rPr>
              <a:t>)</a:t>
            </a: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Voldoende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leesstrategieën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Motivatie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en</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betrokkenheid</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spcBef>
                <a:spcPts val="480"/>
              </a:spcBef>
              <a:buClr>
                <a:srgbClr val="C00000"/>
              </a:buClr>
              <a:buSzPct val="125000"/>
              <a:buFontTx/>
              <a:buChar char="•"/>
              <a:defRPr/>
            </a:pPr>
            <a:r>
              <a:rPr lang="en-US" altLang="nl-NL" sz="2000" dirty="0" err="1" smtClean="0">
                <a:latin typeface="Arial" panose="020B0604020202020204" pitchFamily="34" charset="0"/>
                <a:cs typeface="Arial" panose="020B0604020202020204" pitchFamily="34" charset="0"/>
                <a:sym typeface="Arial" panose="020B0604020202020204" pitchFamily="34" charset="0"/>
              </a:rPr>
              <a:t>Combinatie</a:t>
            </a:r>
            <a:r>
              <a:rPr lang="en-US" altLang="nl-NL" sz="2000" dirty="0" smtClean="0">
                <a:latin typeface="Arial" panose="020B0604020202020204" pitchFamily="34" charset="0"/>
                <a:cs typeface="Arial" panose="020B0604020202020204" pitchFamily="34" charset="0"/>
                <a:sym typeface="Arial" panose="020B0604020202020204" pitchFamily="34" charset="0"/>
              </a:rPr>
              <a:t> van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verschillende</a:t>
            </a:r>
            <a:r>
              <a:rPr lang="en-US" altLang="nl-NL" sz="2000" dirty="0" smtClean="0">
                <a:latin typeface="Arial" panose="020B0604020202020204" pitchFamily="34" charset="0"/>
                <a:cs typeface="Arial" panose="020B0604020202020204" pitchFamily="34" charset="0"/>
                <a:sym typeface="Arial" panose="020B0604020202020204" pitchFamily="34" charset="0"/>
              </a:rPr>
              <a:t> </a:t>
            </a:r>
            <a:r>
              <a:rPr lang="en-US" altLang="nl-NL" sz="2000" dirty="0" err="1" smtClean="0">
                <a:latin typeface="Arial" panose="020B0604020202020204" pitchFamily="34" charset="0"/>
                <a:cs typeface="Arial" panose="020B0604020202020204" pitchFamily="34" charset="0"/>
                <a:sym typeface="Arial" panose="020B0604020202020204" pitchFamily="34" charset="0"/>
              </a:rPr>
              <a:t>factoren</a:t>
            </a:r>
            <a:endParaRPr lang="en-US" altLang="nl-NL" sz="2000"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9FB011"/>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9FB011"/>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7696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t="4057" b="7068"/>
          <a:stretch>
            <a:fillRect/>
          </a:stretch>
        </p:blipFill>
        <p:spPr bwMode="auto">
          <a:xfrm>
            <a:off x="5834063" y="1270000"/>
            <a:ext cx="2424112"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p:cNvSpPr>
            <a:spLocks/>
          </p:cNvSpPr>
          <p:nvPr/>
        </p:nvSpPr>
        <p:spPr bwMode="auto">
          <a:xfrm>
            <a:off x="457200" y="552450"/>
            <a:ext cx="8220075" cy="5410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endParaRPr lang="nl-NL" altLang="nl-NL" sz="5600">
              <a:solidFill>
                <a:srgbClr val="000000"/>
              </a:solidFill>
            </a:endParaRPr>
          </a:p>
        </p:txBody>
      </p:sp>
      <p:sp>
        <p:nvSpPr>
          <p:cNvPr id="5124" name="Rectangle 3"/>
          <p:cNvSpPr>
            <a:spLocks/>
          </p:cNvSpPr>
          <p:nvPr/>
        </p:nvSpPr>
        <p:spPr bwMode="auto">
          <a:xfrm>
            <a:off x="1357312" y="825500"/>
            <a:ext cx="6671071" cy="38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1700">
                <a:solidFill>
                  <a:schemeClr val="tx1"/>
                </a:solidFill>
                <a:latin typeface="Gill Sans" charset="0"/>
                <a:ea typeface="ヒラギノ角ゴ ProN W3" charset="-128"/>
                <a:sym typeface="Gill Sans" charset="0"/>
              </a:defRPr>
            </a:lvl1pPr>
            <a:lvl2pPr marL="742950" indent="-285750" algn="ctr">
              <a:defRPr sz="1700">
                <a:solidFill>
                  <a:schemeClr val="tx1"/>
                </a:solidFill>
                <a:latin typeface="Gill Sans" charset="0"/>
                <a:ea typeface="ヒラギノ角ゴ ProN W3" charset="-128"/>
                <a:sym typeface="Gill Sans" charset="0"/>
              </a:defRPr>
            </a:lvl2pPr>
            <a:lvl3pPr marL="1143000" indent="-22860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eaLnBrk="1" hangingPunct="1"/>
            <a:r>
              <a:rPr lang="en-US" altLang="nl-NL" sz="2400" b="1" dirty="0" err="1" smtClean="0">
                <a:solidFill>
                  <a:srgbClr val="CC0066"/>
                </a:solidFill>
                <a:latin typeface="Arial" panose="020B0604020202020204" pitchFamily="34" charset="0"/>
                <a:cs typeface="Arial" panose="020B0604020202020204" pitchFamily="34" charset="0"/>
                <a:sym typeface="Arial" panose="020B0604020202020204" pitchFamily="34" charset="0"/>
              </a:rPr>
              <a:t>Voorbeeld</a:t>
            </a:r>
            <a:endParaRPr lang="en-US" altLang="nl-NL" sz="2400" b="1" dirty="0">
              <a:solidFill>
                <a:srgbClr val="CC0066"/>
              </a:solidFill>
              <a:latin typeface="Arial" panose="020B0604020202020204" pitchFamily="34" charset="0"/>
              <a:cs typeface="Arial" panose="020B0604020202020204" pitchFamily="34" charset="0"/>
              <a:sym typeface="Arial" panose="020B0604020202020204" pitchFamily="34" charset="0"/>
            </a:endParaRPr>
          </a:p>
        </p:txBody>
      </p:sp>
      <p:sp>
        <p:nvSpPr>
          <p:cNvPr id="9222" name="Tekstvak 8"/>
          <p:cNvSpPr txBox="1">
            <a:spLocks noChangeArrowheads="1"/>
          </p:cNvSpPr>
          <p:nvPr/>
        </p:nvSpPr>
        <p:spPr bwMode="auto">
          <a:xfrm>
            <a:off x="1357313" y="1785938"/>
            <a:ext cx="6900862" cy="340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7145" rIns="34290" bIns="0">
            <a:spAutoFit/>
          </a:bodyPr>
          <a:lstStyle>
            <a:lvl1pPr algn="ctr">
              <a:defRPr sz="1700">
                <a:solidFill>
                  <a:schemeClr val="tx1"/>
                </a:solidFill>
                <a:latin typeface="Gill Sans" charset="0"/>
                <a:ea typeface="ヒラギノ角ゴ ProN W3" charset="-128"/>
                <a:sym typeface="Gill Sans" charset="0"/>
              </a:defRPr>
            </a:lvl1pPr>
            <a:lvl2pPr marL="444500" indent="-444500" algn="ctr">
              <a:defRPr sz="1700">
                <a:solidFill>
                  <a:schemeClr val="tx1"/>
                </a:solidFill>
                <a:latin typeface="Gill Sans" charset="0"/>
                <a:ea typeface="ヒラギノ角ゴ ProN W3" charset="-128"/>
                <a:sym typeface="Gill Sans" charset="0"/>
              </a:defRPr>
            </a:lvl2pPr>
            <a:lvl3pPr marL="400050" indent="-400050" algn="ctr">
              <a:defRPr sz="1700">
                <a:solidFill>
                  <a:schemeClr val="tx1"/>
                </a:solidFill>
                <a:latin typeface="Gill Sans" charset="0"/>
                <a:ea typeface="ヒラギノ角ゴ ProN W3" charset="-128"/>
                <a:sym typeface="Gill Sans" charset="0"/>
              </a:defRPr>
            </a:lvl3pPr>
            <a:lvl4pPr marL="1600200" indent="-228600" algn="ctr">
              <a:defRPr sz="1700">
                <a:solidFill>
                  <a:schemeClr val="tx1"/>
                </a:solidFill>
                <a:latin typeface="Gill Sans" charset="0"/>
                <a:ea typeface="ヒラギノ角ゴ ProN W3" charset="-128"/>
                <a:sym typeface="Gill Sans" charset="0"/>
              </a:defRPr>
            </a:lvl4pPr>
            <a:lvl5pPr marL="2057400" indent="-228600" algn="ctr">
              <a:defRPr sz="17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1700">
                <a:solidFill>
                  <a:schemeClr val="tx1"/>
                </a:solidFill>
                <a:latin typeface="Gill Sans" charset="0"/>
                <a:ea typeface="ヒラギノ角ゴ ProN W3" charset="-128"/>
                <a:sym typeface="Gill Sans" charset="0"/>
              </a:defRPr>
            </a:lvl9pPr>
          </a:lstStyle>
          <a:p>
            <a:pPr lvl="2" algn="l" eaLnBrk="1" hangingPunct="1">
              <a:buClr>
                <a:srgbClr val="C00000"/>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Jan was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niet</a:t>
            </a:r>
            <a:r>
              <a:rPr lang="en-US" altLang="nl-NL" sz="2000" b="1" dirty="0" smtClean="0">
                <a:latin typeface="Arial" panose="020B0604020202020204" pitchFamily="34" charset="0"/>
                <a:cs typeface="Arial" panose="020B0604020202020204" pitchFamily="34" charset="0"/>
                <a:sym typeface="Arial" panose="020B0604020202020204" pitchFamily="34" charset="0"/>
              </a:rPr>
              <a:t> op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zijn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werk</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Hij</a:t>
            </a:r>
            <a:r>
              <a:rPr lang="en-US" altLang="nl-NL" sz="2000" b="1" dirty="0" smtClean="0">
                <a:latin typeface="Arial" panose="020B0604020202020204" pitchFamily="34" charset="0"/>
                <a:cs typeface="Arial" panose="020B0604020202020204" pitchFamily="34" charset="0"/>
                <a:sym typeface="Arial" panose="020B0604020202020204" pitchFamily="34" charset="0"/>
              </a:rPr>
              <a:t> was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ziek</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p>
          <a:p>
            <a:pPr marL="0" lvl="2" indent="0" algn="l"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marL="0" lvl="2" indent="0" algn="l" eaLnBrk="1" hangingPunct="1">
              <a:buClr>
                <a:srgbClr val="C00000"/>
              </a:buClr>
              <a:buSzPct val="125000"/>
              <a:defRPr/>
            </a:pPr>
            <a:endParaRPr lang="en-US" altLang="nl-NL" sz="2000" b="1" dirty="0">
              <a:latin typeface="Arial" panose="020B0604020202020204" pitchFamily="34" charset="0"/>
              <a:cs typeface="Arial" panose="020B0604020202020204" pitchFamily="34" charset="0"/>
              <a:sym typeface="Arial" panose="020B0604020202020204" pitchFamily="34" charset="0"/>
            </a:endParaRPr>
          </a:p>
          <a:p>
            <a:pPr marL="0" lvl="2" indent="0" algn="l"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2" algn="l" eaLnBrk="1" hangingPunct="1">
              <a:buClr>
                <a:srgbClr val="C00000"/>
              </a:buClr>
              <a:buSzPct val="125000"/>
              <a:buFontTx/>
              <a:buChar char="•"/>
              <a:defRPr/>
            </a:pPr>
            <a:r>
              <a:rPr lang="en-US" altLang="nl-NL" sz="2000" b="1" dirty="0" smtClean="0">
                <a:latin typeface="Arial" panose="020B0604020202020204" pitchFamily="34" charset="0"/>
                <a:cs typeface="Arial" panose="020B0604020202020204" pitchFamily="34" charset="0"/>
                <a:sym typeface="Arial" panose="020B0604020202020204" pitchFamily="34" charset="0"/>
              </a:rPr>
              <a:t>Het gas was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niet</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detecteerbaar</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Er</a:t>
            </a:r>
            <a:r>
              <a:rPr lang="en-US" altLang="nl-NL" sz="2000" b="1" dirty="0" smtClean="0">
                <a:latin typeface="Arial" panose="020B0604020202020204" pitchFamily="34" charset="0"/>
                <a:cs typeface="Arial" panose="020B0604020202020204" pitchFamily="34" charset="0"/>
                <a:sym typeface="Arial" panose="020B0604020202020204" pitchFamily="34" charset="0"/>
              </a:rPr>
              <a:t> was ethanol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aan</a:t>
            </a:r>
            <a:r>
              <a:rPr lang="en-US" altLang="nl-NL" sz="2000" b="1" dirty="0" smtClean="0">
                <a:latin typeface="Arial" panose="020B0604020202020204" pitchFamily="34" charset="0"/>
                <a:cs typeface="Arial" panose="020B0604020202020204" pitchFamily="34" charset="0"/>
                <a:sym typeface="Arial" panose="020B0604020202020204" pitchFamily="34" charset="0"/>
              </a:rPr>
              <a:t> </a:t>
            </a:r>
            <a:r>
              <a:rPr lang="en-US" altLang="nl-NL" sz="2000" b="1" dirty="0" err="1" smtClean="0">
                <a:latin typeface="Arial" panose="020B0604020202020204" pitchFamily="34" charset="0"/>
                <a:cs typeface="Arial" panose="020B0604020202020204" pitchFamily="34" charset="0"/>
                <a:sym typeface="Arial" panose="020B0604020202020204" pitchFamily="34" charset="0"/>
              </a:rPr>
              <a:t>toegevoegd</a:t>
            </a:r>
            <a:r>
              <a:rPr lang="en-US" altLang="nl-NL" sz="2000" b="1" dirty="0" smtClean="0">
                <a:latin typeface="Arial" panose="020B0604020202020204" pitchFamily="34" charset="0"/>
                <a:cs typeface="Arial" panose="020B0604020202020204" pitchFamily="34" charset="0"/>
                <a:sym typeface="Arial" panose="020B0604020202020204" pitchFamily="34" charset="0"/>
              </a:rPr>
              <a:t>.</a:t>
            </a:r>
          </a:p>
          <a:p>
            <a:pPr marL="0" lvl="2" indent="0" algn="l" eaLnBrk="1" hangingPunct="1">
              <a:buClr>
                <a:srgbClr val="C00000"/>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lvl="3" algn="l" eaLnBrk="1" hangingPunct="1">
              <a:buClr>
                <a:srgbClr val="9FB011"/>
              </a:buClr>
              <a:buSzPct val="125000"/>
              <a:buFontTx/>
              <a:buChar char="•"/>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a:p>
            <a:pPr algn="l" eaLnBrk="1" hangingPunct="1">
              <a:buClr>
                <a:srgbClr val="9FB011"/>
              </a:buClr>
              <a:buSzPct val="125000"/>
              <a:defRPr/>
            </a:pPr>
            <a:endParaRPr lang="en-US" altLang="nl-NL" sz="2000" b="1" dirty="0" smtClean="0">
              <a:latin typeface="Arial" panose="020B0604020202020204" pitchFamily="34" charset="0"/>
              <a:cs typeface="Arial" panose="020B0604020202020204" pitchFamily="34" charset="0"/>
              <a:sym typeface="Arial" panose="020B0604020202020204" pitchFamily="34" charset="0"/>
            </a:endParaRPr>
          </a:p>
        </p:txBody>
      </p:sp>
      <p:pic>
        <p:nvPicPr>
          <p:cNvPr id="6" name="Afbeelding 5"/>
          <p:cNvPicPr/>
          <p:nvPr/>
        </p:nvPicPr>
        <p:blipFill>
          <a:blip r:embed="rId4" cstate="print">
            <a:extLst>
              <a:ext uri="{28A0092B-C50C-407E-A947-70E740481C1C}">
                <a14:useLocalDpi xmlns:a14="http://schemas.microsoft.com/office/drawing/2010/main" val="0"/>
              </a:ext>
            </a:extLst>
          </a:blip>
          <a:stretch>
            <a:fillRect/>
          </a:stretch>
        </p:blipFill>
        <p:spPr>
          <a:xfrm>
            <a:off x="6769735" y="6126163"/>
            <a:ext cx="2374265" cy="731837"/>
          </a:xfrm>
          <a:prstGeom prst="rect">
            <a:avLst/>
          </a:prstGeom>
        </p:spPr>
      </p:pic>
    </p:spTree>
    <p:extLst>
      <p:ext uri="{BB962C8B-B14F-4D97-AF65-F5344CB8AC3E}">
        <p14:creationId xmlns:p14="http://schemas.microsoft.com/office/powerpoint/2010/main" val="329251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e5_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Presentatie_01_magenta</Template>
  <TotalTime>620</TotalTime>
  <Words>2759</Words>
  <Application>Microsoft Office PowerPoint</Application>
  <PresentationFormat>Diavoorstelling (4:3)</PresentationFormat>
  <Paragraphs>583</Paragraphs>
  <Slides>56</Slides>
  <Notes>41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56</vt:i4>
      </vt:variant>
    </vt:vector>
  </HeadingPairs>
  <TitlesOfParts>
    <vt:vector size="66" baseType="lpstr">
      <vt:lpstr>Arial</vt:lpstr>
      <vt:lpstr>Calibri</vt:lpstr>
      <vt:lpstr>Gill Sans</vt:lpstr>
      <vt:lpstr>ＭＳ Ｐゴシック</vt:lpstr>
      <vt:lpstr>ＭＳ Ｐゴシック</vt:lpstr>
      <vt:lpstr>Times New Roman</vt:lpstr>
      <vt:lpstr>Verdana</vt:lpstr>
      <vt:lpstr>Wingdings 3</vt:lpstr>
      <vt:lpstr>ヒラギノ角ゴ ProN W3</vt:lpstr>
      <vt:lpstr>Presentatie5_test</vt:lpstr>
      <vt:lpstr>PowerPoint-presentatie</vt:lpstr>
      <vt:lpstr>Explorerend schrijven: wat weet u al?</vt:lpstr>
      <vt:lpstr>Explorerend schrijven: wat wist u al?</vt:lpstr>
      <vt:lpstr>Explorerend schrijven: duurzame energie</vt:lpstr>
      <vt:lpstr>PowerPoint-presentatie</vt:lpstr>
      <vt:lpstr>Voorbeeld tekstbegrip (Kintsch, 1998)</vt:lpstr>
      <vt:lpstr>Voorbeeld tekstbegrip (Kintsch, 1998)</vt:lpstr>
      <vt:lpstr>PowerPoint-presentatie</vt:lpstr>
      <vt:lpstr>PowerPoint-presentatie</vt:lpstr>
      <vt:lpstr>PowerPoint-presentatie</vt:lpstr>
      <vt:lpstr>       Tekstbegrip   tekstmoeilijkheid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Een voorbeeld </vt:lpstr>
      <vt:lpstr>Tijdens het lezen</vt:lpstr>
      <vt:lpstr>Tijdens het lezen... </vt:lpstr>
      <vt:lpstr>Tijdens het lezen... </vt:lpstr>
      <vt:lpstr>In de praktijk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Voorbeeld 1</vt:lpstr>
      <vt:lpstr>Voorbeeld 2</vt:lpstr>
      <vt:lpstr>Voorbeeld 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Gerdineke van Silfhout</dc:creator>
  <cp:lastModifiedBy>Tom -</cp:lastModifiedBy>
  <cp:revision>65</cp:revision>
  <dcterms:created xsi:type="dcterms:W3CDTF">2015-12-02T08:39:53Z</dcterms:created>
  <dcterms:modified xsi:type="dcterms:W3CDTF">2016-01-27T17:18:25Z</dcterms:modified>
</cp:coreProperties>
</file>