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58" r:id="rId4"/>
    <p:sldId id="290" r:id="rId5"/>
    <p:sldId id="291" r:id="rId6"/>
    <p:sldId id="287" r:id="rId7"/>
    <p:sldId id="292" r:id="rId8"/>
    <p:sldId id="293" r:id="rId9"/>
    <p:sldId id="294" r:id="rId10"/>
    <p:sldId id="295" r:id="rId11"/>
    <p:sldId id="296" r:id="rId12"/>
    <p:sldId id="297" r:id="rId13"/>
    <p:sldId id="300" r:id="rId14"/>
    <p:sldId id="298" r:id="rId15"/>
    <p:sldId id="299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</p:sldIdLst>
  <p:sldSz cx="9144000" cy="6858000" type="screen4x3"/>
  <p:notesSz cx="9872663" cy="679767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s, Babs (ROA)" initials="JB(" lastIdx="1" clrIdx="0">
    <p:extLst>
      <p:ext uri="{19B8F6BF-5375-455C-9EA6-DF929625EA0E}">
        <p15:presenceInfo xmlns:p15="http://schemas.microsoft.com/office/powerpoint/2012/main" userId="Jacobs, Babs (RO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79" autoAdjust="0"/>
  </p:normalViewPr>
  <p:slideViewPr>
    <p:cSldViewPr snapToGrid="0" snapToObjects="1">
      <p:cViewPr varScale="1">
        <p:scale>
          <a:sx n="65" d="100"/>
          <a:sy n="65" d="100"/>
        </p:scale>
        <p:origin x="13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-1812" y="-78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11-6-2022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11-6-2022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135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6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54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46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35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537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68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37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217546" y="6318628"/>
            <a:ext cx="39909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881581" y="6318628"/>
            <a:ext cx="914465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338483" y="5636345"/>
            <a:ext cx="3977658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0" descr="UM40_RGB_B_blauw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a.nl/research/research-projects/intergenerational-transmission-skills-its-research-project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6481/umaror.20210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782" y="380222"/>
            <a:ext cx="8809202" cy="1620402"/>
          </a:xfrm>
        </p:spPr>
        <p:txBody>
          <a:bodyPr/>
          <a:lstStyle/>
          <a:p>
            <a:r>
              <a:rPr lang="nl-NL" sz="3200" dirty="0">
                <a:solidFill>
                  <a:schemeClr val="bg1"/>
                </a:solidFill>
                <a:latin typeface="Calibri (Headings)"/>
              </a:rPr>
              <a:t>Intergenerationele overdracht van Skills (ITS) onderzoeksproject</a:t>
            </a:r>
            <a:endParaRPr lang="nl-NL" sz="3200" b="0" dirty="0">
              <a:solidFill>
                <a:schemeClr val="bg1"/>
              </a:solidFill>
              <a:latin typeface="Calibri (Headings)"/>
            </a:endParaRPr>
          </a:p>
        </p:txBody>
      </p:sp>
      <p:pic>
        <p:nvPicPr>
          <p:cNvPr id="8" name="Afbeelding 7" descr="Future l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3596031"/>
            <a:ext cx="3532883" cy="3261967"/>
          </a:xfrm>
          <a:prstGeom prst="rect">
            <a:avLst/>
          </a:prstGeom>
        </p:spPr>
      </p:pic>
      <p:sp>
        <p:nvSpPr>
          <p:cNvPr id="4" name="Subtitel 2"/>
          <p:cNvSpPr>
            <a:spLocks noGrp="1"/>
          </p:cNvSpPr>
          <p:nvPr>
            <p:ph type="subTitle" idx="1"/>
          </p:nvPr>
        </p:nvSpPr>
        <p:spPr>
          <a:xfrm>
            <a:off x="206782" y="2339684"/>
            <a:ext cx="5663665" cy="1829980"/>
          </a:xfrm>
        </p:spPr>
        <p:txBody>
          <a:bodyPr/>
          <a:lstStyle/>
          <a:p>
            <a:r>
              <a:rPr lang="nl-NL" sz="2800" dirty="0"/>
              <a:t>Sprekers: </a:t>
            </a:r>
          </a:p>
          <a:p>
            <a:r>
              <a:rPr lang="nl-NL" sz="2800" dirty="0"/>
              <a:t>Babs Jacobs</a:t>
            </a:r>
          </a:p>
          <a:p>
            <a:r>
              <a:rPr lang="nl-NL" sz="2800" dirty="0"/>
              <a:t>Stan Vermeulen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Ouderlijke hulpbronnen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6000"/>
            <a:ext cx="6863761" cy="4684176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nl-NL" sz="2800" dirty="0"/>
              <a:t>Andere vaardigheden (‘Soft’ skills) gerelateerd aan opleiding:</a:t>
            </a:r>
          </a:p>
          <a:p>
            <a:pPr marL="0" indent="0">
              <a:buNone/>
            </a:pPr>
            <a:endParaRPr lang="nl-NL" sz="2400" dirty="0"/>
          </a:p>
          <a:p>
            <a:pPr lvl="2"/>
            <a:r>
              <a:rPr lang="nl-NL" sz="2400" dirty="0"/>
              <a:t>Bekendheid met de cultuur op school, kennis van het onderwijssysteem, waarden en normen die passen bij school </a:t>
            </a:r>
          </a:p>
          <a:p>
            <a:pPr marL="715962" lvl="2" indent="0">
              <a:buNone/>
            </a:pPr>
            <a:endParaRPr lang="nl-NL" sz="2400" dirty="0"/>
          </a:p>
          <a:p>
            <a:pPr marL="514350" indent="-514350">
              <a:buFont typeface="+mj-lt"/>
              <a:buAutoNum type="arabicPeriod" startAt="3"/>
            </a:pPr>
            <a:r>
              <a:rPr lang="nl-NL" sz="2800" dirty="0"/>
              <a:t>Financiële hulpbronnen </a:t>
            </a:r>
          </a:p>
          <a:p>
            <a:pPr marL="514350" indent="-514350">
              <a:buFont typeface="+mj-lt"/>
              <a:buAutoNum type="arabicPeriod" startAt="3"/>
            </a:pPr>
            <a:endParaRPr lang="nl-NL" sz="2400" dirty="0"/>
          </a:p>
          <a:p>
            <a:pPr lvl="2"/>
            <a:r>
              <a:rPr lang="nl-NL" sz="2400" dirty="0"/>
              <a:t>Schaduwonderwijs, bureau om aan te werken, leermaterialen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534" y="1706880"/>
            <a:ext cx="1432560" cy="1432560"/>
          </a:xfrm>
          <a:prstGeom prst="rect">
            <a:avLst/>
          </a:prstGeom>
        </p:spPr>
      </p:pic>
      <p:pic>
        <p:nvPicPr>
          <p:cNvPr id="3074" name="Picture 2" descr="Income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34" y="3896116"/>
            <a:ext cx="1554353" cy="1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14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Bijdrage van deze studie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6000"/>
            <a:ext cx="8326799" cy="4373280"/>
          </a:xfrm>
        </p:spPr>
        <p:txBody>
          <a:bodyPr/>
          <a:lstStyle/>
          <a:p>
            <a:r>
              <a:rPr lang="nl-NL" sz="2800" dirty="0"/>
              <a:t>De rol van de drie mechanismen onderliggend aan de intergenerationele overdracht van opleiding onderzoeken:</a:t>
            </a:r>
          </a:p>
          <a:p>
            <a:pPr lvl="1"/>
            <a:r>
              <a:rPr lang="nl-NL" sz="2400" dirty="0"/>
              <a:t>Meting van kernvaardigheden in de domeinen rekenen en taal van zowel ouder als kind gemeten rond 12-jarige leeftijd</a:t>
            </a:r>
          </a:p>
          <a:p>
            <a:pPr lvl="1"/>
            <a:r>
              <a:rPr lang="nl-NL" sz="2400" dirty="0"/>
              <a:t>Uitgebreide informatie onderwijsloopbaan ouders en kinderen</a:t>
            </a:r>
          </a:p>
          <a:p>
            <a:pPr lvl="1"/>
            <a:r>
              <a:rPr lang="nl-NL" sz="2400" dirty="0"/>
              <a:t>Informatie over het huishoudinkomen</a:t>
            </a:r>
          </a:p>
          <a:p>
            <a:pPr lvl="1"/>
            <a:endParaRPr lang="nl-NL" sz="2400" dirty="0"/>
          </a:p>
          <a:p>
            <a:r>
              <a:rPr lang="nl-NL" sz="2800" dirty="0"/>
              <a:t>Elk mechanisme is verbonden met andere beleidsinterventies</a:t>
            </a:r>
          </a:p>
          <a:p>
            <a:pPr lvl="1"/>
            <a:endParaRPr lang="nl-NL" sz="24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lvl="1"/>
            <a:endParaRPr lang="nl-NL" sz="2400" dirty="0"/>
          </a:p>
          <a:p>
            <a:pPr lvl="1"/>
            <a:endParaRPr lang="nl-NL" sz="2400" dirty="0"/>
          </a:p>
          <a:p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871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Bevindingen</a:t>
            </a:r>
            <a:r>
              <a:rPr lang="en-US" dirty="0"/>
              <a:t>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6000"/>
            <a:ext cx="8326799" cy="1867824"/>
          </a:xfrm>
        </p:spPr>
        <p:txBody>
          <a:bodyPr/>
          <a:lstStyle/>
          <a:p>
            <a:r>
              <a:rPr lang="nl-NL" sz="2800" dirty="0"/>
              <a:t>Sterke samenhang tussen ouderlijke opleiding en het initiële onderwijsniveau van het kind in het VO</a:t>
            </a:r>
          </a:p>
          <a:p>
            <a:endParaRPr lang="nl-NL" sz="2800" dirty="0"/>
          </a:p>
          <a:p>
            <a:r>
              <a:rPr lang="nl-NL" sz="2800" dirty="0"/>
              <a:t>Relatieve rol van verschillende ouderlijke hulpbronnen:</a:t>
            </a:r>
          </a:p>
          <a:p>
            <a:endParaRPr lang="en-US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12</a:t>
            </a:fld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21" y="3182112"/>
            <a:ext cx="532226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Bevindingen</a:t>
            </a:r>
            <a:r>
              <a:rPr lang="en-US" dirty="0"/>
              <a:t>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6000"/>
            <a:ext cx="8326799" cy="32394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Kernvaardigheden ouders belangrijkste mechanisme</a:t>
            </a:r>
          </a:p>
          <a:p>
            <a:pPr marL="0" indent="0">
              <a:buNone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 transmissie van kernvaardigheden verschilt niet voor verschillende sociale groepen: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66040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Geen verschillen tussen moeders, vaders, zonen en dochters</a:t>
            </a:r>
          </a:p>
          <a:p>
            <a:pPr marL="66040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Geen verschillen tussen lage en hoge inkomensgroepen </a:t>
            </a:r>
          </a:p>
          <a:p>
            <a:pPr marL="66040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Geen verschillen naar </a:t>
            </a:r>
            <a:r>
              <a:rPr lang="nl-NL" sz="2400" dirty="0" smtClean="0"/>
              <a:t>ouderlijke opleiding</a:t>
            </a:r>
            <a:endParaRPr lang="nl-NL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905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Conclusie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058256"/>
            <a:ext cx="8326799" cy="4910836"/>
          </a:xfrm>
        </p:spPr>
        <p:txBody>
          <a:bodyPr/>
          <a:lstStyle/>
          <a:p>
            <a:r>
              <a:rPr lang="nl-NL" sz="2800" dirty="0"/>
              <a:t>Voornaamste mechanisme achter intergenerationele overdracht van opleiding is de overdracht van kernvaardigheden:</a:t>
            </a:r>
          </a:p>
          <a:p>
            <a:pPr lvl="1"/>
            <a:r>
              <a:rPr lang="nl-NL" sz="2400" dirty="0"/>
              <a:t>Bijna 50% van het totale effect van ouderlijke hulpbronnen</a:t>
            </a:r>
          </a:p>
          <a:p>
            <a:pPr lvl="1"/>
            <a:endParaRPr lang="nl-NL" sz="2400" dirty="0"/>
          </a:p>
          <a:p>
            <a:r>
              <a:rPr lang="nl-NL" sz="2800" dirty="0"/>
              <a:t>Geen verschillen in de transmissie van kernvaardigheden naar sociale groepen</a:t>
            </a:r>
          </a:p>
          <a:p>
            <a:endParaRPr lang="nl-NL" sz="2800" dirty="0"/>
          </a:p>
          <a:p>
            <a:r>
              <a:rPr lang="nl-NL" sz="2800" dirty="0"/>
              <a:t>Rol ‘soft’ skills en financiële hulpbronnen ook relevant </a:t>
            </a:r>
          </a:p>
          <a:p>
            <a:endParaRPr lang="nl-NL" sz="3200" dirty="0"/>
          </a:p>
          <a:p>
            <a:pPr lvl="1"/>
            <a:endParaRPr lang="nl-NL" sz="2800" dirty="0"/>
          </a:p>
          <a:p>
            <a:pPr marL="358775" lvl="1" indent="0">
              <a:buNone/>
            </a:pPr>
            <a:endParaRPr lang="nl-NL" sz="28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pPr lvl="1"/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58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Beleidsimplicaties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5999"/>
            <a:ext cx="8326799" cy="4564473"/>
          </a:xfrm>
        </p:spPr>
        <p:txBody>
          <a:bodyPr/>
          <a:lstStyle/>
          <a:p>
            <a:r>
              <a:rPr lang="nl-NL" sz="2800" dirty="0"/>
              <a:t>Interventies richten op vroegtijdig ontwikkeling van kernvaardigheden (bijv. HDT):</a:t>
            </a:r>
          </a:p>
          <a:p>
            <a:pPr lvl="1"/>
            <a:r>
              <a:rPr lang="nl-NL" sz="2400" dirty="0"/>
              <a:t>Niet alleen bevorderlijk voor individu, maar ook voor de volgende generatie(s) </a:t>
            </a:r>
            <a:r>
              <a:rPr lang="en-NL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nl-NL" sz="2400" dirty="0"/>
              <a:t>multiplier</a:t>
            </a:r>
          </a:p>
          <a:p>
            <a:pPr marL="358775" lvl="1" indent="0">
              <a:buNone/>
            </a:pPr>
            <a:endParaRPr lang="nl-NL" sz="2400" dirty="0"/>
          </a:p>
          <a:p>
            <a:r>
              <a:rPr lang="nl-NL" sz="2800" dirty="0"/>
              <a:t>Ook inzetten op interventies gerelateerd aan de andere ouderlijke hulpbronnen: </a:t>
            </a:r>
          </a:p>
          <a:p>
            <a:pPr lvl="1"/>
            <a:r>
              <a:rPr lang="nl-NL" sz="2400" dirty="0"/>
              <a:t>Stimuleren van ouderbetrokkenheid</a:t>
            </a:r>
          </a:p>
          <a:p>
            <a:pPr lvl="1"/>
            <a:r>
              <a:rPr lang="nl-NL" sz="2400" dirty="0"/>
              <a:t>Aanbieden van gratis leermateriaal, beurzen voor lage SES-kinderen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26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694" y="1020644"/>
            <a:ext cx="7818785" cy="3569643"/>
          </a:xfrm>
        </p:spPr>
        <p:txBody>
          <a:bodyPr/>
          <a:lstStyle/>
          <a:p>
            <a:r>
              <a:rPr lang="en-US" sz="3200" dirty="0" err="1"/>
              <a:t>Toepassing</a:t>
            </a:r>
            <a:r>
              <a:rPr lang="en-US" sz="3200" dirty="0"/>
              <a:t> 2: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nl-NL" sz="2800" dirty="0"/>
              <a:t>De Intergenerationele Overdracht van Cognitieve Vaardigheden:</a:t>
            </a:r>
            <a:br>
              <a:rPr lang="nl-NL" sz="2800" dirty="0"/>
            </a:br>
            <a:r>
              <a:rPr lang="nl-NL" sz="2800" b="0" dirty="0"/>
              <a:t>Het Causale Effect van Families op </a:t>
            </a:r>
            <a:r>
              <a:rPr lang="nl-NL" sz="2800" b="0" dirty="0" err="1"/>
              <a:t>Leerlinguitkomsten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03670" y="5526024"/>
            <a:ext cx="4379587" cy="1048512"/>
          </a:xfrm>
        </p:spPr>
        <p:txBody>
          <a:bodyPr/>
          <a:lstStyle/>
          <a:p>
            <a:r>
              <a:rPr lang="de-DE" sz="1100" dirty="0"/>
              <a:t>Eric A. Hanushek, Babs Jacobs, Guido Schwerdt, Rolf van der Velden, Stan Vermeulen, &amp; Simon Wiederhold</a:t>
            </a:r>
          </a:p>
          <a:p>
            <a:endParaRPr lang="nl-NL" dirty="0"/>
          </a:p>
        </p:txBody>
      </p:sp>
      <p:pic>
        <p:nvPicPr>
          <p:cNvPr id="1026" name="Picture 2" descr="https://cdn-icons-png.flaticon.com/512/1739/1739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50" y="4590287"/>
            <a:ext cx="1112956" cy="11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.flaticon.com/png/512/3269/premium/3269804.png?token=exp=1654777951~hmac=d82478f7d8e0c663d1cf9a9e9fd538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29" y="4497609"/>
            <a:ext cx="1273367" cy="12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Achtergrond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Motivatie</a:t>
            </a:r>
            <a:endParaRPr lang="nl-NL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Welke factoren verklaren de sterke </a:t>
            </a:r>
            <a:r>
              <a:rPr lang="nl-NL" sz="2000" b="1" dirty="0"/>
              <a:t>intergenerationele persistentie </a:t>
            </a:r>
            <a:r>
              <a:rPr lang="nl-NL" sz="2000" dirty="0"/>
              <a:t>van onderwijs- en economische uitkomsten? </a:t>
            </a:r>
          </a:p>
          <a:p>
            <a:endParaRPr lang="nl-NL" sz="2000" dirty="0"/>
          </a:p>
          <a:p>
            <a:r>
              <a:rPr lang="nl-NL" sz="2000" dirty="0"/>
              <a:t>Probleem: scheiden van </a:t>
            </a:r>
            <a:r>
              <a:rPr lang="nl-NL" sz="2000" b="1" dirty="0"/>
              <a:t>causale</a:t>
            </a:r>
            <a:r>
              <a:rPr lang="nl-NL" sz="2000" dirty="0"/>
              <a:t> en niet-causale verbanden </a:t>
            </a:r>
          </a:p>
          <a:p>
            <a:endParaRPr lang="nl-NL" sz="2000" dirty="0"/>
          </a:p>
          <a:p>
            <a:r>
              <a:rPr lang="nl-NL" sz="2000" dirty="0"/>
              <a:t>Veel eerder onderzoek naar de intergenerationele overdracht van onderwijsuitkomsten</a:t>
            </a:r>
            <a:r>
              <a:rPr lang="nl-NL" sz="1600" dirty="0"/>
              <a:t>: (vb. Black &amp; </a:t>
            </a:r>
            <a:r>
              <a:rPr lang="nl-NL" sz="1600" dirty="0" err="1"/>
              <a:t>Devereux</a:t>
            </a:r>
            <a:r>
              <a:rPr lang="nl-NL" sz="1600" dirty="0"/>
              <a:t> (2011), </a:t>
            </a:r>
            <a:r>
              <a:rPr lang="nl-NL" sz="1600" dirty="0" err="1"/>
              <a:t>Björklund</a:t>
            </a:r>
            <a:r>
              <a:rPr lang="nl-NL" sz="1600" dirty="0"/>
              <a:t> &amp; </a:t>
            </a:r>
            <a:r>
              <a:rPr lang="nl-NL" sz="1600" dirty="0" err="1"/>
              <a:t>Salvanes</a:t>
            </a:r>
            <a:r>
              <a:rPr lang="nl-NL" sz="1600" dirty="0"/>
              <a:t> (2011)), </a:t>
            </a:r>
            <a:r>
              <a:rPr lang="nl-NL" sz="1600" dirty="0" err="1"/>
              <a:t>Adermon</a:t>
            </a:r>
            <a:r>
              <a:rPr lang="nl-NL" sz="1600" dirty="0"/>
              <a:t>, </a:t>
            </a:r>
            <a:r>
              <a:rPr lang="nl-NL" sz="1600" dirty="0" err="1"/>
              <a:t>Lindahl</a:t>
            </a:r>
            <a:r>
              <a:rPr lang="nl-NL" sz="1600" dirty="0"/>
              <a:t>, &amp; </a:t>
            </a:r>
            <a:r>
              <a:rPr lang="nl-NL" sz="1600" dirty="0" err="1"/>
              <a:t>Palme</a:t>
            </a:r>
            <a:r>
              <a:rPr lang="nl-NL" sz="1600" dirty="0"/>
              <a:t> (2021))</a:t>
            </a:r>
          </a:p>
          <a:p>
            <a:endParaRPr lang="nl-NL" sz="2000" dirty="0"/>
          </a:p>
          <a:p>
            <a:r>
              <a:rPr lang="nl-NL" sz="2000" dirty="0"/>
              <a:t>Maar de focus ligt hierbij vaak op het hoogst behaalde opleidingsniveau, en de invloed van de familie in het algemeen</a:t>
            </a:r>
          </a:p>
          <a:p>
            <a:endParaRPr lang="nl-NL" sz="2000" dirty="0"/>
          </a:p>
          <a:p>
            <a:r>
              <a:rPr lang="nl-NL" sz="2000" dirty="0"/>
              <a:t>Er is nog veel onduidelijk over </a:t>
            </a:r>
            <a:r>
              <a:rPr lang="nl-NL" sz="2000" b="1" dirty="0"/>
              <a:t>welke specifieke familiekenmerken </a:t>
            </a:r>
            <a:r>
              <a:rPr lang="nl-NL" sz="2000" dirty="0"/>
              <a:t>de geobserveerde intergenerationele mobiliteitspatronen verklaren</a:t>
            </a:r>
          </a:p>
        </p:txBody>
      </p:sp>
    </p:spTree>
    <p:extLst>
      <p:ext uri="{BB962C8B-B14F-4D97-AF65-F5344CB8AC3E}">
        <p14:creationId xmlns:p14="http://schemas.microsoft.com/office/powerpoint/2010/main" val="32055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studie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nl-NL" sz="2000" dirty="0"/>
              <a:t>We gebruiken de </a:t>
            </a:r>
            <a:r>
              <a:rPr lang="nl-NL" sz="2000" b="1" dirty="0"/>
              <a:t>ITS dataset </a:t>
            </a:r>
            <a:r>
              <a:rPr lang="nl-NL" sz="2000" dirty="0"/>
              <a:t>om de invloed van de vaardigheden van ouders (zowel rekenen als taal) op de vaardigheden van hun kinderen schatten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endParaRPr lang="nl-NL" sz="1400" dirty="0"/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nl-NL" sz="2000" dirty="0"/>
              <a:t>We maken gebruik van de </a:t>
            </a:r>
            <a:r>
              <a:rPr lang="nl-NL" sz="2000" b="1" dirty="0"/>
              <a:t>verschilscore tussen rekenen en taal van zowel ouders als kinderen</a:t>
            </a:r>
            <a:r>
              <a:rPr lang="nl-NL" sz="2000" dirty="0"/>
              <a:t> om het </a:t>
            </a:r>
            <a:r>
              <a:rPr lang="nl-NL" sz="2000" b="1" dirty="0"/>
              <a:t>causale intergenerationele effect van vaardigheden </a:t>
            </a:r>
            <a:r>
              <a:rPr lang="nl-NL" sz="2000" dirty="0"/>
              <a:t>te identificeren.  </a:t>
            </a:r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endParaRPr lang="nl-NL" sz="1800" dirty="0"/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nl-NL" sz="2000" dirty="0"/>
              <a:t>We gebruiken </a:t>
            </a:r>
            <a:r>
              <a:rPr lang="nl-NL" sz="2000" b="1" dirty="0"/>
              <a:t>variatie in de vaardigheden van ouders die veroorzaakt wordt door de schoolomgeving </a:t>
            </a:r>
            <a:r>
              <a:rPr lang="nl-NL" sz="2000" dirty="0"/>
              <a:t>als instrument om eventueel overgebleven bias weg te nemen</a:t>
            </a:r>
          </a:p>
        </p:txBody>
      </p:sp>
    </p:spTree>
    <p:extLst>
      <p:ext uri="{BB962C8B-B14F-4D97-AF65-F5344CB8AC3E}">
        <p14:creationId xmlns:p14="http://schemas.microsoft.com/office/powerpoint/2010/main" val="233309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D16C-E289-4256-B752-2D00BE84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Relatie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 van </a:t>
            </a:r>
            <a:br>
              <a:rPr lang="en-GB" dirty="0"/>
            </a:br>
            <a:r>
              <a:rPr lang="en-GB" dirty="0" err="1"/>
              <a:t>kinderen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ouders</a:t>
            </a:r>
            <a:r>
              <a:rPr lang="en-GB" dirty="0"/>
              <a:t>: </a:t>
            </a:r>
            <a:r>
              <a:rPr lang="en-GB" dirty="0" err="1"/>
              <a:t>Domeinspecifiek</a:t>
            </a:r>
            <a:endParaRPr lang="LID4096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A546624-DB5B-4547-9AF8-CFBCFC5130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6219" y="1696734"/>
            <a:ext cx="8301038" cy="3412594"/>
            <a:chOff x="528" y="1146"/>
            <a:chExt cx="6624" cy="231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ABF2DE1-D942-423F-8CAE-E9ADCFA042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1146"/>
              <a:ext cx="6624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E831D9-36EE-4DCC-B042-A984EF45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46"/>
              <a:ext cx="6611" cy="2308"/>
            </a:xfrm>
            <a:prstGeom prst="rect">
              <a:avLst/>
            </a:prstGeom>
            <a:solidFill>
              <a:srgbClr val="EA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9C32AA-4E9B-4B4D-9593-33DEE111E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46"/>
              <a:ext cx="6611" cy="2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55D29E-EDAD-421D-B3B4-CB91BEC52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1149"/>
              <a:ext cx="6605" cy="2302"/>
            </a:xfrm>
            <a:prstGeom prst="rect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3B6C59-F2AC-4B6E-8F28-EB60F48A2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46"/>
              <a:ext cx="3305" cy="2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021F34-E3F7-4748-8242-F034198C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1148"/>
              <a:ext cx="3302" cy="2303"/>
            </a:xfrm>
            <a:prstGeom prst="rect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FAA22C-F8B4-413C-AC76-2D96FE4F6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1419"/>
              <a:ext cx="2784" cy="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6CAC90-4FAA-4301-A4BB-A02324D4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1421"/>
              <a:ext cx="2781" cy="1633"/>
            </a:xfrm>
            <a:prstGeom prst="rect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CA574D0F-493B-413C-846C-38C72FBE3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2970"/>
              <a:ext cx="2784" cy="0"/>
            </a:xfrm>
            <a:prstGeom prst="line">
              <a:avLst/>
            </a:prstGeom>
            <a:noFill/>
            <a:ln w="79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0662DC4-3601-49B9-8015-983C38C04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2284"/>
              <a:ext cx="2784" cy="0"/>
            </a:xfrm>
            <a:prstGeom prst="line">
              <a:avLst/>
            </a:prstGeom>
            <a:noFill/>
            <a:ln w="79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E84A8C23-01D6-4278-911A-F8822FB33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1597"/>
              <a:ext cx="2784" cy="0"/>
            </a:xfrm>
            <a:prstGeom prst="line">
              <a:avLst/>
            </a:prstGeom>
            <a:noFill/>
            <a:ln w="79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4B17CE-749A-4665-8F77-1CD9FDEF8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" y="2909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0E79D1-E643-405B-8810-AF10675D8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2912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168CE2-5F27-4EEB-BBA4-9DE8DA27D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2783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F33C03F-2622-4A10-96AB-8535E8988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786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DEB48CE-2F5B-450E-B0B9-3D7A93709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2572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6D4A6D-F08B-4F15-B72A-1C08E1F4E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2575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947143-B5F0-48CC-A5AA-F93F39FCF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582"/>
              <a:ext cx="32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057619-A4D3-4EB1-9F0B-4E6ABEC1C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585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49E11E6-65DC-4C68-B0EF-E4572139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2624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CD091D-A585-477F-AE2B-CEC90CB3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627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EE1219-36D6-44EB-974D-C59F159C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2434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A44A27-E5E1-49FF-84DC-57BD375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2437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A962B4-7038-4A24-9407-EF7C3579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469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5152D9E-C956-4593-B375-3536181B6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471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859393-6DBB-4890-A556-E9C4BEC0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2291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172901-F06E-4B6B-8264-276493499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294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9B18F56-99EE-4FAC-A996-E23D5C3EF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245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1D52110-5E81-45C9-891E-7A1A3BCC7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2248"/>
              <a:ext cx="27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2088AF-D9F5-4D6C-A58A-A3451EDE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033"/>
              <a:ext cx="32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0AEDEB-8448-42A7-8456-D5FA2DBA2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2036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B4114B-D118-478F-977C-2E2722D1E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184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E887B3D-F172-4C81-907F-F2BF9251B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187"/>
              <a:ext cx="27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01B9D6C-3674-4E2B-9328-A709035D0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075"/>
              <a:ext cx="32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7C5EA40-B01C-4E5C-8087-479E66A19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078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E8FD6D6-9E1B-40A7-A6E9-297B70DB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32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119094-557D-491E-B8C4-978090D50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034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17C2B64-E8D9-41E4-B9A8-75FA59C39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1993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1B11A5-2D5F-40E7-915C-487C8500B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996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561FFD-4081-40E9-A739-C41D79A0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1915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34DE79C-D7F0-4E39-B042-D071A5C5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918"/>
              <a:ext cx="27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02545DA-84DE-4FF4-B254-FAE5011CE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1847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90198A8-7060-4CE6-8D0C-AECFD604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850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966623-C0C6-4426-ADBD-E1ED075C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836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65C03EF-9870-4675-B155-CF6E9E2BD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839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CD9C54-FC0A-471F-8F23-763A24BE2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1727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E63D6F6-79D7-470E-A6C4-5AD4DA4C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1730"/>
              <a:ext cx="27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4BCA39D-8AD5-4A9C-AE6A-FFF045DC0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1596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1F859A7-8EDE-451C-B3F1-0F027172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598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9D633E1-65B7-4D2D-AC50-500F75B4B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1512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FF0C071-C79F-4E7F-B1C6-B09A129A8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" y="1515"/>
              <a:ext cx="28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C35B738-8012-40C2-80CD-F6FF27CC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1512"/>
              <a:ext cx="2415" cy="1385"/>
            </a:xfrm>
            <a:custGeom>
              <a:avLst/>
              <a:gdLst>
                <a:gd name="T0" fmla="*/ 33 w 2415"/>
                <a:gd name="T1" fmla="*/ 1366 h 1385"/>
                <a:gd name="T2" fmla="*/ 73 w 2415"/>
                <a:gd name="T3" fmla="*/ 1343 h 1385"/>
                <a:gd name="T4" fmla="*/ 113 w 2415"/>
                <a:gd name="T5" fmla="*/ 1320 h 1385"/>
                <a:gd name="T6" fmla="*/ 154 w 2415"/>
                <a:gd name="T7" fmla="*/ 1297 h 1385"/>
                <a:gd name="T8" fmla="*/ 194 w 2415"/>
                <a:gd name="T9" fmla="*/ 1274 h 1385"/>
                <a:gd name="T10" fmla="*/ 234 w 2415"/>
                <a:gd name="T11" fmla="*/ 1251 h 1385"/>
                <a:gd name="T12" fmla="*/ 275 w 2415"/>
                <a:gd name="T13" fmla="*/ 1228 h 1385"/>
                <a:gd name="T14" fmla="*/ 315 w 2415"/>
                <a:gd name="T15" fmla="*/ 1204 h 1385"/>
                <a:gd name="T16" fmla="*/ 356 w 2415"/>
                <a:gd name="T17" fmla="*/ 1181 h 1385"/>
                <a:gd name="T18" fmla="*/ 396 w 2415"/>
                <a:gd name="T19" fmla="*/ 1158 h 1385"/>
                <a:gd name="T20" fmla="*/ 436 w 2415"/>
                <a:gd name="T21" fmla="*/ 1135 h 1385"/>
                <a:gd name="T22" fmla="*/ 477 w 2415"/>
                <a:gd name="T23" fmla="*/ 1112 h 1385"/>
                <a:gd name="T24" fmla="*/ 517 w 2415"/>
                <a:gd name="T25" fmla="*/ 1089 h 1385"/>
                <a:gd name="T26" fmla="*/ 557 w 2415"/>
                <a:gd name="T27" fmla="*/ 1065 h 1385"/>
                <a:gd name="T28" fmla="*/ 598 w 2415"/>
                <a:gd name="T29" fmla="*/ 1042 h 1385"/>
                <a:gd name="T30" fmla="*/ 638 w 2415"/>
                <a:gd name="T31" fmla="*/ 1019 h 1385"/>
                <a:gd name="T32" fmla="*/ 679 w 2415"/>
                <a:gd name="T33" fmla="*/ 996 h 1385"/>
                <a:gd name="T34" fmla="*/ 719 w 2415"/>
                <a:gd name="T35" fmla="*/ 973 h 1385"/>
                <a:gd name="T36" fmla="*/ 760 w 2415"/>
                <a:gd name="T37" fmla="*/ 950 h 1385"/>
                <a:gd name="T38" fmla="*/ 800 w 2415"/>
                <a:gd name="T39" fmla="*/ 926 h 1385"/>
                <a:gd name="T40" fmla="*/ 840 w 2415"/>
                <a:gd name="T41" fmla="*/ 903 h 1385"/>
                <a:gd name="T42" fmla="*/ 881 w 2415"/>
                <a:gd name="T43" fmla="*/ 880 h 1385"/>
                <a:gd name="T44" fmla="*/ 921 w 2415"/>
                <a:gd name="T45" fmla="*/ 857 h 1385"/>
                <a:gd name="T46" fmla="*/ 961 w 2415"/>
                <a:gd name="T47" fmla="*/ 834 h 1385"/>
                <a:gd name="T48" fmla="*/ 1002 w 2415"/>
                <a:gd name="T49" fmla="*/ 811 h 1385"/>
                <a:gd name="T50" fmla="*/ 1042 w 2415"/>
                <a:gd name="T51" fmla="*/ 788 h 1385"/>
                <a:gd name="T52" fmla="*/ 1083 w 2415"/>
                <a:gd name="T53" fmla="*/ 765 h 1385"/>
                <a:gd name="T54" fmla="*/ 1123 w 2415"/>
                <a:gd name="T55" fmla="*/ 741 h 1385"/>
                <a:gd name="T56" fmla="*/ 1163 w 2415"/>
                <a:gd name="T57" fmla="*/ 718 h 1385"/>
                <a:gd name="T58" fmla="*/ 1204 w 2415"/>
                <a:gd name="T59" fmla="*/ 695 h 1385"/>
                <a:gd name="T60" fmla="*/ 1244 w 2415"/>
                <a:gd name="T61" fmla="*/ 672 h 1385"/>
                <a:gd name="T62" fmla="*/ 1284 w 2415"/>
                <a:gd name="T63" fmla="*/ 649 h 1385"/>
                <a:gd name="T64" fmla="*/ 1325 w 2415"/>
                <a:gd name="T65" fmla="*/ 625 h 1385"/>
                <a:gd name="T66" fmla="*/ 1365 w 2415"/>
                <a:gd name="T67" fmla="*/ 602 h 1385"/>
                <a:gd name="T68" fmla="*/ 1406 w 2415"/>
                <a:gd name="T69" fmla="*/ 579 h 1385"/>
                <a:gd name="T70" fmla="*/ 1446 w 2415"/>
                <a:gd name="T71" fmla="*/ 556 h 1385"/>
                <a:gd name="T72" fmla="*/ 1486 w 2415"/>
                <a:gd name="T73" fmla="*/ 533 h 1385"/>
                <a:gd name="T74" fmla="*/ 1527 w 2415"/>
                <a:gd name="T75" fmla="*/ 510 h 1385"/>
                <a:gd name="T76" fmla="*/ 1567 w 2415"/>
                <a:gd name="T77" fmla="*/ 487 h 1385"/>
                <a:gd name="T78" fmla="*/ 1607 w 2415"/>
                <a:gd name="T79" fmla="*/ 463 h 1385"/>
                <a:gd name="T80" fmla="*/ 1648 w 2415"/>
                <a:gd name="T81" fmla="*/ 440 h 1385"/>
                <a:gd name="T82" fmla="*/ 1688 w 2415"/>
                <a:gd name="T83" fmla="*/ 417 h 1385"/>
                <a:gd name="T84" fmla="*/ 1728 w 2415"/>
                <a:gd name="T85" fmla="*/ 394 h 1385"/>
                <a:gd name="T86" fmla="*/ 1769 w 2415"/>
                <a:gd name="T87" fmla="*/ 371 h 1385"/>
                <a:gd name="T88" fmla="*/ 1809 w 2415"/>
                <a:gd name="T89" fmla="*/ 348 h 1385"/>
                <a:gd name="T90" fmla="*/ 1850 w 2415"/>
                <a:gd name="T91" fmla="*/ 325 h 1385"/>
                <a:gd name="T92" fmla="*/ 1890 w 2415"/>
                <a:gd name="T93" fmla="*/ 301 h 1385"/>
                <a:gd name="T94" fmla="*/ 1931 w 2415"/>
                <a:gd name="T95" fmla="*/ 278 h 1385"/>
                <a:gd name="T96" fmla="*/ 1971 w 2415"/>
                <a:gd name="T97" fmla="*/ 255 h 1385"/>
                <a:gd name="T98" fmla="*/ 2011 w 2415"/>
                <a:gd name="T99" fmla="*/ 232 h 1385"/>
                <a:gd name="T100" fmla="*/ 2052 w 2415"/>
                <a:gd name="T101" fmla="*/ 209 h 1385"/>
                <a:gd name="T102" fmla="*/ 2092 w 2415"/>
                <a:gd name="T103" fmla="*/ 186 h 1385"/>
                <a:gd name="T104" fmla="*/ 2133 w 2415"/>
                <a:gd name="T105" fmla="*/ 162 h 1385"/>
                <a:gd name="T106" fmla="*/ 2173 w 2415"/>
                <a:gd name="T107" fmla="*/ 139 h 1385"/>
                <a:gd name="T108" fmla="*/ 2213 w 2415"/>
                <a:gd name="T109" fmla="*/ 116 h 1385"/>
                <a:gd name="T110" fmla="*/ 2254 w 2415"/>
                <a:gd name="T111" fmla="*/ 93 h 1385"/>
                <a:gd name="T112" fmla="*/ 2294 w 2415"/>
                <a:gd name="T113" fmla="*/ 70 h 1385"/>
                <a:gd name="T114" fmla="*/ 2335 w 2415"/>
                <a:gd name="T115" fmla="*/ 47 h 1385"/>
                <a:gd name="T116" fmla="*/ 2375 w 2415"/>
                <a:gd name="T117" fmla="*/ 24 h 1385"/>
                <a:gd name="T118" fmla="*/ 2415 w 2415"/>
                <a:gd name="T11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5" h="1385">
                  <a:moveTo>
                    <a:pt x="0" y="1385"/>
                  </a:moveTo>
                  <a:lnTo>
                    <a:pt x="8" y="1380"/>
                  </a:lnTo>
                  <a:lnTo>
                    <a:pt x="16" y="1376"/>
                  </a:lnTo>
                  <a:lnTo>
                    <a:pt x="24" y="1371"/>
                  </a:lnTo>
                  <a:lnTo>
                    <a:pt x="33" y="1366"/>
                  </a:lnTo>
                  <a:lnTo>
                    <a:pt x="41" y="1362"/>
                  </a:lnTo>
                  <a:lnTo>
                    <a:pt x="49" y="1357"/>
                  </a:lnTo>
                  <a:lnTo>
                    <a:pt x="57" y="1353"/>
                  </a:lnTo>
                  <a:lnTo>
                    <a:pt x="65" y="1348"/>
                  </a:lnTo>
                  <a:lnTo>
                    <a:pt x="73" y="1343"/>
                  </a:lnTo>
                  <a:lnTo>
                    <a:pt x="81" y="1339"/>
                  </a:lnTo>
                  <a:lnTo>
                    <a:pt x="89" y="1334"/>
                  </a:lnTo>
                  <a:lnTo>
                    <a:pt x="97" y="1329"/>
                  </a:lnTo>
                  <a:lnTo>
                    <a:pt x="105" y="1325"/>
                  </a:lnTo>
                  <a:lnTo>
                    <a:pt x="113" y="1320"/>
                  </a:lnTo>
                  <a:lnTo>
                    <a:pt x="121" y="1315"/>
                  </a:lnTo>
                  <a:lnTo>
                    <a:pt x="129" y="1311"/>
                  </a:lnTo>
                  <a:lnTo>
                    <a:pt x="138" y="1306"/>
                  </a:lnTo>
                  <a:lnTo>
                    <a:pt x="145" y="1302"/>
                  </a:lnTo>
                  <a:lnTo>
                    <a:pt x="154" y="1297"/>
                  </a:lnTo>
                  <a:lnTo>
                    <a:pt x="162" y="1292"/>
                  </a:lnTo>
                  <a:lnTo>
                    <a:pt x="170" y="1288"/>
                  </a:lnTo>
                  <a:lnTo>
                    <a:pt x="178" y="1283"/>
                  </a:lnTo>
                  <a:lnTo>
                    <a:pt x="186" y="1278"/>
                  </a:lnTo>
                  <a:lnTo>
                    <a:pt x="194" y="1274"/>
                  </a:lnTo>
                  <a:lnTo>
                    <a:pt x="202" y="1269"/>
                  </a:lnTo>
                  <a:lnTo>
                    <a:pt x="210" y="1264"/>
                  </a:lnTo>
                  <a:lnTo>
                    <a:pt x="218" y="1260"/>
                  </a:lnTo>
                  <a:lnTo>
                    <a:pt x="226" y="1255"/>
                  </a:lnTo>
                  <a:lnTo>
                    <a:pt x="234" y="1251"/>
                  </a:lnTo>
                  <a:lnTo>
                    <a:pt x="242" y="1246"/>
                  </a:lnTo>
                  <a:lnTo>
                    <a:pt x="250" y="1241"/>
                  </a:lnTo>
                  <a:lnTo>
                    <a:pt x="259" y="1237"/>
                  </a:lnTo>
                  <a:lnTo>
                    <a:pt x="267" y="1232"/>
                  </a:lnTo>
                  <a:lnTo>
                    <a:pt x="275" y="1228"/>
                  </a:lnTo>
                  <a:lnTo>
                    <a:pt x="283" y="1223"/>
                  </a:lnTo>
                  <a:lnTo>
                    <a:pt x="291" y="1218"/>
                  </a:lnTo>
                  <a:lnTo>
                    <a:pt x="299" y="1214"/>
                  </a:lnTo>
                  <a:lnTo>
                    <a:pt x="307" y="1209"/>
                  </a:lnTo>
                  <a:lnTo>
                    <a:pt x="315" y="1204"/>
                  </a:lnTo>
                  <a:lnTo>
                    <a:pt x="323" y="1200"/>
                  </a:lnTo>
                  <a:lnTo>
                    <a:pt x="331" y="1195"/>
                  </a:lnTo>
                  <a:lnTo>
                    <a:pt x="340" y="1190"/>
                  </a:lnTo>
                  <a:lnTo>
                    <a:pt x="348" y="1186"/>
                  </a:lnTo>
                  <a:lnTo>
                    <a:pt x="356" y="1181"/>
                  </a:lnTo>
                  <a:lnTo>
                    <a:pt x="364" y="1177"/>
                  </a:lnTo>
                  <a:lnTo>
                    <a:pt x="372" y="1172"/>
                  </a:lnTo>
                  <a:lnTo>
                    <a:pt x="380" y="1167"/>
                  </a:lnTo>
                  <a:lnTo>
                    <a:pt x="388" y="1163"/>
                  </a:lnTo>
                  <a:lnTo>
                    <a:pt x="396" y="1158"/>
                  </a:lnTo>
                  <a:lnTo>
                    <a:pt x="404" y="1153"/>
                  </a:lnTo>
                  <a:lnTo>
                    <a:pt x="412" y="1149"/>
                  </a:lnTo>
                  <a:lnTo>
                    <a:pt x="420" y="1144"/>
                  </a:lnTo>
                  <a:lnTo>
                    <a:pt x="428" y="1139"/>
                  </a:lnTo>
                  <a:lnTo>
                    <a:pt x="436" y="1135"/>
                  </a:lnTo>
                  <a:lnTo>
                    <a:pt x="444" y="1130"/>
                  </a:lnTo>
                  <a:lnTo>
                    <a:pt x="453" y="1126"/>
                  </a:lnTo>
                  <a:lnTo>
                    <a:pt x="461" y="1121"/>
                  </a:lnTo>
                  <a:lnTo>
                    <a:pt x="469" y="1116"/>
                  </a:lnTo>
                  <a:lnTo>
                    <a:pt x="477" y="1112"/>
                  </a:lnTo>
                  <a:lnTo>
                    <a:pt x="485" y="1107"/>
                  </a:lnTo>
                  <a:lnTo>
                    <a:pt x="493" y="1103"/>
                  </a:lnTo>
                  <a:lnTo>
                    <a:pt x="501" y="1098"/>
                  </a:lnTo>
                  <a:lnTo>
                    <a:pt x="509" y="1093"/>
                  </a:lnTo>
                  <a:lnTo>
                    <a:pt x="517" y="1089"/>
                  </a:lnTo>
                  <a:lnTo>
                    <a:pt x="525" y="1084"/>
                  </a:lnTo>
                  <a:lnTo>
                    <a:pt x="533" y="1079"/>
                  </a:lnTo>
                  <a:lnTo>
                    <a:pt x="541" y="1075"/>
                  </a:lnTo>
                  <a:lnTo>
                    <a:pt x="549" y="1070"/>
                  </a:lnTo>
                  <a:lnTo>
                    <a:pt x="557" y="1065"/>
                  </a:lnTo>
                  <a:lnTo>
                    <a:pt x="565" y="1061"/>
                  </a:lnTo>
                  <a:lnTo>
                    <a:pt x="574" y="1056"/>
                  </a:lnTo>
                  <a:lnTo>
                    <a:pt x="582" y="1051"/>
                  </a:lnTo>
                  <a:lnTo>
                    <a:pt x="590" y="1047"/>
                  </a:lnTo>
                  <a:lnTo>
                    <a:pt x="598" y="1042"/>
                  </a:lnTo>
                  <a:lnTo>
                    <a:pt x="606" y="1038"/>
                  </a:lnTo>
                  <a:lnTo>
                    <a:pt x="614" y="1033"/>
                  </a:lnTo>
                  <a:lnTo>
                    <a:pt x="622" y="1028"/>
                  </a:lnTo>
                  <a:lnTo>
                    <a:pt x="630" y="1024"/>
                  </a:lnTo>
                  <a:lnTo>
                    <a:pt x="638" y="1019"/>
                  </a:lnTo>
                  <a:lnTo>
                    <a:pt x="646" y="1014"/>
                  </a:lnTo>
                  <a:lnTo>
                    <a:pt x="654" y="1010"/>
                  </a:lnTo>
                  <a:lnTo>
                    <a:pt x="663" y="1005"/>
                  </a:lnTo>
                  <a:lnTo>
                    <a:pt x="671" y="1001"/>
                  </a:lnTo>
                  <a:lnTo>
                    <a:pt x="679" y="996"/>
                  </a:lnTo>
                  <a:lnTo>
                    <a:pt x="687" y="991"/>
                  </a:lnTo>
                  <a:lnTo>
                    <a:pt x="695" y="987"/>
                  </a:lnTo>
                  <a:lnTo>
                    <a:pt x="703" y="982"/>
                  </a:lnTo>
                  <a:lnTo>
                    <a:pt x="711" y="978"/>
                  </a:lnTo>
                  <a:lnTo>
                    <a:pt x="719" y="973"/>
                  </a:lnTo>
                  <a:lnTo>
                    <a:pt x="727" y="968"/>
                  </a:lnTo>
                  <a:lnTo>
                    <a:pt x="735" y="964"/>
                  </a:lnTo>
                  <a:lnTo>
                    <a:pt x="743" y="959"/>
                  </a:lnTo>
                  <a:lnTo>
                    <a:pt x="751" y="954"/>
                  </a:lnTo>
                  <a:lnTo>
                    <a:pt x="760" y="950"/>
                  </a:lnTo>
                  <a:lnTo>
                    <a:pt x="767" y="945"/>
                  </a:lnTo>
                  <a:lnTo>
                    <a:pt x="776" y="940"/>
                  </a:lnTo>
                  <a:lnTo>
                    <a:pt x="784" y="936"/>
                  </a:lnTo>
                  <a:lnTo>
                    <a:pt x="792" y="931"/>
                  </a:lnTo>
                  <a:lnTo>
                    <a:pt x="800" y="926"/>
                  </a:lnTo>
                  <a:lnTo>
                    <a:pt x="808" y="922"/>
                  </a:lnTo>
                  <a:lnTo>
                    <a:pt x="816" y="917"/>
                  </a:lnTo>
                  <a:lnTo>
                    <a:pt x="824" y="913"/>
                  </a:lnTo>
                  <a:lnTo>
                    <a:pt x="832" y="908"/>
                  </a:lnTo>
                  <a:lnTo>
                    <a:pt x="840" y="903"/>
                  </a:lnTo>
                  <a:lnTo>
                    <a:pt x="848" y="899"/>
                  </a:lnTo>
                  <a:lnTo>
                    <a:pt x="856" y="894"/>
                  </a:lnTo>
                  <a:lnTo>
                    <a:pt x="864" y="889"/>
                  </a:lnTo>
                  <a:lnTo>
                    <a:pt x="873" y="885"/>
                  </a:lnTo>
                  <a:lnTo>
                    <a:pt x="881" y="880"/>
                  </a:lnTo>
                  <a:lnTo>
                    <a:pt x="889" y="876"/>
                  </a:lnTo>
                  <a:lnTo>
                    <a:pt x="897" y="871"/>
                  </a:lnTo>
                  <a:lnTo>
                    <a:pt x="905" y="866"/>
                  </a:lnTo>
                  <a:lnTo>
                    <a:pt x="913" y="862"/>
                  </a:lnTo>
                  <a:lnTo>
                    <a:pt x="921" y="857"/>
                  </a:lnTo>
                  <a:lnTo>
                    <a:pt x="929" y="852"/>
                  </a:lnTo>
                  <a:lnTo>
                    <a:pt x="937" y="848"/>
                  </a:lnTo>
                  <a:lnTo>
                    <a:pt x="945" y="843"/>
                  </a:lnTo>
                  <a:lnTo>
                    <a:pt x="953" y="839"/>
                  </a:lnTo>
                  <a:lnTo>
                    <a:pt x="961" y="834"/>
                  </a:lnTo>
                  <a:lnTo>
                    <a:pt x="969" y="829"/>
                  </a:lnTo>
                  <a:lnTo>
                    <a:pt x="977" y="825"/>
                  </a:lnTo>
                  <a:lnTo>
                    <a:pt x="985" y="820"/>
                  </a:lnTo>
                  <a:lnTo>
                    <a:pt x="994" y="815"/>
                  </a:lnTo>
                  <a:lnTo>
                    <a:pt x="1002" y="811"/>
                  </a:lnTo>
                  <a:lnTo>
                    <a:pt x="1010" y="806"/>
                  </a:lnTo>
                  <a:lnTo>
                    <a:pt x="1018" y="801"/>
                  </a:lnTo>
                  <a:lnTo>
                    <a:pt x="1026" y="797"/>
                  </a:lnTo>
                  <a:lnTo>
                    <a:pt x="1034" y="792"/>
                  </a:lnTo>
                  <a:lnTo>
                    <a:pt x="1042" y="788"/>
                  </a:lnTo>
                  <a:lnTo>
                    <a:pt x="1050" y="783"/>
                  </a:lnTo>
                  <a:lnTo>
                    <a:pt x="1058" y="778"/>
                  </a:lnTo>
                  <a:lnTo>
                    <a:pt x="1066" y="774"/>
                  </a:lnTo>
                  <a:lnTo>
                    <a:pt x="1075" y="769"/>
                  </a:lnTo>
                  <a:lnTo>
                    <a:pt x="1083" y="765"/>
                  </a:lnTo>
                  <a:lnTo>
                    <a:pt x="1091" y="760"/>
                  </a:lnTo>
                  <a:lnTo>
                    <a:pt x="1099" y="755"/>
                  </a:lnTo>
                  <a:lnTo>
                    <a:pt x="1107" y="750"/>
                  </a:lnTo>
                  <a:lnTo>
                    <a:pt x="1115" y="746"/>
                  </a:lnTo>
                  <a:lnTo>
                    <a:pt x="1123" y="741"/>
                  </a:lnTo>
                  <a:lnTo>
                    <a:pt x="1131" y="737"/>
                  </a:lnTo>
                  <a:lnTo>
                    <a:pt x="1139" y="732"/>
                  </a:lnTo>
                  <a:lnTo>
                    <a:pt x="1147" y="727"/>
                  </a:lnTo>
                  <a:lnTo>
                    <a:pt x="1155" y="723"/>
                  </a:lnTo>
                  <a:lnTo>
                    <a:pt x="1163" y="718"/>
                  </a:lnTo>
                  <a:lnTo>
                    <a:pt x="1171" y="714"/>
                  </a:lnTo>
                  <a:lnTo>
                    <a:pt x="1179" y="709"/>
                  </a:lnTo>
                  <a:lnTo>
                    <a:pt x="1187" y="704"/>
                  </a:lnTo>
                  <a:lnTo>
                    <a:pt x="1196" y="700"/>
                  </a:lnTo>
                  <a:lnTo>
                    <a:pt x="1204" y="695"/>
                  </a:lnTo>
                  <a:lnTo>
                    <a:pt x="1212" y="690"/>
                  </a:lnTo>
                  <a:lnTo>
                    <a:pt x="1220" y="686"/>
                  </a:lnTo>
                  <a:lnTo>
                    <a:pt x="1228" y="681"/>
                  </a:lnTo>
                  <a:lnTo>
                    <a:pt x="1236" y="676"/>
                  </a:lnTo>
                  <a:lnTo>
                    <a:pt x="1244" y="672"/>
                  </a:lnTo>
                  <a:lnTo>
                    <a:pt x="1252" y="667"/>
                  </a:lnTo>
                  <a:lnTo>
                    <a:pt x="1260" y="663"/>
                  </a:lnTo>
                  <a:lnTo>
                    <a:pt x="1268" y="658"/>
                  </a:lnTo>
                  <a:lnTo>
                    <a:pt x="1276" y="653"/>
                  </a:lnTo>
                  <a:lnTo>
                    <a:pt x="1284" y="649"/>
                  </a:lnTo>
                  <a:lnTo>
                    <a:pt x="1293" y="644"/>
                  </a:lnTo>
                  <a:lnTo>
                    <a:pt x="1301" y="640"/>
                  </a:lnTo>
                  <a:lnTo>
                    <a:pt x="1309" y="635"/>
                  </a:lnTo>
                  <a:lnTo>
                    <a:pt x="1317" y="630"/>
                  </a:lnTo>
                  <a:lnTo>
                    <a:pt x="1325" y="625"/>
                  </a:lnTo>
                  <a:lnTo>
                    <a:pt x="1333" y="621"/>
                  </a:lnTo>
                  <a:lnTo>
                    <a:pt x="1341" y="616"/>
                  </a:lnTo>
                  <a:lnTo>
                    <a:pt x="1349" y="612"/>
                  </a:lnTo>
                  <a:lnTo>
                    <a:pt x="1357" y="607"/>
                  </a:lnTo>
                  <a:lnTo>
                    <a:pt x="1365" y="602"/>
                  </a:lnTo>
                  <a:lnTo>
                    <a:pt x="1373" y="598"/>
                  </a:lnTo>
                  <a:lnTo>
                    <a:pt x="1381" y="593"/>
                  </a:lnTo>
                  <a:lnTo>
                    <a:pt x="1389" y="589"/>
                  </a:lnTo>
                  <a:lnTo>
                    <a:pt x="1397" y="584"/>
                  </a:lnTo>
                  <a:lnTo>
                    <a:pt x="1406" y="579"/>
                  </a:lnTo>
                  <a:lnTo>
                    <a:pt x="1414" y="575"/>
                  </a:lnTo>
                  <a:lnTo>
                    <a:pt x="1422" y="570"/>
                  </a:lnTo>
                  <a:lnTo>
                    <a:pt x="1430" y="565"/>
                  </a:lnTo>
                  <a:lnTo>
                    <a:pt x="1438" y="561"/>
                  </a:lnTo>
                  <a:lnTo>
                    <a:pt x="1446" y="556"/>
                  </a:lnTo>
                  <a:lnTo>
                    <a:pt x="1454" y="551"/>
                  </a:lnTo>
                  <a:lnTo>
                    <a:pt x="1462" y="547"/>
                  </a:lnTo>
                  <a:lnTo>
                    <a:pt x="1470" y="542"/>
                  </a:lnTo>
                  <a:lnTo>
                    <a:pt x="1478" y="538"/>
                  </a:lnTo>
                  <a:lnTo>
                    <a:pt x="1486" y="533"/>
                  </a:lnTo>
                  <a:lnTo>
                    <a:pt x="1495" y="528"/>
                  </a:lnTo>
                  <a:lnTo>
                    <a:pt x="1503" y="524"/>
                  </a:lnTo>
                  <a:lnTo>
                    <a:pt x="1511" y="519"/>
                  </a:lnTo>
                  <a:lnTo>
                    <a:pt x="1519" y="515"/>
                  </a:lnTo>
                  <a:lnTo>
                    <a:pt x="1527" y="510"/>
                  </a:lnTo>
                  <a:lnTo>
                    <a:pt x="1535" y="505"/>
                  </a:lnTo>
                  <a:lnTo>
                    <a:pt x="1543" y="500"/>
                  </a:lnTo>
                  <a:lnTo>
                    <a:pt x="1551" y="496"/>
                  </a:lnTo>
                  <a:lnTo>
                    <a:pt x="1559" y="491"/>
                  </a:lnTo>
                  <a:lnTo>
                    <a:pt x="1567" y="487"/>
                  </a:lnTo>
                  <a:lnTo>
                    <a:pt x="1575" y="482"/>
                  </a:lnTo>
                  <a:lnTo>
                    <a:pt x="1583" y="477"/>
                  </a:lnTo>
                  <a:lnTo>
                    <a:pt x="1591" y="473"/>
                  </a:lnTo>
                  <a:lnTo>
                    <a:pt x="1599" y="468"/>
                  </a:lnTo>
                  <a:lnTo>
                    <a:pt x="1607" y="463"/>
                  </a:lnTo>
                  <a:lnTo>
                    <a:pt x="1616" y="459"/>
                  </a:lnTo>
                  <a:lnTo>
                    <a:pt x="1624" y="454"/>
                  </a:lnTo>
                  <a:lnTo>
                    <a:pt x="1632" y="450"/>
                  </a:lnTo>
                  <a:lnTo>
                    <a:pt x="1640" y="445"/>
                  </a:lnTo>
                  <a:lnTo>
                    <a:pt x="1648" y="440"/>
                  </a:lnTo>
                  <a:lnTo>
                    <a:pt x="1656" y="436"/>
                  </a:lnTo>
                  <a:lnTo>
                    <a:pt x="1664" y="431"/>
                  </a:lnTo>
                  <a:lnTo>
                    <a:pt x="1672" y="426"/>
                  </a:lnTo>
                  <a:lnTo>
                    <a:pt x="1680" y="422"/>
                  </a:lnTo>
                  <a:lnTo>
                    <a:pt x="1688" y="417"/>
                  </a:lnTo>
                  <a:lnTo>
                    <a:pt x="1696" y="413"/>
                  </a:lnTo>
                  <a:lnTo>
                    <a:pt x="1704" y="408"/>
                  </a:lnTo>
                  <a:lnTo>
                    <a:pt x="1713" y="403"/>
                  </a:lnTo>
                  <a:lnTo>
                    <a:pt x="1721" y="399"/>
                  </a:lnTo>
                  <a:lnTo>
                    <a:pt x="1728" y="394"/>
                  </a:lnTo>
                  <a:lnTo>
                    <a:pt x="1737" y="389"/>
                  </a:lnTo>
                  <a:lnTo>
                    <a:pt x="1745" y="385"/>
                  </a:lnTo>
                  <a:lnTo>
                    <a:pt x="1753" y="380"/>
                  </a:lnTo>
                  <a:lnTo>
                    <a:pt x="1761" y="376"/>
                  </a:lnTo>
                  <a:lnTo>
                    <a:pt x="1769" y="371"/>
                  </a:lnTo>
                  <a:lnTo>
                    <a:pt x="1777" y="366"/>
                  </a:lnTo>
                  <a:lnTo>
                    <a:pt x="1785" y="362"/>
                  </a:lnTo>
                  <a:lnTo>
                    <a:pt x="1793" y="357"/>
                  </a:lnTo>
                  <a:lnTo>
                    <a:pt x="1801" y="352"/>
                  </a:lnTo>
                  <a:lnTo>
                    <a:pt x="1809" y="348"/>
                  </a:lnTo>
                  <a:lnTo>
                    <a:pt x="1818" y="343"/>
                  </a:lnTo>
                  <a:lnTo>
                    <a:pt x="1826" y="338"/>
                  </a:lnTo>
                  <a:lnTo>
                    <a:pt x="1834" y="334"/>
                  </a:lnTo>
                  <a:lnTo>
                    <a:pt x="1842" y="329"/>
                  </a:lnTo>
                  <a:lnTo>
                    <a:pt x="1850" y="325"/>
                  </a:lnTo>
                  <a:lnTo>
                    <a:pt x="1858" y="320"/>
                  </a:lnTo>
                  <a:lnTo>
                    <a:pt x="1866" y="315"/>
                  </a:lnTo>
                  <a:lnTo>
                    <a:pt x="1874" y="311"/>
                  </a:lnTo>
                  <a:lnTo>
                    <a:pt x="1882" y="306"/>
                  </a:lnTo>
                  <a:lnTo>
                    <a:pt x="1890" y="301"/>
                  </a:lnTo>
                  <a:lnTo>
                    <a:pt x="1898" y="297"/>
                  </a:lnTo>
                  <a:lnTo>
                    <a:pt x="1906" y="292"/>
                  </a:lnTo>
                  <a:lnTo>
                    <a:pt x="1915" y="287"/>
                  </a:lnTo>
                  <a:lnTo>
                    <a:pt x="1923" y="283"/>
                  </a:lnTo>
                  <a:lnTo>
                    <a:pt x="1931" y="278"/>
                  </a:lnTo>
                  <a:lnTo>
                    <a:pt x="1939" y="274"/>
                  </a:lnTo>
                  <a:lnTo>
                    <a:pt x="1947" y="269"/>
                  </a:lnTo>
                  <a:lnTo>
                    <a:pt x="1955" y="264"/>
                  </a:lnTo>
                  <a:lnTo>
                    <a:pt x="1963" y="260"/>
                  </a:lnTo>
                  <a:lnTo>
                    <a:pt x="1971" y="255"/>
                  </a:lnTo>
                  <a:lnTo>
                    <a:pt x="1979" y="251"/>
                  </a:lnTo>
                  <a:lnTo>
                    <a:pt x="1987" y="246"/>
                  </a:lnTo>
                  <a:lnTo>
                    <a:pt x="1995" y="241"/>
                  </a:lnTo>
                  <a:lnTo>
                    <a:pt x="2003" y="237"/>
                  </a:lnTo>
                  <a:lnTo>
                    <a:pt x="2011" y="232"/>
                  </a:lnTo>
                  <a:lnTo>
                    <a:pt x="2019" y="227"/>
                  </a:lnTo>
                  <a:lnTo>
                    <a:pt x="2027" y="223"/>
                  </a:lnTo>
                  <a:lnTo>
                    <a:pt x="2036" y="218"/>
                  </a:lnTo>
                  <a:lnTo>
                    <a:pt x="2044" y="213"/>
                  </a:lnTo>
                  <a:lnTo>
                    <a:pt x="2052" y="209"/>
                  </a:lnTo>
                  <a:lnTo>
                    <a:pt x="2060" y="204"/>
                  </a:lnTo>
                  <a:lnTo>
                    <a:pt x="2068" y="200"/>
                  </a:lnTo>
                  <a:lnTo>
                    <a:pt x="2076" y="195"/>
                  </a:lnTo>
                  <a:lnTo>
                    <a:pt x="2084" y="190"/>
                  </a:lnTo>
                  <a:lnTo>
                    <a:pt x="2092" y="186"/>
                  </a:lnTo>
                  <a:lnTo>
                    <a:pt x="2100" y="181"/>
                  </a:lnTo>
                  <a:lnTo>
                    <a:pt x="2108" y="176"/>
                  </a:lnTo>
                  <a:lnTo>
                    <a:pt x="2116" y="172"/>
                  </a:lnTo>
                  <a:lnTo>
                    <a:pt x="2124" y="167"/>
                  </a:lnTo>
                  <a:lnTo>
                    <a:pt x="2133" y="162"/>
                  </a:lnTo>
                  <a:lnTo>
                    <a:pt x="2140" y="158"/>
                  </a:lnTo>
                  <a:lnTo>
                    <a:pt x="2149" y="153"/>
                  </a:lnTo>
                  <a:lnTo>
                    <a:pt x="2157" y="149"/>
                  </a:lnTo>
                  <a:lnTo>
                    <a:pt x="2165" y="144"/>
                  </a:lnTo>
                  <a:lnTo>
                    <a:pt x="2173" y="139"/>
                  </a:lnTo>
                  <a:lnTo>
                    <a:pt x="2181" y="135"/>
                  </a:lnTo>
                  <a:lnTo>
                    <a:pt x="2189" y="130"/>
                  </a:lnTo>
                  <a:lnTo>
                    <a:pt x="2197" y="126"/>
                  </a:lnTo>
                  <a:lnTo>
                    <a:pt x="2205" y="121"/>
                  </a:lnTo>
                  <a:lnTo>
                    <a:pt x="2213" y="116"/>
                  </a:lnTo>
                  <a:lnTo>
                    <a:pt x="2221" y="112"/>
                  </a:lnTo>
                  <a:lnTo>
                    <a:pt x="2229" y="107"/>
                  </a:lnTo>
                  <a:lnTo>
                    <a:pt x="2238" y="102"/>
                  </a:lnTo>
                  <a:lnTo>
                    <a:pt x="2246" y="98"/>
                  </a:lnTo>
                  <a:lnTo>
                    <a:pt x="2254" y="93"/>
                  </a:lnTo>
                  <a:lnTo>
                    <a:pt x="2262" y="88"/>
                  </a:lnTo>
                  <a:lnTo>
                    <a:pt x="2270" y="84"/>
                  </a:lnTo>
                  <a:lnTo>
                    <a:pt x="2278" y="79"/>
                  </a:lnTo>
                  <a:lnTo>
                    <a:pt x="2286" y="75"/>
                  </a:lnTo>
                  <a:lnTo>
                    <a:pt x="2294" y="70"/>
                  </a:lnTo>
                  <a:lnTo>
                    <a:pt x="2302" y="65"/>
                  </a:lnTo>
                  <a:lnTo>
                    <a:pt x="2310" y="61"/>
                  </a:lnTo>
                  <a:lnTo>
                    <a:pt x="2318" y="56"/>
                  </a:lnTo>
                  <a:lnTo>
                    <a:pt x="2326" y="51"/>
                  </a:lnTo>
                  <a:lnTo>
                    <a:pt x="2335" y="47"/>
                  </a:lnTo>
                  <a:lnTo>
                    <a:pt x="2343" y="42"/>
                  </a:lnTo>
                  <a:lnTo>
                    <a:pt x="2350" y="37"/>
                  </a:lnTo>
                  <a:lnTo>
                    <a:pt x="2359" y="33"/>
                  </a:lnTo>
                  <a:lnTo>
                    <a:pt x="2367" y="28"/>
                  </a:lnTo>
                  <a:lnTo>
                    <a:pt x="2375" y="24"/>
                  </a:lnTo>
                  <a:lnTo>
                    <a:pt x="2383" y="19"/>
                  </a:lnTo>
                  <a:lnTo>
                    <a:pt x="2391" y="14"/>
                  </a:lnTo>
                  <a:lnTo>
                    <a:pt x="2399" y="10"/>
                  </a:lnTo>
                  <a:lnTo>
                    <a:pt x="2407" y="5"/>
                  </a:lnTo>
                  <a:lnTo>
                    <a:pt x="2415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A0B9F157-043F-412C-AC89-C133A5ED3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1419"/>
              <a:ext cx="0" cy="163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4E1C14BD-ED21-49B1-B84E-9B5EB5366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" y="2970"/>
              <a:ext cx="2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4C7BB84-36C2-48FD-872D-95864AC74F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7" y="2923"/>
              <a:ext cx="7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F41FB0A-BB16-4F36-B6D9-F53971A1A9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0" y="2896"/>
              <a:ext cx="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080E733-416B-43CF-BA2B-A05DB1135A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7" y="2858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0874DBF8-95D1-402F-9114-CDA282253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" y="2284"/>
              <a:ext cx="2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4298A1-CE05-48BE-BB09-2022AB49CC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7" y="219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E457E5D9-72D9-432B-83F1-0EDEC4990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" y="1597"/>
              <a:ext cx="2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339A6F3-4715-4A7D-9276-8E4BAE54A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0" y="1537"/>
              <a:ext cx="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707909B-DFE7-436A-AB19-1B1C9CF8B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87" y="149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13E26E6-E0A2-4C88-92C3-135FC3BD5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6" y="2588"/>
              <a:ext cx="11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4583CD-81E1-4201-915F-F9DBCA0DEF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4" y="2522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C3930B-D769-4881-A977-521C95978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1" y="2482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4C3E69E-197C-4127-A30B-EEADED576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1" y="2459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091C1CC-9678-4BDD-A047-AAFF0A8CF5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4" y="241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1E6542-DA67-4E07-93A7-62AF8D3210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5" y="2373"/>
              <a:ext cx="7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1DF160-7AA4-4295-B538-922BCF64EF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4" y="232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84EAEE-B48A-41DA-A1B1-7F4F9E3AB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4" y="2271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5B92F9D-2259-4F70-95D9-E833DBA2E5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2" y="2232"/>
              <a:ext cx="6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'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B642BA1-77B3-4E7E-8C4E-04C9CCF8AC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7" y="2198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BF538B4-4F32-4E62-97D9-DD7D228288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8" y="2158"/>
              <a:ext cx="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7CD61A6-4125-44A6-8FF8-43317354B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0" y="2103"/>
              <a:ext cx="12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B32DD09-646C-4D4D-A2EA-48EE1145A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4" y="2031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BC07439-4958-4B4B-AB70-22289F107A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8" y="1988"/>
              <a:ext cx="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9836AE9-D042-464A-B965-AC709353B4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3" y="1946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5EA541F-8D8C-4D49-8EC7-58D5BCAA5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8" y="1903"/>
              <a:ext cx="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F60B233-CB6A-42CE-92AC-1324FC85F4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7" y="1865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E46EBDE-1FC4-4F68-ADFB-B5F9A89068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7" y="1814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5EF5DB6-B70B-46EE-8917-6C9D91E159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1" y="1776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FBC6EE6-16C9-4E8E-B177-3728673796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1" y="1753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1F3517D-B76D-4233-B7C8-9F18772C9E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1" y="1730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CA52AD-A1B3-4E33-AE87-6CF208648E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7" y="1693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88">
              <a:extLst>
                <a:ext uri="{FF2B5EF4-FFF2-40B4-BE49-F238E27FC236}">
                  <a16:creationId xmlns:a16="http://schemas.microsoft.com/office/drawing/2014/main" id="{39CF4DF3-F164-4FDD-BD76-E80702631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056"/>
              <a:ext cx="278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9">
              <a:extLst>
                <a:ext uri="{FF2B5EF4-FFF2-40B4-BE49-F238E27FC236}">
                  <a16:creationId xmlns:a16="http://schemas.microsoft.com/office/drawing/2014/main" id="{90414D76-8C45-44AF-ABFA-3493AD344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ADB2026-29EB-41D3-9FDF-AB17C504B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3096"/>
              <a:ext cx="1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91">
              <a:extLst>
                <a:ext uri="{FF2B5EF4-FFF2-40B4-BE49-F238E27FC236}">
                  <a16:creationId xmlns:a16="http://schemas.microsoft.com/office/drawing/2014/main" id="{D623A079-2170-4F2E-93D9-5D6329EF2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01B27F4-4484-4725-BB10-C128E49FA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3096"/>
              <a:ext cx="1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3">
              <a:extLst>
                <a:ext uri="{FF2B5EF4-FFF2-40B4-BE49-F238E27FC236}">
                  <a16:creationId xmlns:a16="http://schemas.microsoft.com/office/drawing/2014/main" id="{7E60F0F2-F0EA-42A5-AF58-5F0853725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BBB643E-EF59-4ABF-9124-106E27FA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3096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Line 95">
              <a:extLst>
                <a:ext uri="{FF2B5EF4-FFF2-40B4-BE49-F238E27FC236}">
                  <a16:creationId xmlns:a16="http://schemas.microsoft.com/office/drawing/2014/main" id="{B6264756-D177-494A-831B-5FA5CAC00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7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65A7C45-C2BA-48BC-BEBF-514AED3EA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3096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97">
              <a:extLst>
                <a:ext uri="{FF2B5EF4-FFF2-40B4-BE49-F238E27FC236}">
                  <a16:creationId xmlns:a16="http://schemas.microsoft.com/office/drawing/2014/main" id="{D36AEBD1-FED0-4153-B159-38C5B73BC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CA0F08B-811E-4B41-8A62-E554E1A23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096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31DCE93-C667-4AC5-AF98-C2E4CBF7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179"/>
              <a:ext cx="90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Parent’s math skills</a:t>
              </a:r>
              <a:endPara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75C349-ABCE-44AA-A897-43B395CE7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856"/>
              <a:ext cx="5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Coef. = 0.282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8B6D9A7-F3D2-42DB-AC74-E13BE5BD2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945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    (0.005)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F371F07-FD62-4E19-A48C-729FE622E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1294"/>
              <a:ext cx="26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Math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7A57A90-A0D8-4DD9-928D-F28A3AC72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1146"/>
              <a:ext cx="3305" cy="2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6F85233-DA0E-4129-9FCC-0E96CA55A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148"/>
              <a:ext cx="3301" cy="2304"/>
            </a:xfrm>
            <a:prstGeom prst="rect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62131DC-D455-45D8-8881-A5BF56E31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419"/>
              <a:ext cx="2785" cy="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1E3C8C-2C7E-4526-B20E-16786AEC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421"/>
              <a:ext cx="2781" cy="1633"/>
            </a:xfrm>
            <a:prstGeom prst="rect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7294ABC4-F634-4568-AC83-5AAFE941E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2970"/>
              <a:ext cx="2785" cy="0"/>
            </a:xfrm>
            <a:prstGeom prst="line">
              <a:avLst/>
            </a:prstGeom>
            <a:noFill/>
            <a:ln w="79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29C22F84-83F7-4243-881E-EC2D571A3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2284"/>
              <a:ext cx="2785" cy="0"/>
            </a:xfrm>
            <a:prstGeom prst="line">
              <a:avLst/>
            </a:prstGeom>
            <a:noFill/>
            <a:ln w="79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C211463B-890F-4F01-BD2A-9EF387100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1597"/>
              <a:ext cx="2785" cy="0"/>
            </a:xfrm>
            <a:prstGeom prst="line">
              <a:avLst/>
            </a:prstGeom>
            <a:noFill/>
            <a:ln w="7938" cap="flat">
              <a:solidFill>
                <a:srgbClr val="EAF2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085C8A0-A3AC-4EC8-BB5E-9DD25AE55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972"/>
              <a:ext cx="32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0FCC5D1-B460-456E-820B-BDC2373AD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975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A576B48-D47F-4FC5-BFD7-706E38727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782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0A52DB9-B1EE-4FB0-8708-6240B0E4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" y="2785"/>
              <a:ext cx="27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936D908-6A52-4981-82CD-BAF64E692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2618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88F34A8-6EAC-40E3-8439-869A2AF1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621"/>
              <a:ext cx="28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907CBF9-E5C3-41EC-BFA3-563601442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2545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3A058F5-D9E3-490A-8733-2CB1287F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" y="2548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DD75128-6005-468A-8038-481C275FE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2514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B314A91-4D06-42B8-AF80-8039E871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" y="2517"/>
              <a:ext cx="28" cy="29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29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7" y="29"/>
                    <a:pt x="0" y="23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F1AB47-2D53-48A5-8536-099DE5D0B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" y="2446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5E52F97-89BB-4B94-A130-1037071D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48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C39037D-B393-4A6D-A58B-E7AFEDBF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2363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1A160FC-A2BE-4F44-BA38-7DD7FC7B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366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ED8192-D36A-4F52-A2AE-16928E60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" y="2266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7B4F703-EDBE-47BB-98DF-BE268542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" y="2269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320C0F8-BF02-46DE-967B-AB92F55E3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" y="2166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5E56F9C-90AA-4C2B-9037-56BB8DCE0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" y="2169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94108AC-3C42-4F63-B798-022E6A020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" y="2252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1C16996-9A9E-4F5F-9740-5992EAC8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2255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69DCAAB-1886-494C-903C-4ED315AB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" y="2114"/>
              <a:ext cx="32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52B63B2-E2E2-4DAF-8E4B-F5E3403CF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" y="2117"/>
              <a:ext cx="28" cy="28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06AB739-A3D8-4504-AFC1-4C20F05BD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0" y="2184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A8ED3FD-FD64-44B9-B1B1-052B7171E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3" y="2187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4430403-3F03-4BC3-B39A-8C1EB14F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" y="1947"/>
              <a:ext cx="32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B476C34-40E0-4B1D-AE6E-0516DC39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9" y="1950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A41180C-6226-4D42-AFEF-7F1D7F9BD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" y="2105"/>
              <a:ext cx="32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C93AB2D-2100-4106-9991-298E0B538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" y="2108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1FB630C-74F0-4F20-8447-3E9A1AECE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1781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EA60D6E-F7D8-4F15-91A3-0AD5EBDA7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3" y="1783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FE903D3-0965-4DE7-8199-59DBDFBE9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" y="1861"/>
              <a:ext cx="33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F5D9AB6-2E6F-474A-9764-B684951A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" y="1863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3085C0F-0B8E-422D-8DD6-F2EA9B5D2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" y="1720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38F4977-F0C6-4EF5-8535-9A53EC612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" y="1723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74868D0-0D39-42AA-8DA0-70190E399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" y="1663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DF01559-6BDA-4A7D-BC2F-854CC1DC0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" y="1666"/>
              <a:ext cx="28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EDB83F5-4C67-4EBC-A0F1-CEC6614B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" y="1571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A81FA90-EA5A-4F55-8A34-62D67AC5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" y="1574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DF8F3AF-07EA-4343-8A23-03AB1573D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1442"/>
              <a:ext cx="33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AF5E97A-CDD3-4620-BBEB-2535B510D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8" y="1445"/>
              <a:ext cx="27" cy="29"/>
            </a:xfrm>
            <a:prstGeom prst="ellips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603B5450-8910-4ED4-813A-1528794B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1"/>
              <a:ext cx="2557" cy="1554"/>
            </a:xfrm>
            <a:custGeom>
              <a:avLst/>
              <a:gdLst>
                <a:gd name="T0" fmla="*/ 34 w 2557"/>
                <a:gd name="T1" fmla="*/ 1534 h 1554"/>
                <a:gd name="T2" fmla="*/ 77 w 2557"/>
                <a:gd name="T3" fmla="*/ 1508 h 1554"/>
                <a:gd name="T4" fmla="*/ 120 w 2557"/>
                <a:gd name="T5" fmla="*/ 1481 h 1554"/>
                <a:gd name="T6" fmla="*/ 162 w 2557"/>
                <a:gd name="T7" fmla="*/ 1456 h 1554"/>
                <a:gd name="T8" fmla="*/ 205 w 2557"/>
                <a:gd name="T9" fmla="*/ 1429 h 1554"/>
                <a:gd name="T10" fmla="*/ 248 w 2557"/>
                <a:gd name="T11" fmla="*/ 1404 h 1554"/>
                <a:gd name="T12" fmla="*/ 291 w 2557"/>
                <a:gd name="T13" fmla="*/ 1378 h 1554"/>
                <a:gd name="T14" fmla="*/ 334 w 2557"/>
                <a:gd name="T15" fmla="*/ 1351 h 1554"/>
                <a:gd name="T16" fmla="*/ 376 w 2557"/>
                <a:gd name="T17" fmla="*/ 1326 h 1554"/>
                <a:gd name="T18" fmla="*/ 419 w 2557"/>
                <a:gd name="T19" fmla="*/ 1300 h 1554"/>
                <a:gd name="T20" fmla="*/ 462 w 2557"/>
                <a:gd name="T21" fmla="*/ 1273 h 1554"/>
                <a:gd name="T22" fmla="*/ 504 w 2557"/>
                <a:gd name="T23" fmla="*/ 1248 h 1554"/>
                <a:gd name="T24" fmla="*/ 547 w 2557"/>
                <a:gd name="T25" fmla="*/ 1221 h 1554"/>
                <a:gd name="T26" fmla="*/ 590 w 2557"/>
                <a:gd name="T27" fmla="*/ 1196 h 1554"/>
                <a:gd name="T28" fmla="*/ 633 w 2557"/>
                <a:gd name="T29" fmla="*/ 1170 h 1554"/>
                <a:gd name="T30" fmla="*/ 676 w 2557"/>
                <a:gd name="T31" fmla="*/ 1143 h 1554"/>
                <a:gd name="T32" fmla="*/ 719 w 2557"/>
                <a:gd name="T33" fmla="*/ 1118 h 1554"/>
                <a:gd name="T34" fmla="*/ 761 w 2557"/>
                <a:gd name="T35" fmla="*/ 1091 h 1554"/>
                <a:gd name="T36" fmla="*/ 804 w 2557"/>
                <a:gd name="T37" fmla="*/ 1066 h 1554"/>
                <a:gd name="T38" fmla="*/ 847 w 2557"/>
                <a:gd name="T39" fmla="*/ 1040 h 1554"/>
                <a:gd name="T40" fmla="*/ 889 w 2557"/>
                <a:gd name="T41" fmla="*/ 1013 h 1554"/>
                <a:gd name="T42" fmla="*/ 932 w 2557"/>
                <a:gd name="T43" fmla="*/ 988 h 1554"/>
                <a:gd name="T44" fmla="*/ 975 w 2557"/>
                <a:gd name="T45" fmla="*/ 961 h 1554"/>
                <a:gd name="T46" fmla="*/ 1018 w 2557"/>
                <a:gd name="T47" fmla="*/ 936 h 1554"/>
                <a:gd name="T48" fmla="*/ 1060 w 2557"/>
                <a:gd name="T49" fmla="*/ 910 h 1554"/>
                <a:gd name="T50" fmla="*/ 1103 w 2557"/>
                <a:gd name="T51" fmla="*/ 883 h 1554"/>
                <a:gd name="T52" fmla="*/ 1146 w 2557"/>
                <a:gd name="T53" fmla="*/ 858 h 1554"/>
                <a:gd name="T54" fmla="*/ 1189 w 2557"/>
                <a:gd name="T55" fmla="*/ 831 h 1554"/>
                <a:gd name="T56" fmla="*/ 1231 w 2557"/>
                <a:gd name="T57" fmla="*/ 806 h 1554"/>
                <a:gd name="T58" fmla="*/ 1274 w 2557"/>
                <a:gd name="T59" fmla="*/ 780 h 1554"/>
                <a:gd name="T60" fmla="*/ 1317 w 2557"/>
                <a:gd name="T61" fmla="*/ 753 h 1554"/>
                <a:gd name="T62" fmla="*/ 1359 w 2557"/>
                <a:gd name="T63" fmla="*/ 728 h 1554"/>
                <a:gd name="T64" fmla="*/ 1402 w 2557"/>
                <a:gd name="T65" fmla="*/ 701 h 1554"/>
                <a:gd name="T66" fmla="*/ 1445 w 2557"/>
                <a:gd name="T67" fmla="*/ 676 h 1554"/>
                <a:gd name="T68" fmla="*/ 1488 w 2557"/>
                <a:gd name="T69" fmla="*/ 650 h 1554"/>
                <a:gd name="T70" fmla="*/ 1531 w 2557"/>
                <a:gd name="T71" fmla="*/ 623 h 1554"/>
                <a:gd name="T72" fmla="*/ 1573 w 2557"/>
                <a:gd name="T73" fmla="*/ 598 h 1554"/>
                <a:gd name="T74" fmla="*/ 1616 w 2557"/>
                <a:gd name="T75" fmla="*/ 571 h 1554"/>
                <a:gd name="T76" fmla="*/ 1659 w 2557"/>
                <a:gd name="T77" fmla="*/ 546 h 1554"/>
                <a:gd name="T78" fmla="*/ 1702 w 2557"/>
                <a:gd name="T79" fmla="*/ 520 h 1554"/>
                <a:gd name="T80" fmla="*/ 1744 w 2557"/>
                <a:gd name="T81" fmla="*/ 493 h 1554"/>
                <a:gd name="T82" fmla="*/ 1787 w 2557"/>
                <a:gd name="T83" fmla="*/ 468 h 1554"/>
                <a:gd name="T84" fmla="*/ 1830 w 2557"/>
                <a:gd name="T85" fmla="*/ 442 h 1554"/>
                <a:gd name="T86" fmla="*/ 1873 w 2557"/>
                <a:gd name="T87" fmla="*/ 416 h 1554"/>
                <a:gd name="T88" fmla="*/ 1916 w 2557"/>
                <a:gd name="T89" fmla="*/ 390 h 1554"/>
                <a:gd name="T90" fmla="*/ 1958 w 2557"/>
                <a:gd name="T91" fmla="*/ 363 h 1554"/>
                <a:gd name="T92" fmla="*/ 2001 w 2557"/>
                <a:gd name="T93" fmla="*/ 338 h 1554"/>
                <a:gd name="T94" fmla="*/ 2044 w 2557"/>
                <a:gd name="T95" fmla="*/ 312 h 1554"/>
                <a:gd name="T96" fmla="*/ 2087 w 2557"/>
                <a:gd name="T97" fmla="*/ 286 h 1554"/>
                <a:gd name="T98" fmla="*/ 2129 w 2557"/>
                <a:gd name="T99" fmla="*/ 260 h 1554"/>
                <a:gd name="T100" fmla="*/ 2172 w 2557"/>
                <a:gd name="T101" fmla="*/ 233 h 1554"/>
                <a:gd name="T102" fmla="*/ 2215 w 2557"/>
                <a:gd name="T103" fmla="*/ 208 h 1554"/>
                <a:gd name="T104" fmla="*/ 2258 w 2557"/>
                <a:gd name="T105" fmla="*/ 182 h 1554"/>
                <a:gd name="T106" fmla="*/ 2300 w 2557"/>
                <a:gd name="T107" fmla="*/ 156 h 1554"/>
                <a:gd name="T108" fmla="*/ 2343 w 2557"/>
                <a:gd name="T109" fmla="*/ 130 h 1554"/>
                <a:gd name="T110" fmla="*/ 2386 w 2557"/>
                <a:gd name="T111" fmla="*/ 103 h 1554"/>
                <a:gd name="T112" fmla="*/ 2428 w 2557"/>
                <a:gd name="T113" fmla="*/ 78 h 1554"/>
                <a:gd name="T114" fmla="*/ 2471 w 2557"/>
                <a:gd name="T115" fmla="*/ 52 h 1554"/>
                <a:gd name="T116" fmla="*/ 2514 w 2557"/>
                <a:gd name="T117" fmla="*/ 26 h 1554"/>
                <a:gd name="T118" fmla="*/ 2557 w 2557"/>
                <a:gd name="T119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7" h="1554">
                  <a:moveTo>
                    <a:pt x="0" y="1554"/>
                  </a:moveTo>
                  <a:lnTo>
                    <a:pt x="9" y="1549"/>
                  </a:lnTo>
                  <a:lnTo>
                    <a:pt x="17" y="1544"/>
                  </a:lnTo>
                  <a:lnTo>
                    <a:pt x="26" y="1539"/>
                  </a:lnTo>
                  <a:lnTo>
                    <a:pt x="34" y="1534"/>
                  </a:lnTo>
                  <a:lnTo>
                    <a:pt x="43" y="1528"/>
                  </a:lnTo>
                  <a:lnTo>
                    <a:pt x="51" y="1523"/>
                  </a:lnTo>
                  <a:lnTo>
                    <a:pt x="60" y="1518"/>
                  </a:lnTo>
                  <a:lnTo>
                    <a:pt x="68" y="1513"/>
                  </a:lnTo>
                  <a:lnTo>
                    <a:pt x="77" y="1508"/>
                  </a:lnTo>
                  <a:lnTo>
                    <a:pt x="85" y="1502"/>
                  </a:lnTo>
                  <a:lnTo>
                    <a:pt x="94" y="1497"/>
                  </a:lnTo>
                  <a:lnTo>
                    <a:pt x="103" y="1492"/>
                  </a:lnTo>
                  <a:lnTo>
                    <a:pt x="111" y="1487"/>
                  </a:lnTo>
                  <a:lnTo>
                    <a:pt x="120" y="1481"/>
                  </a:lnTo>
                  <a:lnTo>
                    <a:pt x="128" y="1476"/>
                  </a:lnTo>
                  <a:lnTo>
                    <a:pt x="137" y="1471"/>
                  </a:lnTo>
                  <a:lnTo>
                    <a:pt x="145" y="1466"/>
                  </a:lnTo>
                  <a:lnTo>
                    <a:pt x="154" y="1461"/>
                  </a:lnTo>
                  <a:lnTo>
                    <a:pt x="162" y="1456"/>
                  </a:lnTo>
                  <a:lnTo>
                    <a:pt x="171" y="1450"/>
                  </a:lnTo>
                  <a:lnTo>
                    <a:pt x="180" y="1445"/>
                  </a:lnTo>
                  <a:lnTo>
                    <a:pt x="188" y="1440"/>
                  </a:lnTo>
                  <a:lnTo>
                    <a:pt x="197" y="1435"/>
                  </a:lnTo>
                  <a:lnTo>
                    <a:pt x="205" y="1429"/>
                  </a:lnTo>
                  <a:lnTo>
                    <a:pt x="214" y="1424"/>
                  </a:lnTo>
                  <a:lnTo>
                    <a:pt x="222" y="1419"/>
                  </a:lnTo>
                  <a:lnTo>
                    <a:pt x="231" y="1414"/>
                  </a:lnTo>
                  <a:lnTo>
                    <a:pt x="240" y="1409"/>
                  </a:lnTo>
                  <a:lnTo>
                    <a:pt x="248" y="1404"/>
                  </a:lnTo>
                  <a:lnTo>
                    <a:pt x="256" y="1398"/>
                  </a:lnTo>
                  <a:lnTo>
                    <a:pt x="265" y="1393"/>
                  </a:lnTo>
                  <a:lnTo>
                    <a:pt x="274" y="1388"/>
                  </a:lnTo>
                  <a:lnTo>
                    <a:pt x="282" y="1383"/>
                  </a:lnTo>
                  <a:lnTo>
                    <a:pt x="291" y="1378"/>
                  </a:lnTo>
                  <a:lnTo>
                    <a:pt x="299" y="1372"/>
                  </a:lnTo>
                  <a:lnTo>
                    <a:pt x="308" y="1367"/>
                  </a:lnTo>
                  <a:lnTo>
                    <a:pt x="316" y="1362"/>
                  </a:lnTo>
                  <a:lnTo>
                    <a:pt x="325" y="1357"/>
                  </a:lnTo>
                  <a:lnTo>
                    <a:pt x="334" y="1351"/>
                  </a:lnTo>
                  <a:lnTo>
                    <a:pt x="342" y="1346"/>
                  </a:lnTo>
                  <a:lnTo>
                    <a:pt x="351" y="1341"/>
                  </a:lnTo>
                  <a:lnTo>
                    <a:pt x="359" y="1336"/>
                  </a:lnTo>
                  <a:lnTo>
                    <a:pt x="368" y="1331"/>
                  </a:lnTo>
                  <a:lnTo>
                    <a:pt x="376" y="1326"/>
                  </a:lnTo>
                  <a:lnTo>
                    <a:pt x="385" y="1320"/>
                  </a:lnTo>
                  <a:lnTo>
                    <a:pt x="393" y="1315"/>
                  </a:lnTo>
                  <a:lnTo>
                    <a:pt x="402" y="1310"/>
                  </a:lnTo>
                  <a:lnTo>
                    <a:pt x="410" y="1305"/>
                  </a:lnTo>
                  <a:lnTo>
                    <a:pt x="419" y="1300"/>
                  </a:lnTo>
                  <a:lnTo>
                    <a:pt x="428" y="1295"/>
                  </a:lnTo>
                  <a:lnTo>
                    <a:pt x="436" y="1289"/>
                  </a:lnTo>
                  <a:lnTo>
                    <a:pt x="445" y="1284"/>
                  </a:lnTo>
                  <a:lnTo>
                    <a:pt x="453" y="1279"/>
                  </a:lnTo>
                  <a:lnTo>
                    <a:pt x="462" y="1273"/>
                  </a:lnTo>
                  <a:lnTo>
                    <a:pt x="470" y="1268"/>
                  </a:lnTo>
                  <a:lnTo>
                    <a:pt x="479" y="1263"/>
                  </a:lnTo>
                  <a:lnTo>
                    <a:pt x="488" y="1258"/>
                  </a:lnTo>
                  <a:lnTo>
                    <a:pt x="496" y="1253"/>
                  </a:lnTo>
                  <a:lnTo>
                    <a:pt x="504" y="1248"/>
                  </a:lnTo>
                  <a:lnTo>
                    <a:pt x="513" y="1242"/>
                  </a:lnTo>
                  <a:lnTo>
                    <a:pt x="522" y="1237"/>
                  </a:lnTo>
                  <a:lnTo>
                    <a:pt x="530" y="1232"/>
                  </a:lnTo>
                  <a:lnTo>
                    <a:pt x="539" y="1227"/>
                  </a:lnTo>
                  <a:lnTo>
                    <a:pt x="547" y="1221"/>
                  </a:lnTo>
                  <a:lnTo>
                    <a:pt x="556" y="1216"/>
                  </a:lnTo>
                  <a:lnTo>
                    <a:pt x="565" y="1211"/>
                  </a:lnTo>
                  <a:lnTo>
                    <a:pt x="573" y="1206"/>
                  </a:lnTo>
                  <a:lnTo>
                    <a:pt x="582" y="1201"/>
                  </a:lnTo>
                  <a:lnTo>
                    <a:pt x="590" y="1196"/>
                  </a:lnTo>
                  <a:lnTo>
                    <a:pt x="598" y="1190"/>
                  </a:lnTo>
                  <a:lnTo>
                    <a:pt x="607" y="1185"/>
                  </a:lnTo>
                  <a:lnTo>
                    <a:pt x="616" y="1180"/>
                  </a:lnTo>
                  <a:lnTo>
                    <a:pt x="624" y="1175"/>
                  </a:lnTo>
                  <a:lnTo>
                    <a:pt x="633" y="1170"/>
                  </a:lnTo>
                  <a:lnTo>
                    <a:pt x="641" y="1165"/>
                  </a:lnTo>
                  <a:lnTo>
                    <a:pt x="650" y="1159"/>
                  </a:lnTo>
                  <a:lnTo>
                    <a:pt x="658" y="1154"/>
                  </a:lnTo>
                  <a:lnTo>
                    <a:pt x="667" y="1149"/>
                  </a:lnTo>
                  <a:lnTo>
                    <a:pt x="676" y="1143"/>
                  </a:lnTo>
                  <a:lnTo>
                    <a:pt x="684" y="1138"/>
                  </a:lnTo>
                  <a:lnTo>
                    <a:pt x="692" y="1133"/>
                  </a:lnTo>
                  <a:lnTo>
                    <a:pt x="701" y="1128"/>
                  </a:lnTo>
                  <a:lnTo>
                    <a:pt x="710" y="1123"/>
                  </a:lnTo>
                  <a:lnTo>
                    <a:pt x="719" y="1118"/>
                  </a:lnTo>
                  <a:lnTo>
                    <a:pt x="727" y="1112"/>
                  </a:lnTo>
                  <a:lnTo>
                    <a:pt x="735" y="1107"/>
                  </a:lnTo>
                  <a:lnTo>
                    <a:pt x="744" y="1102"/>
                  </a:lnTo>
                  <a:lnTo>
                    <a:pt x="752" y="1097"/>
                  </a:lnTo>
                  <a:lnTo>
                    <a:pt x="761" y="1091"/>
                  </a:lnTo>
                  <a:lnTo>
                    <a:pt x="770" y="1086"/>
                  </a:lnTo>
                  <a:lnTo>
                    <a:pt x="778" y="1081"/>
                  </a:lnTo>
                  <a:lnTo>
                    <a:pt x="787" y="1076"/>
                  </a:lnTo>
                  <a:lnTo>
                    <a:pt x="795" y="1071"/>
                  </a:lnTo>
                  <a:lnTo>
                    <a:pt x="804" y="1066"/>
                  </a:lnTo>
                  <a:lnTo>
                    <a:pt x="812" y="1060"/>
                  </a:lnTo>
                  <a:lnTo>
                    <a:pt x="821" y="1055"/>
                  </a:lnTo>
                  <a:lnTo>
                    <a:pt x="829" y="1050"/>
                  </a:lnTo>
                  <a:lnTo>
                    <a:pt x="838" y="1045"/>
                  </a:lnTo>
                  <a:lnTo>
                    <a:pt x="847" y="1040"/>
                  </a:lnTo>
                  <a:lnTo>
                    <a:pt x="855" y="1035"/>
                  </a:lnTo>
                  <a:lnTo>
                    <a:pt x="864" y="1029"/>
                  </a:lnTo>
                  <a:lnTo>
                    <a:pt x="872" y="1024"/>
                  </a:lnTo>
                  <a:lnTo>
                    <a:pt x="881" y="1019"/>
                  </a:lnTo>
                  <a:lnTo>
                    <a:pt x="889" y="1013"/>
                  </a:lnTo>
                  <a:lnTo>
                    <a:pt x="898" y="1008"/>
                  </a:lnTo>
                  <a:lnTo>
                    <a:pt x="906" y="1003"/>
                  </a:lnTo>
                  <a:lnTo>
                    <a:pt x="915" y="998"/>
                  </a:lnTo>
                  <a:lnTo>
                    <a:pt x="923" y="993"/>
                  </a:lnTo>
                  <a:lnTo>
                    <a:pt x="932" y="988"/>
                  </a:lnTo>
                  <a:lnTo>
                    <a:pt x="941" y="982"/>
                  </a:lnTo>
                  <a:lnTo>
                    <a:pt x="949" y="977"/>
                  </a:lnTo>
                  <a:lnTo>
                    <a:pt x="958" y="972"/>
                  </a:lnTo>
                  <a:lnTo>
                    <a:pt x="966" y="967"/>
                  </a:lnTo>
                  <a:lnTo>
                    <a:pt x="975" y="961"/>
                  </a:lnTo>
                  <a:lnTo>
                    <a:pt x="983" y="956"/>
                  </a:lnTo>
                  <a:lnTo>
                    <a:pt x="992" y="951"/>
                  </a:lnTo>
                  <a:lnTo>
                    <a:pt x="1001" y="946"/>
                  </a:lnTo>
                  <a:lnTo>
                    <a:pt x="1009" y="941"/>
                  </a:lnTo>
                  <a:lnTo>
                    <a:pt x="1018" y="936"/>
                  </a:lnTo>
                  <a:lnTo>
                    <a:pt x="1026" y="930"/>
                  </a:lnTo>
                  <a:lnTo>
                    <a:pt x="1035" y="925"/>
                  </a:lnTo>
                  <a:lnTo>
                    <a:pt x="1043" y="920"/>
                  </a:lnTo>
                  <a:lnTo>
                    <a:pt x="1052" y="915"/>
                  </a:lnTo>
                  <a:lnTo>
                    <a:pt x="1060" y="910"/>
                  </a:lnTo>
                  <a:lnTo>
                    <a:pt x="1069" y="905"/>
                  </a:lnTo>
                  <a:lnTo>
                    <a:pt x="1077" y="899"/>
                  </a:lnTo>
                  <a:lnTo>
                    <a:pt x="1086" y="894"/>
                  </a:lnTo>
                  <a:lnTo>
                    <a:pt x="1095" y="889"/>
                  </a:lnTo>
                  <a:lnTo>
                    <a:pt x="1103" y="883"/>
                  </a:lnTo>
                  <a:lnTo>
                    <a:pt x="1112" y="878"/>
                  </a:lnTo>
                  <a:lnTo>
                    <a:pt x="1120" y="873"/>
                  </a:lnTo>
                  <a:lnTo>
                    <a:pt x="1129" y="868"/>
                  </a:lnTo>
                  <a:lnTo>
                    <a:pt x="1137" y="863"/>
                  </a:lnTo>
                  <a:lnTo>
                    <a:pt x="1146" y="858"/>
                  </a:lnTo>
                  <a:lnTo>
                    <a:pt x="1155" y="852"/>
                  </a:lnTo>
                  <a:lnTo>
                    <a:pt x="1163" y="847"/>
                  </a:lnTo>
                  <a:lnTo>
                    <a:pt x="1172" y="842"/>
                  </a:lnTo>
                  <a:lnTo>
                    <a:pt x="1180" y="837"/>
                  </a:lnTo>
                  <a:lnTo>
                    <a:pt x="1189" y="831"/>
                  </a:lnTo>
                  <a:lnTo>
                    <a:pt x="1197" y="826"/>
                  </a:lnTo>
                  <a:lnTo>
                    <a:pt x="1206" y="821"/>
                  </a:lnTo>
                  <a:lnTo>
                    <a:pt x="1214" y="816"/>
                  </a:lnTo>
                  <a:lnTo>
                    <a:pt x="1223" y="811"/>
                  </a:lnTo>
                  <a:lnTo>
                    <a:pt x="1231" y="806"/>
                  </a:lnTo>
                  <a:lnTo>
                    <a:pt x="1240" y="800"/>
                  </a:lnTo>
                  <a:lnTo>
                    <a:pt x="1249" y="795"/>
                  </a:lnTo>
                  <a:lnTo>
                    <a:pt x="1257" y="790"/>
                  </a:lnTo>
                  <a:lnTo>
                    <a:pt x="1265" y="785"/>
                  </a:lnTo>
                  <a:lnTo>
                    <a:pt x="1274" y="780"/>
                  </a:lnTo>
                  <a:lnTo>
                    <a:pt x="1283" y="775"/>
                  </a:lnTo>
                  <a:lnTo>
                    <a:pt x="1291" y="769"/>
                  </a:lnTo>
                  <a:lnTo>
                    <a:pt x="1300" y="764"/>
                  </a:lnTo>
                  <a:lnTo>
                    <a:pt x="1308" y="759"/>
                  </a:lnTo>
                  <a:lnTo>
                    <a:pt x="1317" y="753"/>
                  </a:lnTo>
                  <a:lnTo>
                    <a:pt x="1326" y="748"/>
                  </a:lnTo>
                  <a:lnTo>
                    <a:pt x="1334" y="743"/>
                  </a:lnTo>
                  <a:lnTo>
                    <a:pt x="1343" y="738"/>
                  </a:lnTo>
                  <a:lnTo>
                    <a:pt x="1351" y="733"/>
                  </a:lnTo>
                  <a:lnTo>
                    <a:pt x="1359" y="728"/>
                  </a:lnTo>
                  <a:lnTo>
                    <a:pt x="1368" y="722"/>
                  </a:lnTo>
                  <a:lnTo>
                    <a:pt x="1377" y="717"/>
                  </a:lnTo>
                  <a:lnTo>
                    <a:pt x="1385" y="712"/>
                  </a:lnTo>
                  <a:lnTo>
                    <a:pt x="1394" y="707"/>
                  </a:lnTo>
                  <a:lnTo>
                    <a:pt x="1402" y="701"/>
                  </a:lnTo>
                  <a:lnTo>
                    <a:pt x="1411" y="696"/>
                  </a:lnTo>
                  <a:lnTo>
                    <a:pt x="1419" y="691"/>
                  </a:lnTo>
                  <a:lnTo>
                    <a:pt x="1428" y="686"/>
                  </a:lnTo>
                  <a:lnTo>
                    <a:pt x="1437" y="681"/>
                  </a:lnTo>
                  <a:lnTo>
                    <a:pt x="1445" y="676"/>
                  </a:lnTo>
                  <a:lnTo>
                    <a:pt x="1454" y="670"/>
                  </a:lnTo>
                  <a:lnTo>
                    <a:pt x="1462" y="665"/>
                  </a:lnTo>
                  <a:lnTo>
                    <a:pt x="1471" y="660"/>
                  </a:lnTo>
                  <a:lnTo>
                    <a:pt x="1480" y="655"/>
                  </a:lnTo>
                  <a:lnTo>
                    <a:pt x="1488" y="650"/>
                  </a:lnTo>
                  <a:lnTo>
                    <a:pt x="1496" y="645"/>
                  </a:lnTo>
                  <a:lnTo>
                    <a:pt x="1505" y="639"/>
                  </a:lnTo>
                  <a:lnTo>
                    <a:pt x="1513" y="634"/>
                  </a:lnTo>
                  <a:lnTo>
                    <a:pt x="1522" y="629"/>
                  </a:lnTo>
                  <a:lnTo>
                    <a:pt x="1531" y="623"/>
                  </a:lnTo>
                  <a:lnTo>
                    <a:pt x="1539" y="618"/>
                  </a:lnTo>
                  <a:lnTo>
                    <a:pt x="1548" y="613"/>
                  </a:lnTo>
                  <a:lnTo>
                    <a:pt x="1556" y="608"/>
                  </a:lnTo>
                  <a:lnTo>
                    <a:pt x="1565" y="603"/>
                  </a:lnTo>
                  <a:lnTo>
                    <a:pt x="1573" y="598"/>
                  </a:lnTo>
                  <a:lnTo>
                    <a:pt x="1582" y="592"/>
                  </a:lnTo>
                  <a:lnTo>
                    <a:pt x="1590" y="587"/>
                  </a:lnTo>
                  <a:lnTo>
                    <a:pt x="1599" y="582"/>
                  </a:lnTo>
                  <a:lnTo>
                    <a:pt x="1608" y="577"/>
                  </a:lnTo>
                  <a:lnTo>
                    <a:pt x="1616" y="571"/>
                  </a:lnTo>
                  <a:lnTo>
                    <a:pt x="1625" y="566"/>
                  </a:lnTo>
                  <a:lnTo>
                    <a:pt x="1633" y="561"/>
                  </a:lnTo>
                  <a:lnTo>
                    <a:pt x="1642" y="556"/>
                  </a:lnTo>
                  <a:lnTo>
                    <a:pt x="1650" y="551"/>
                  </a:lnTo>
                  <a:lnTo>
                    <a:pt x="1659" y="546"/>
                  </a:lnTo>
                  <a:lnTo>
                    <a:pt x="1667" y="540"/>
                  </a:lnTo>
                  <a:lnTo>
                    <a:pt x="1676" y="535"/>
                  </a:lnTo>
                  <a:lnTo>
                    <a:pt x="1685" y="530"/>
                  </a:lnTo>
                  <a:lnTo>
                    <a:pt x="1693" y="525"/>
                  </a:lnTo>
                  <a:lnTo>
                    <a:pt x="1702" y="520"/>
                  </a:lnTo>
                  <a:lnTo>
                    <a:pt x="1710" y="515"/>
                  </a:lnTo>
                  <a:lnTo>
                    <a:pt x="1719" y="509"/>
                  </a:lnTo>
                  <a:lnTo>
                    <a:pt x="1727" y="504"/>
                  </a:lnTo>
                  <a:lnTo>
                    <a:pt x="1736" y="499"/>
                  </a:lnTo>
                  <a:lnTo>
                    <a:pt x="1744" y="493"/>
                  </a:lnTo>
                  <a:lnTo>
                    <a:pt x="1753" y="488"/>
                  </a:lnTo>
                  <a:lnTo>
                    <a:pt x="1762" y="483"/>
                  </a:lnTo>
                  <a:lnTo>
                    <a:pt x="1770" y="478"/>
                  </a:lnTo>
                  <a:lnTo>
                    <a:pt x="1779" y="473"/>
                  </a:lnTo>
                  <a:lnTo>
                    <a:pt x="1787" y="468"/>
                  </a:lnTo>
                  <a:lnTo>
                    <a:pt x="1796" y="462"/>
                  </a:lnTo>
                  <a:lnTo>
                    <a:pt x="1804" y="457"/>
                  </a:lnTo>
                  <a:lnTo>
                    <a:pt x="1813" y="452"/>
                  </a:lnTo>
                  <a:lnTo>
                    <a:pt x="1821" y="447"/>
                  </a:lnTo>
                  <a:lnTo>
                    <a:pt x="1830" y="442"/>
                  </a:lnTo>
                  <a:lnTo>
                    <a:pt x="1838" y="437"/>
                  </a:lnTo>
                  <a:lnTo>
                    <a:pt x="1847" y="431"/>
                  </a:lnTo>
                  <a:lnTo>
                    <a:pt x="1856" y="426"/>
                  </a:lnTo>
                  <a:lnTo>
                    <a:pt x="1864" y="421"/>
                  </a:lnTo>
                  <a:lnTo>
                    <a:pt x="1873" y="416"/>
                  </a:lnTo>
                  <a:lnTo>
                    <a:pt x="1881" y="410"/>
                  </a:lnTo>
                  <a:lnTo>
                    <a:pt x="1890" y="405"/>
                  </a:lnTo>
                  <a:lnTo>
                    <a:pt x="1898" y="400"/>
                  </a:lnTo>
                  <a:lnTo>
                    <a:pt x="1907" y="395"/>
                  </a:lnTo>
                  <a:lnTo>
                    <a:pt x="1916" y="390"/>
                  </a:lnTo>
                  <a:lnTo>
                    <a:pt x="1924" y="385"/>
                  </a:lnTo>
                  <a:lnTo>
                    <a:pt x="1933" y="379"/>
                  </a:lnTo>
                  <a:lnTo>
                    <a:pt x="1941" y="374"/>
                  </a:lnTo>
                  <a:lnTo>
                    <a:pt x="1950" y="369"/>
                  </a:lnTo>
                  <a:lnTo>
                    <a:pt x="1958" y="363"/>
                  </a:lnTo>
                  <a:lnTo>
                    <a:pt x="1967" y="358"/>
                  </a:lnTo>
                  <a:lnTo>
                    <a:pt x="1975" y="353"/>
                  </a:lnTo>
                  <a:lnTo>
                    <a:pt x="1984" y="348"/>
                  </a:lnTo>
                  <a:lnTo>
                    <a:pt x="1992" y="343"/>
                  </a:lnTo>
                  <a:lnTo>
                    <a:pt x="2001" y="338"/>
                  </a:lnTo>
                  <a:lnTo>
                    <a:pt x="2010" y="332"/>
                  </a:lnTo>
                  <a:lnTo>
                    <a:pt x="2018" y="327"/>
                  </a:lnTo>
                  <a:lnTo>
                    <a:pt x="2026" y="322"/>
                  </a:lnTo>
                  <a:lnTo>
                    <a:pt x="2035" y="317"/>
                  </a:lnTo>
                  <a:lnTo>
                    <a:pt x="2044" y="312"/>
                  </a:lnTo>
                  <a:lnTo>
                    <a:pt x="2052" y="307"/>
                  </a:lnTo>
                  <a:lnTo>
                    <a:pt x="2061" y="301"/>
                  </a:lnTo>
                  <a:lnTo>
                    <a:pt x="2069" y="296"/>
                  </a:lnTo>
                  <a:lnTo>
                    <a:pt x="2078" y="291"/>
                  </a:lnTo>
                  <a:lnTo>
                    <a:pt x="2087" y="286"/>
                  </a:lnTo>
                  <a:lnTo>
                    <a:pt x="2095" y="280"/>
                  </a:lnTo>
                  <a:lnTo>
                    <a:pt x="2104" y="275"/>
                  </a:lnTo>
                  <a:lnTo>
                    <a:pt x="2112" y="270"/>
                  </a:lnTo>
                  <a:lnTo>
                    <a:pt x="2121" y="265"/>
                  </a:lnTo>
                  <a:lnTo>
                    <a:pt x="2129" y="260"/>
                  </a:lnTo>
                  <a:lnTo>
                    <a:pt x="2138" y="255"/>
                  </a:lnTo>
                  <a:lnTo>
                    <a:pt x="2146" y="249"/>
                  </a:lnTo>
                  <a:lnTo>
                    <a:pt x="2155" y="244"/>
                  </a:lnTo>
                  <a:lnTo>
                    <a:pt x="2163" y="239"/>
                  </a:lnTo>
                  <a:lnTo>
                    <a:pt x="2172" y="233"/>
                  </a:lnTo>
                  <a:lnTo>
                    <a:pt x="2180" y="228"/>
                  </a:lnTo>
                  <a:lnTo>
                    <a:pt x="2189" y="223"/>
                  </a:lnTo>
                  <a:lnTo>
                    <a:pt x="2198" y="218"/>
                  </a:lnTo>
                  <a:lnTo>
                    <a:pt x="2206" y="213"/>
                  </a:lnTo>
                  <a:lnTo>
                    <a:pt x="2215" y="208"/>
                  </a:lnTo>
                  <a:lnTo>
                    <a:pt x="2223" y="202"/>
                  </a:lnTo>
                  <a:lnTo>
                    <a:pt x="2232" y="197"/>
                  </a:lnTo>
                  <a:lnTo>
                    <a:pt x="2241" y="192"/>
                  </a:lnTo>
                  <a:lnTo>
                    <a:pt x="2249" y="187"/>
                  </a:lnTo>
                  <a:lnTo>
                    <a:pt x="2258" y="182"/>
                  </a:lnTo>
                  <a:lnTo>
                    <a:pt x="2266" y="177"/>
                  </a:lnTo>
                  <a:lnTo>
                    <a:pt x="2274" y="172"/>
                  </a:lnTo>
                  <a:lnTo>
                    <a:pt x="2283" y="166"/>
                  </a:lnTo>
                  <a:lnTo>
                    <a:pt x="2292" y="161"/>
                  </a:lnTo>
                  <a:lnTo>
                    <a:pt x="2300" y="156"/>
                  </a:lnTo>
                  <a:lnTo>
                    <a:pt x="2309" y="151"/>
                  </a:lnTo>
                  <a:lnTo>
                    <a:pt x="2317" y="145"/>
                  </a:lnTo>
                  <a:lnTo>
                    <a:pt x="2326" y="140"/>
                  </a:lnTo>
                  <a:lnTo>
                    <a:pt x="2334" y="135"/>
                  </a:lnTo>
                  <a:lnTo>
                    <a:pt x="2343" y="130"/>
                  </a:lnTo>
                  <a:lnTo>
                    <a:pt x="2352" y="125"/>
                  </a:lnTo>
                  <a:lnTo>
                    <a:pt x="2360" y="119"/>
                  </a:lnTo>
                  <a:lnTo>
                    <a:pt x="2369" y="114"/>
                  </a:lnTo>
                  <a:lnTo>
                    <a:pt x="2377" y="109"/>
                  </a:lnTo>
                  <a:lnTo>
                    <a:pt x="2386" y="103"/>
                  </a:lnTo>
                  <a:lnTo>
                    <a:pt x="2395" y="98"/>
                  </a:lnTo>
                  <a:lnTo>
                    <a:pt x="2403" y="93"/>
                  </a:lnTo>
                  <a:lnTo>
                    <a:pt x="2411" y="88"/>
                  </a:lnTo>
                  <a:lnTo>
                    <a:pt x="2420" y="83"/>
                  </a:lnTo>
                  <a:lnTo>
                    <a:pt x="2428" y="78"/>
                  </a:lnTo>
                  <a:lnTo>
                    <a:pt x="2437" y="73"/>
                  </a:lnTo>
                  <a:lnTo>
                    <a:pt x="2446" y="67"/>
                  </a:lnTo>
                  <a:lnTo>
                    <a:pt x="2454" y="62"/>
                  </a:lnTo>
                  <a:lnTo>
                    <a:pt x="2463" y="57"/>
                  </a:lnTo>
                  <a:lnTo>
                    <a:pt x="2471" y="52"/>
                  </a:lnTo>
                  <a:lnTo>
                    <a:pt x="2480" y="47"/>
                  </a:lnTo>
                  <a:lnTo>
                    <a:pt x="2489" y="42"/>
                  </a:lnTo>
                  <a:lnTo>
                    <a:pt x="2497" y="36"/>
                  </a:lnTo>
                  <a:lnTo>
                    <a:pt x="2505" y="31"/>
                  </a:lnTo>
                  <a:lnTo>
                    <a:pt x="2514" y="26"/>
                  </a:lnTo>
                  <a:lnTo>
                    <a:pt x="2523" y="21"/>
                  </a:lnTo>
                  <a:lnTo>
                    <a:pt x="2531" y="15"/>
                  </a:lnTo>
                  <a:lnTo>
                    <a:pt x="2540" y="10"/>
                  </a:lnTo>
                  <a:lnTo>
                    <a:pt x="2548" y="5"/>
                  </a:lnTo>
                  <a:lnTo>
                    <a:pt x="2557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51">
              <a:extLst>
                <a:ext uri="{FF2B5EF4-FFF2-40B4-BE49-F238E27FC236}">
                  <a16:creationId xmlns:a16="http://schemas.microsoft.com/office/drawing/2014/main" id="{91A8B682-78BD-4144-8CB8-364DE34A9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3" y="1419"/>
              <a:ext cx="0" cy="163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52">
              <a:extLst>
                <a:ext uri="{FF2B5EF4-FFF2-40B4-BE49-F238E27FC236}">
                  <a16:creationId xmlns:a16="http://schemas.microsoft.com/office/drawing/2014/main" id="{891516D4-07C1-46B6-A690-27C9A8391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2970"/>
              <a:ext cx="2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6D40BB-C4F0-4943-824B-EE03F7E8A8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02" y="2923"/>
              <a:ext cx="7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FF99AE5-1610-4CEB-9CFD-4F4112A473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05" y="2896"/>
              <a:ext cx="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D4CBF3B6-8C26-4515-9432-B37EF46921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92" y="2858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Line 156">
              <a:extLst>
                <a:ext uri="{FF2B5EF4-FFF2-40B4-BE49-F238E27FC236}">
                  <a16:creationId xmlns:a16="http://schemas.microsoft.com/office/drawing/2014/main" id="{16D9F6CE-FB0B-46EC-B3BA-1856BE51F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2284"/>
              <a:ext cx="2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96A57D8-612B-49F9-9A46-8DA9983350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92" y="219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Line 158">
              <a:extLst>
                <a:ext uri="{FF2B5EF4-FFF2-40B4-BE49-F238E27FC236}">
                  <a16:creationId xmlns:a16="http://schemas.microsoft.com/office/drawing/2014/main" id="{85E0D770-30C6-46D6-BFA6-15D9DBD3E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1597"/>
              <a:ext cx="2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5786697-CC67-448D-97B4-D6E08C491E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05" y="1537"/>
              <a:ext cx="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D229D6C-351D-44DB-8751-0BA50B1A23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92" y="1499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BA03501-54A1-46ED-B613-C83A23BE02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1" y="2684"/>
              <a:ext cx="11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8A491AF-9399-4470-8234-94CDB64DE3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61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C4F8BB9-851B-4152-83B1-ABC0024182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6" y="2578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AC8A5C1-4061-4C3D-B25E-D41884DBA0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6" y="2555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5429D7-15C1-41F6-9A29-9DDDA347BF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515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78DAF96-7455-4551-ADE7-F9E5719DE6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0" y="2469"/>
              <a:ext cx="7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4B0CF04-31B5-434B-B4A3-6B0A185405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424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783A318-2BC9-4A9B-9F18-124B7B08F8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36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73B516F-69FA-4478-9845-93DBE5BEE9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7" y="2329"/>
              <a:ext cx="6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'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749554C-1107-4B41-ABAD-7A5C6D3616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92" y="2295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01BF834-DC57-4EB2-AAF5-718567DFC9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3" y="2255"/>
              <a:ext cx="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C934789-8114-4618-87C1-508BD5CBD1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6" y="2231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16329E3-9419-4442-913D-17E0BE022C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191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9541E730-3A3E-4EBD-9DD6-4A213CFB02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134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69B1049-70F3-45EF-9A51-5BDF9F01B5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077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1210838-4F8B-40A4-BA82-816FFC2105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2020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E78CCE1-2A1C-432E-9BA3-C9437DF430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1963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C29D615-A2E8-4ADA-9366-F3B6E75372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1906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DB2F2ED-9B0F-46B3-85D4-E5C10EA9FD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89" y="184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C068FCF-D0E7-433D-9919-A0B8CF5991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3" y="1806"/>
              <a:ext cx="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BF98D69-BA34-4371-A396-52F32D97F3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92" y="1768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B6272EE-0C41-4BEC-966F-835843682B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92" y="1717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82F0207-FC14-43B0-9379-F6B90E472F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6" y="1679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BDFB8C7A-C44C-4455-8966-419B637EDA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6" y="1656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45BA03C-EDA3-4172-88EA-21DD201E8F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06" y="1633"/>
              <a:ext cx="6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832F342-AE68-4BED-808A-2D8F20F3F9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92" y="1596"/>
              <a:ext cx="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Line 187">
              <a:extLst>
                <a:ext uri="{FF2B5EF4-FFF2-40B4-BE49-F238E27FC236}">
                  <a16:creationId xmlns:a16="http://schemas.microsoft.com/office/drawing/2014/main" id="{7BA52D5E-18A4-45AE-865D-D364D7294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3056"/>
              <a:ext cx="2785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88">
              <a:extLst>
                <a:ext uri="{FF2B5EF4-FFF2-40B4-BE49-F238E27FC236}">
                  <a16:creationId xmlns:a16="http://schemas.microsoft.com/office/drawing/2014/main" id="{660E8022-40E7-469C-89A0-148742681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5DA2414-80AE-4F59-824A-C8ED793B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3096"/>
              <a:ext cx="1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Line 190">
              <a:extLst>
                <a:ext uri="{FF2B5EF4-FFF2-40B4-BE49-F238E27FC236}">
                  <a16:creationId xmlns:a16="http://schemas.microsoft.com/office/drawing/2014/main" id="{E87118FF-C24A-4B6C-A830-D1BC16F8F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E2B31C1-1FE1-41DB-A310-0FB3180A6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3096"/>
              <a:ext cx="1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Line 192">
              <a:extLst>
                <a:ext uri="{FF2B5EF4-FFF2-40B4-BE49-F238E27FC236}">
                  <a16:creationId xmlns:a16="http://schemas.microsoft.com/office/drawing/2014/main" id="{8E3629A7-05BF-4614-AAB5-41B248D5A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5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9FDE5FB-58A5-4D53-8DB2-985639636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" y="3096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Line 194">
              <a:extLst>
                <a:ext uri="{FF2B5EF4-FFF2-40B4-BE49-F238E27FC236}">
                  <a16:creationId xmlns:a16="http://schemas.microsoft.com/office/drawing/2014/main" id="{1DA43C3B-8DE3-41A0-8801-3145E5D03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2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94E037C-ABB7-46AE-B1B0-DF613F4D1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8" y="3096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Line 196">
              <a:extLst>
                <a:ext uri="{FF2B5EF4-FFF2-40B4-BE49-F238E27FC236}">
                  <a16:creationId xmlns:a16="http://schemas.microsoft.com/office/drawing/2014/main" id="{AA2998C1-B34B-4538-ABD6-BCCC29D38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" y="3056"/>
              <a:ext cx="0" cy="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178C4DB-5F62-440E-8354-7307F072D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" y="3096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91593C5-D58A-4185-81F6-99B9911B8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3179"/>
              <a:ext cx="110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en-US" altLang="de-DE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</a:t>
              </a:r>
              <a:r>
                <a:rPr lang="en-US" altLang="de-DE" sz="1300" dirty="0">
                  <a:solidFill>
                    <a:srgbClr val="000000"/>
                  </a:solidFill>
                </a:rPr>
                <a:t>’s</a:t>
              </a:r>
              <a:r>
                <a:rPr kumimoji="0" lang="en-US" altLang="de-DE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language skills</a:t>
              </a:r>
              <a:endPara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FE36D7A-65DC-459A-9946-7ABF20AA8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" y="2856"/>
              <a:ext cx="61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Coef. =  0.299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CF9026A-24D7-4E18-818D-8FA13AEA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" y="2945"/>
              <a:ext cx="33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(0.005)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2552F35-5E27-4892-A2E5-898262F3C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" y="1294"/>
              <a:ext cx="48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Language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4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141" y="6419088"/>
            <a:ext cx="370657" cy="264436"/>
          </a:xfrm>
        </p:spPr>
        <p:txBody>
          <a:bodyPr/>
          <a:lstStyle/>
          <a:p>
            <a:fld id="{09B7AD4A-C94A-7B42-9E17-606C7F366C4B}" type="slidenum">
              <a:rPr lang="nl-NL" sz="1200" smtClean="0"/>
              <a:t>2</a:t>
            </a:fld>
            <a:endParaRPr lang="nl-NL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9338">
            <a:off x="2831902" y="3430134"/>
            <a:ext cx="4052834" cy="191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8428">
            <a:off x="418022" y="451402"/>
            <a:ext cx="5717840" cy="1408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3" y="2466118"/>
            <a:ext cx="8052435" cy="886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1282" y="1947672"/>
            <a:ext cx="5335357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Hoe </a:t>
            </a:r>
            <a:r>
              <a:rPr lang="en-US" sz="2800" dirty="0" err="1"/>
              <a:t>krijgen</a:t>
            </a:r>
            <a:r>
              <a:rPr lang="en-US" sz="2800" dirty="0"/>
              <a:t> we </a:t>
            </a:r>
            <a:r>
              <a:rPr lang="en-US" sz="2800" dirty="0" err="1"/>
              <a:t>inzicht</a:t>
            </a:r>
            <a:r>
              <a:rPr lang="en-US" sz="2800" dirty="0"/>
              <a:t> </a:t>
            </a:r>
            <a:r>
              <a:rPr lang="nl-NL" sz="2800" dirty="0"/>
              <a:t>in de rol van intergenerationele overdracht van basisvaardigheden in verschillende domeinen?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>
                <a:sym typeface="Wingdings" panose="05000000000000000000" pitchFamily="2" charset="2"/>
              </a:rPr>
              <a:t> ITS-dataset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7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0E2F-43CE-40D7-92F7-983F5476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Relatie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vaardigheidsverschil</a:t>
            </a:r>
            <a:r>
              <a:rPr lang="en-GB" dirty="0"/>
              <a:t> van </a:t>
            </a:r>
            <a:br>
              <a:rPr lang="en-GB" dirty="0"/>
            </a:br>
            <a:r>
              <a:rPr lang="en-GB" dirty="0" err="1"/>
              <a:t>kinderen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ouders</a:t>
            </a:r>
            <a:r>
              <a:rPr lang="en-GB" dirty="0"/>
              <a:t>:</a:t>
            </a:r>
            <a:endParaRPr lang="LID4096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F757311-3CA9-4710-9C37-55AC2E014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52" y="1512658"/>
            <a:ext cx="6085006" cy="38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7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FC32-CD17-488E-BDD8-A8CCFE86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Relatie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vaardigheidsverschil</a:t>
            </a:r>
            <a:r>
              <a:rPr lang="en-GB" dirty="0"/>
              <a:t> van </a:t>
            </a:r>
            <a:br>
              <a:rPr lang="en-GB" dirty="0"/>
            </a:br>
            <a:r>
              <a:rPr lang="en-GB" dirty="0" err="1"/>
              <a:t>kinderen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ouders</a:t>
            </a:r>
            <a:r>
              <a:rPr lang="en-GB" dirty="0"/>
              <a:t>: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95AC-0FCB-4E76-BA92-F69DD539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503390"/>
            <a:ext cx="8326799" cy="3627080"/>
          </a:xfrm>
        </p:spPr>
        <p:txBody>
          <a:bodyPr/>
          <a:lstStyle/>
          <a:p>
            <a:pPr marL="0" indent="0">
              <a:buNone/>
            </a:pPr>
            <a:r>
              <a:rPr lang="nl-NL" sz="2000" u="sng" dirty="0"/>
              <a:t>Mogelijk interpretatieprobleem: </a:t>
            </a:r>
          </a:p>
          <a:p>
            <a:pPr marL="0" indent="0">
              <a:buNone/>
            </a:pPr>
            <a:endParaRPr lang="nl-NL" sz="2000" u="sng" dirty="0"/>
          </a:p>
          <a:p>
            <a:r>
              <a:rPr lang="nl-NL" sz="2000" dirty="0" err="1"/>
              <a:t>Dynastisch</a:t>
            </a:r>
            <a:r>
              <a:rPr lang="nl-NL" sz="2000" dirty="0"/>
              <a:t> </a:t>
            </a:r>
            <a:r>
              <a:rPr lang="nl-NL" sz="2000" b="1" dirty="0"/>
              <a:t>relatief voordeel (bijvoorbeeld genetisch) in vaardigheidsontwikkeling</a:t>
            </a:r>
            <a:r>
              <a:rPr lang="nl-NL" sz="2000" dirty="0"/>
              <a:t> in 1 domein t.o.v. het andere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u="sng" dirty="0"/>
              <a:t>Oplossing:</a:t>
            </a:r>
          </a:p>
          <a:p>
            <a:pPr marL="0" indent="0">
              <a:buNone/>
            </a:pPr>
            <a:endParaRPr lang="nl-NL" sz="2000" u="sng" dirty="0"/>
          </a:p>
          <a:p>
            <a:r>
              <a:rPr lang="nl-NL" sz="2000" dirty="0"/>
              <a:t>We gebruiken alleen variatie in het vaardigheidsverschil van ouders dat gedreven wordt door </a:t>
            </a:r>
            <a:r>
              <a:rPr lang="nl-NL" sz="2000" b="1" dirty="0" err="1"/>
              <a:t>domeinspecifieke</a:t>
            </a:r>
            <a:r>
              <a:rPr lang="nl-NL" sz="2000" b="1" dirty="0"/>
              <a:t> verschillen in de kwaliteit van hun schoolomgeving</a:t>
            </a:r>
          </a:p>
          <a:p>
            <a:pPr lvl="1"/>
            <a:r>
              <a:rPr lang="nl-NL" sz="1600" dirty="0"/>
              <a:t>Vb. relatief goede leraar in wiskundeonderwijs t.o.v. taal, of klasgenootjes die relatief goed zijn in rekenen t.o.v. taal</a:t>
            </a:r>
          </a:p>
          <a:p>
            <a:endParaRPr lang="nl-NL" sz="2000" dirty="0"/>
          </a:p>
          <a:p>
            <a:r>
              <a:rPr lang="nl-NL" sz="2000" dirty="0"/>
              <a:t>In de </a:t>
            </a:r>
            <a:r>
              <a:rPr lang="nl-NL" sz="2000" dirty="0" err="1"/>
              <a:t>oudersurveys</a:t>
            </a:r>
            <a:r>
              <a:rPr lang="nl-NL" sz="2000" dirty="0"/>
              <a:t> is </a:t>
            </a:r>
            <a:r>
              <a:rPr lang="nl-NL" sz="2000" b="1" dirty="0"/>
              <a:t>per klas </a:t>
            </a:r>
            <a:r>
              <a:rPr lang="nl-NL" sz="2000" dirty="0"/>
              <a:t>gesampled: instrument gebaseerd op het </a:t>
            </a:r>
            <a:r>
              <a:rPr lang="nl-NL" sz="2000" b="1" dirty="0"/>
              <a:t>verschil tussen de klas-gemiddelde reken &amp; taalscores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2158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0EBD-36F2-4D6C-9D68-CEDA7EAF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Verschil</a:t>
            </a:r>
            <a:r>
              <a:rPr lang="en-GB" dirty="0"/>
              <a:t> in </a:t>
            </a:r>
            <a:r>
              <a:rPr lang="en-GB" dirty="0" err="1"/>
              <a:t>kwaliteit</a:t>
            </a:r>
            <a:r>
              <a:rPr lang="en-GB" dirty="0"/>
              <a:t> van de </a:t>
            </a:r>
            <a:br>
              <a:rPr lang="en-GB" dirty="0"/>
            </a:br>
            <a:r>
              <a:rPr lang="en-GB" dirty="0" err="1"/>
              <a:t>klasomgeving</a:t>
            </a:r>
            <a:r>
              <a:rPr lang="en-GB" dirty="0"/>
              <a:t> van de </a:t>
            </a:r>
            <a:r>
              <a:rPr lang="en-GB" dirty="0" err="1"/>
              <a:t>ouders</a:t>
            </a:r>
            <a:endParaRPr lang="LID4096" dirty="0"/>
          </a:p>
        </p:txBody>
      </p:sp>
      <p:grpSp>
        <p:nvGrpSpPr>
          <p:cNvPr id="4" name="Gruppieren 7335">
            <a:extLst>
              <a:ext uri="{FF2B5EF4-FFF2-40B4-BE49-F238E27FC236}">
                <a16:creationId xmlns:a16="http://schemas.microsoft.com/office/drawing/2014/main" id="{62A97FE9-377F-40CB-9B3F-DDA6E540E927}"/>
              </a:ext>
            </a:extLst>
          </p:cNvPr>
          <p:cNvGrpSpPr/>
          <p:nvPr/>
        </p:nvGrpSpPr>
        <p:grpSpPr>
          <a:xfrm>
            <a:off x="644726" y="1605359"/>
            <a:ext cx="7757343" cy="3647281"/>
            <a:chOff x="826294" y="2182019"/>
            <a:chExt cx="10527506" cy="36472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37E6DF-C4C5-423F-84DE-82FB81A6D9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5563" y="2228850"/>
              <a:ext cx="4948237" cy="3600450"/>
              <a:chOff x="4035" y="1404"/>
              <a:chExt cx="3117" cy="2268"/>
            </a:xfrm>
          </p:grpSpPr>
          <p:sp>
            <p:nvSpPr>
              <p:cNvPr id="117" name="AutoShape 3">
                <a:extLst>
                  <a:ext uri="{FF2B5EF4-FFF2-40B4-BE49-F238E27FC236}">
                    <a16:creationId xmlns:a16="http://schemas.microsoft.com/office/drawing/2014/main" id="{865EB476-FEA4-4A9E-81D6-A9F622166B5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035" y="1404"/>
                <a:ext cx="3117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8">
                <a:extLst>
                  <a:ext uri="{FF2B5EF4-FFF2-40B4-BE49-F238E27FC236}">
                    <a16:creationId xmlns:a16="http://schemas.microsoft.com/office/drawing/2014/main" id="{47C22005-5012-45CC-BD27-26780C8CF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4" y="1621"/>
                <a:ext cx="2693" cy="17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9">
                <a:extLst>
                  <a:ext uri="{FF2B5EF4-FFF2-40B4-BE49-F238E27FC236}">
                    <a16:creationId xmlns:a16="http://schemas.microsoft.com/office/drawing/2014/main" id="{04B3B9A4-C7D5-4705-A6B0-EF5953851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1623"/>
                <a:ext cx="2689" cy="1705"/>
              </a:xfrm>
              <a:prstGeom prst="rect">
                <a:avLst/>
              </a:pr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0">
                <a:extLst>
                  <a:ext uri="{FF2B5EF4-FFF2-40B4-BE49-F238E27FC236}">
                    <a16:creationId xmlns:a16="http://schemas.microsoft.com/office/drawing/2014/main" id="{8C3DA141-6D8D-4D47-A372-9981314B5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4" y="3281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1">
                <a:extLst>
                  <a:ext uri="{FF2B5EF4-FFF2-40B4-BE49-F238E27FC236}">
                    <a16:creationId xmlns:a16="http://schemas.microsoft.com/office/drawing/2014/main" id="{1AC0BC43-6A53-4FDF-8285-BED8DF471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4" y="2878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2">
                <a:extLst>
                  <a:ext uri="{FF2B5EF4-FFF2-40B4-BE49-F238E27FC236}">
                    <a16:creationId xmlns:a16="http://schemas.microsoft.com/office/drawing/2014/main" id="{BC73D2A4-C0A6-4019-8FAD-D59D6C9E0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4" y="2476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13">
                <a:extLst>
                  <a:ext uri="{FF2B5EF4-FFF2-40B4-BE49-F238E27FC236}">
                    <a16:creationId xmlns:a16="http://schemas.microsoft.com/office/drawing/2014/main" id="{B44BB2BF-8C3E-47CF-88FA-6820B9B36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4" y="2073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14">
                <a:extLst>
                  <a:ext uri="{FF2B5EF4-FFF2-40B4-BE49-F238E27FC236}">
                    <a16:creationId xmlns:a16="http://schemas.microsoft.com/office/drawing/2014/main" id="{F7D3AF0B-6428-4D9A-9257-C56B76C17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" y="2993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15">
                <a:extLst>
                  <a:ext uri="{FF2B5EF4-FFF2-40B4-BE49-F238E27FC236}">
                    <a16:creationId xmlns:a16="http://schemas.microsoft.com/office/drawing/2014/main" id="{30B37D07-E811-4298-91B8-3217204A6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996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Oval 16">
                <a:extLst>
                  <a:ext uri="{FF2B5EF4-FFF2-40B4-BE49-F238E27FC236}">
                    <a16:creationId xmlns:a16="http://schemas.microsoft.com/office/drawing/2014/main" id="{5CC30606-806B-4619-A93E-70255E6CE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8" y="279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17">
                <a:extLst>
                  <a:ext uri="{FF2B5EF4-FFF2-40B4-BE49-F238E27FC236}">
                    <a16:creationId xmlns:a16="http://schemas.microsoft.com/office/drawing/2014/main" id="{062F0BDF-350F-49C7-8AE5-FDC6B120D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2" y="2796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18">
                <a:extLst>
                  <a:ext uri="{FF2B5EF4-FFF2-40B4-BE49-F238E27FC236}">
                    <a16:creationId xmlns:a16="http://schemas.microsoft.com/office/drawing/2014/main" id="{244D46EA-A60E-45DF-AFB7-743C97402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4" y="2684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19">
                <a:extLst>
                  <a:ext uri="{FF2B5EF4-FFF2-40B4-BE49-F238E27FC236}">
                    <a16:creationId xmlns:a16="http://schemas.microsoft.com/office/drawing/2014/main" id="{D778E367-5664-40BE-AFD0-57E2BBAB4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8" y="2687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20">
                <a:extLst>
                  <a:ext uri="{FF2B5EF4-FFF2-40B4-BE49-F238E27FC236}">
                    <a16:creationId xmlns:a16="http://schemas.microsoft.com/office/drawing/2014/main" id="{FDCE0212-1AAB-48E7-AC78-0BA3F9807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2719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21">
                <a:extLst>
                  <a:ext uri="{FF2B5EF4-FFF2-40B4-BE49-F238E27FC236}">
                    <a16:creationId xmlns:a16="http://schemas.microsoft.com/office/drawing/2014/main" id="{9DF124EC-A3FB-48EE-B46E-EF390208F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2722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22">
                <a:extLst>
                  <a:ext uri="{FF2B5EF4-FFF2-40B4-BE49-F238E27FC236}">
                    <a16:creationId xmlns:a16="http://schemas.microsoft.com/office/drawing/2014/main" id="{C4D57138-56F2-4457-BE6B-02351DCAF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657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23">
                <a:extLst>
                  <a:ext uri="{FF2B5EF4-FFF2-40B4-BE49-F238E27FC236}">
                    <a16:creationId xmlns:a16="http://schemas.microsoft.com/office/drawing/2014/main" id="{2A78B583-268D-4853-B6BE-B1614742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6" y="2661"/>
                <a:ext cx="36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24">
                <a:extLst>
                  <a:ext uri="{FF2B5EF4-FFF2-40B4-BE49-F238E27FC236}">
                    <a16:creationId xmlns:a16="http://schemas.microsoft.com/office/drawing/2014/main" id="{FB22D542-EFFF-4D21-A042-0A35F9FAA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" y="2665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25">
                <a:extLst>
                  <a:ext uri="{FF2B5EF4-FFF2-40B4-BE49-F238E27FC236}">
                    <a16:creationId xmlns:a16="http://schemas.microsoft.com/office/drawing/2014/main" id="{18C7A0C1-A1D3-42C1-B61D-314CE0BAD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4" y="2669"/>
                <a:ext cx="36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26">
                <a:extLst>
                  <a:ext uri="{FF2B5EF4-FFF2-40B4-BE49-F238E27FC236}">
                    <a16:creationId xmlns:a16="http://schemas.microsoft.com/office/drawing/2014/main" id="{FDECDFC1-C957-4417-A030-3D4610D45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12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27">
                <a:extLst>
                  <a:ext uri="{FF2B5EF4-FFF2-40B4-BE49-F238E27FC236}">
                    <a16:creationId xmlns:a16="http://schemas.microsoft.com/office/drawing/2014/main" id="{9842F70C-5313-4251-9962-6CA132BE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6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28">
                <a:extLst>
                  <a:ext uri="{FF2B5EF4-FFF2-40B4-BE49-F238E27FC236}">
                    <a16:creationId xmlns:a16="http://schemas.microsoft.com/office/drawing/2014/main" id="{B10E63D0-C960-4BFA-A164-B42A98F71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9" y="2587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29">
                <a:extLst>
                  <a:ext uri="{FF2B5EF4-FFF2-40B4-BE49-F238E27FC236}">
                    <a16:creationId xmlns:a16="http://schemas.microsoft.com/office/drawing/2014/main" id="{18C2D47B-8A81-45FB-A353-C9E647FD6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2" y="2590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30">
                <a:extLst>
                  <a:ext uri="{FF2B5EF4-FFF2-40B4-BE49-F238E27FC236}">
                    <a16:creationId xmlns:a16="http://schemas.microsoft.com/office/drawing/2014/main" id="{64BED10B-75A8-4C3D-AD4E-6770925D6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2" y="2487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31">
                <a:extLst>
                  <a:ext uri="{FF2B5EF4-FFF2-40B4-BE49-F238E27FC236}">
                    <a16:creationId xmlns:a16="http://schemas.microsoft.com/office/drawing/2014/main" id="{99E9FD28-49AC-4ECD-BB1E-D939F88DD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5" y="2491"/>
                <a:ext cx="36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32">
                <a:extLst>
                  <a:ext uri="{FF2B5EF4-FFF2-40B4-BE49-F238E27FC236}">
                    <a16:creationId xmlns:a16="http://schemas.microsoft.com/office/drawing/2014/main" id="{7B4BF254-1DBB-42D0-98FE-3D991F2B5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3" y="249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33">
                <a:extLst>
                  <a:ext uri="{FF2B5EF4-FFF2-40B4-BE49-F238E27FC236}">
                    <a16:creationId xmlns:a16="http://schemas.microsoft.com/office/drawing/2014/main" id="{D0EC3502-B58A-49D3-A412-CE810506A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7" y="2496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34">
                <a:extLst>
                  <a:ext uri="{FF2B5EF4-FFF2-40B4-BE49-F238E27FC236}">
                    <a16:creationId xmlns:a16="http://schemas.microsoft.com/office/drawing/2014/main" id="{4E18DCBB-2477-4C4F-A8DB-6458370CD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7" y="2449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35">
                <a:extLst>
                  <a:ext uri="{FF2B5EF4-FFF2-40B4-BE49-F238E27FC236}">
                    <a16:creationId xmlns:a16="http://schemas.microsoft.com/office/drawing/2014/main" id="{D41F04F7-6B1F-4B9E-8129-F8B5B9A67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0" y="2452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36">
                <a:extLst>
                  <a:ext uri="{FF2B5EF4-FFF2-40B4-BE49-F238E27FC236}">
                    <a16:creationId xmlns:a16="http://schemas.microsoft.com/office/drawing/2014/main" id="{8AFA7EF0-4F0B-4D49-9A44-8CE8798C8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" y="2427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37">
                <a:extLst>
                  <a:ext uri="{FF2B5EF4-FFF2-40B4-BE49-F238E27FC236}">
                    <a16:creationId xmlns:a16="http://schemas.microsoft.com/office/drawing/2014/main" id="{CFF827AC-2BEA-4658-B18F-6B8AAE85A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6" y="2431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38">
                <a:extLst>
                  <a:ext uri="{FF2B5EF4-FFF2-40B4-BE49-F238E27FC236}">
                    <a16:creationId xmlns:a16="http://schemas.microsoft.com/office/drawing/2014/main" id="{AC2BA71B-2E12-4AE4-9622-A96ED3E80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2" y="2399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39">
                <a:extLst>
                  <a:ext uri="{FF2B5EF4-FFF2-40B4-BE49-F238E27FC236}">
                    <a16:creationId xmlns:a16="http://schemas.microsoft.com/office/drawing/2014/main" id="{C8E3D1A8-02D8-479B-BE55-207D6183A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6" y="2402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40">
                <a:extLst>
                  <a:ext uri="{FF2B5EF4-FFF2-40B4-BE49-F238E27FC236}">
                    <a16:creationId xmlns:a16="http://schemas.microsoft.com/office/drawing/2014/main" id="{88E4388F-D55D-4A39-A9BF-9585CD2BC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" y="2340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41">
                <a:extLst>
                  <a:ext uri="{FF2B5EF4-FFF2-40B4-BE49-F238E27FC236}">
                    <a16:creationId xmlns:a16="http://schemas.microsoft.com/office/drawing/2014/main" id="{A4AF4017-04AD-432C-974A-57FC99F9D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0" y="2344"/>
                <a:ext cx="36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42">
                <a:extLst>
                  <a:ext uri="{FF2B5EF4-FFF2-40B4-BE49-F238E27FC236}">
                    <a16:creationId xmlns:a16="http://schemas.microsoft.com/office/drawing/2014/main" id="{B8DB1B83-D503-4A1B-B6A3-209C30F9D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" y="2396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43">
                <a:extLst>
                  <a:ext uri="{FF2B5EF4-FFF2-40B4-BE49-F238E27FC236}">
                    <a16:creationId xmlns:a16="http://schemas.microsoft.com/office/drawing/2014/main" id="{95145091-2A92-45FA-BE58-D03F135C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8" y="2399"/>
                <a:ext cx="36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44">
                <a:extLst>
                  <a:ext uri="{FF2B5EF4-FFF2-40B4-BE49-F238E27FC236}">
                    <a16:creationId xmlns:a16="http://schemas.microsoft.com/office/drawing/2014/main" id="{AAD70105-56B4-48C8-B4E5-9BF56A4F7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" y="231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45">
                <a:extLst>
                  <a:ext uri="{FF2B5EF4-FFF2-40B4-BE49-F238E27FC236}">
                    <a16:creationId xmlns:a16="http://schemas.microsoft.com/office/drawing/2014/main" id="{D4AEF6A9-556B-4BA4-89A0-8BABCF144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9" y="2322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46">
                <a:extLst>
                  <a:ext uri="{FF2B5EF4-FFF2-40B4-BE49-F238E27FC236}">
                    <a16:creationId xmlns:a16="http://schemas.microsoft.com/office/drawing/2014/main" id="{E67C835D-8858-429C-9EB0-80960B504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7" y="2316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47">
                <a:extLst>
                  <a:ext uri="{FF2B5EF4-FFF2-40B4-BE49-F238E27FC236}">
                    <a16:creationId xmlns:a16="http://schemas.microsoft.com/office/drawing/2014/main" id="{502580CD-0009-4655-9CB0-8621F4E27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1" y="2319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48">
                <a:extLst>
                  <a:ext uri="{FF2B5EF4-FFF2-40B4-BE49-F238E27FC236}">
                    <a16:creationId xmlns:a16="http://schemas.microsoft.com/office/drawing/2014/main" id="{157E25D7-2CE1-4A24-BE58-8C7CED7B9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1" y="2190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49">
                <a:extLst>
                  <a:ext uri="{FF2B5EF4-FFF2-40B4-BE49-F238E27FC236}">
                    <a16:creationId xmlns:a16="http://schemas.microsoft.com/office/drawing/2014/main" id="{B9FD8B46-9B91-46FF-B223-1B168867D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5" y="2194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50">
                <a:extLst>
                  <a:ext uri="{FF2B5EF4-FFF2-40B4-BE49-F238E27FC236}">
                    <a16:creationId xmlns:a16="http://schemas.microsoft.com/office/drawing/2014/main" id="{1FEB5339-5D9B-46EB-8CFB-50BC2CAF8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" y="2126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51">
                <a:extLst>
                  <a:ext uri="{FF2B5EF4-FFF2-40B4-BE49-F238E27FC236}">
                    <a16:creationId xmlns:a16="http://schemas.microsoft.com/office/drawing/2014/main" id="{03F56437-4AF4-4791-B6FE-E0E5DBC40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" y="2130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52">
                <a:extLst>
                  <a:ext uri="{FF2B5EF4-FFF2-40B4-BE49-F238E27FC236}">
                    <a16:creationId xmlns:a16="http://schemas.microsoft.com/office/drawing/2014/main" id="{A174BA17-9DA7-463B-8016-7A92DCAB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" y="1959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53">
                <a:extLst>
                  <a:ext uri="{FF2B5EF4-FFF2-40B4-BE49-F238E27FC236}">
                    <a16:creationId xmlns:a16="http://schemas.microsoft.com/office/drawing/2014/main" id="{ED4F6B8F-DFD1-44C8-8796-450C611F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" y="1963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54">
                <a:extLst>
                  <a:ext uri="{FF2B5EF4-FFF2-40B4-BE49-F238E27FC236}">
                    <a16:creationId xmlns:a16="http://schemas.microsoft.com/office/drawing/2014/main" id="{E197E914-404D-4D4B-9E73-564D529A5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1957"/>
                <a:ext cx="2430" cy="1090"/>
              </a:xfrm>
              <a:custGeom>
                <a:avLst/>
                <a:gdLst>
                  <a:gd name="T0" fmla="*/ 33 w 2430"/>
                  <a:gd name="T1" fmla="*/ 1075 h 1090"/>
                  <a:gd name="T2" fmla="*/ 73 w 2430"/>
                  <a:gd name="T3" fmla="*/ 1057 h 1090"/>
                  <a:gd name="T4" fmla="*/ 114 w 2430"/>
                  <a:gd name="T5" fmla="*/ 1039 h 1090"/>
                  <a:gd name="T6" fmla="*/ 154 w 2430"/>
                  <a:gd name="T7" fmla="*/ 1021 h 1090"/>
                  <a:gd name="T8" fmla="*/ 195 w 2430"/>
                  <a:gd name="T9" fmla="*/ 1002 h 1090"/>
                  <a:gd name="T10" fmla="*/ 236 w 2430"/>
                  <a:gd name="T11" fmla="*/ 984 h 1090"/>
                  <a:gd name="T12" fmla="*/ 276 w 2430"/>
                  <a:gd name="T13" fmla="*/ 966 h 1090"/>
                  <a:gd name="T14" fmla="*/ 317 w 2430"/>
                  <a:gd name="T15" fmla="*/ 948 h 1090"/>
                  <a:gd name="T16" fmla="*/ 358 w 2430"/>
                  <a:gd name="T17" fmla="*/ 930 h 1090"/>
                  <a:gd name="T18" fmla="*/ 398 w 2430"/>
                  <a:gd name="T19" fmla="*/ 911 h 1090"/>
                  <a:gd name="T20" fmla="*/ 439 w 2430"/>
                  <a:gd name="T21" fmla="*/ 893 h 1090"/>
                  <a:gd name="T22" fmla="*/ 479 w 2430"/>
                  <a:gd name="T23" fmla="*/ 875 h 1090"/>
                  <a:gd name="T24" fmla="*/ 520 w 2430"/>
                  <a:gd name="T25" fmla="*/ 857 h 1090"/>
                  <a:gd name="T26" fmla="*/ 561 w 2430"/>
                  <a:gd name="T27" fmla="*/ 839 h 1090"/>
                  <a:gd name="T28" fmla="*/ 601 w 2430"/>
                  <a:gd name="T29" fmla="*/ 820 h 1090"/>
                  <a:gd name="T30" fmla="*/ 642 w 2430"/>
                  <a:gd name="T31" fmla="*/ 802 h 1090"/>
                  <a:gd name="T32" fmla="*/ 683 w 2430"/>
                  <a:gd name="T33" fmla="*/ 784 h 1090"/>
                  <a:gd name="T34" fmla="*/ 723 w 2430"/>
                  <a:gd name="T35" fmla="*/ 766 h 1090"/>
                  <a:gd name="T36" fmla="*/ 764 w 2430"/>
                  <a:gd name="T37" fmla="*/ 747 h 1090"/>
                  <a:gd name="T38" fmla="*/ 804 w 2430"/>
                  <a:gd name="T39" fmla="*/ 729 h 1090"/>
                  <a:gd name="T40" fmla="*/ 845 w 2430"/>
                  <a:gd name="T41" fmla="*/ 711 h 1090"/>
                  <a:gd name="T42" fmla="*/ 886 w 2430"/>
                  <a:gd name="T43" fmla="*/ 693 h 1090"/>
                  <a:gd name="T44" fmla="*/ 926 w 2430"/>
                  <a:gd name="T45" fmla="*/ 675 h 1090"/>
                  <a:gd name="T46" fmla="*/ 967 w 2430"/>
                  <a:gd name="T47" fmla="*/ 656 h 1090"/>
                  <a:gd name="T48" fmla="*/ 1008 w 2430"/>
                  <a:gd name="T49" fmla="*/ 638 h 1090"/>
                  <a:gd name="T50" fmla="*/ 1048 w 2430"/>
                  <a:gd name="T51" fmla="*/ 620 h 1090"/>
                  <a:gd name="T52" fmla="*/ 1089 w 2430"/>
                  <a:gd name="T53" fmla="*/ 602 h 1090"/>
                  <a:gd name="T54" fmla="*/ 1130 w 2430"/>
                  <a:gd name="T55" fmla="*/ 583 h 1090"/>
                  <a:gd name="T56" fmla="*/ 1170 w 2430"/>
                  <a:gd name="T57" fmla="*/ 565 h 1090"/>
                  <a:gd name="T58" fmla="*/ 1211 w 2430"/>
                  <a:gd name="T59" fmla="*/ 547 h 1090"/>
                  <a:gd name="T60" fmla="*/ 1252 w 2430"/>
                  <a:gd name="T61" fmla="*/ 529 h 1090"/>
                  <a:gd name="T62" fmla="*/ 1292 w 2430"/>
                  <a:gd name="T63" fmla="*/ 511 h 1090"/>
                  <a:gd name="T64" fmla="*/ 1333 w 2430"/>
                  <a:gd name="T65" fmla="*/ 492 h 1090"/>
                  <a:gd name="T66" fmla="*/ 1373 w 2430"/>
                  <a:gd name="T67" fmla="*/ 474 h 1090"/>
                  <a:gd name="T68" fmla="*/ 1414 w 2430"/>
                  <a:gd name="T69" fmla="*/ 456 h 1090"/>
                  <a:gd name="T70" fmla="*/ 1454 w 2430"/>
                  <a:gd name="T71" fmla="*/ 438 h 1090"/>
                  <a:gd name="T72" fmla="*/ 1495 w 2430"/>
                  <a:gd name="T73" fmla="*/ 420 h 1090"/>
                  <a:gd name="T74" fmla="*/ 1536 w 2430"/>
                  <a:gd name="T75" fmla="*/ 401 h 1090"/>
                  <a:gd name="T76" fmla="*/ 1576 w 2430"/>
                  <a:gd name="T77" fmla="*/ 383 h 1090"/>
                  <a:gd name="T78" fmla="*/ 1617 w 2430"/>
                  <a:gd name="T79" fmla="*/ 365 h 1090"/>
                  <a:gd name="T80" fmla="*/ 1658 w 2430"/>
                  <a:gd name="T81" fmla="*/ 347 h 1090"/>
                  <a:gd name="T82" fmla="*/ 1698 w 2430"/>
                  <a:gd name="T83" fmla="*/ 328 h 1090"/>
                  <a:gd name="T84" fmla="*/ 1739 w 2430"/>
                  <a:gd name="T85" fmla="*/ 310 h 1090"/>
                  <a:gd name="T86" fmla="*/ 1780 w 2430"/>
                  <a:gd name="T87" fmla="*/ 292 h 1090"/>
                  <a:gd name="T88" fmla="*/ 1820 w 2430"/>
                  <a:gd name="T89" fmla="*/ 274 h 1090"/>
                  <a:gd name="T90" fmla="*/ 1861 w 2430"/>
                  <a:gd name="T91" fmla="*/ 256 h 1090"/>
                  <a:gd name="T92" fmla="*/ 1902 w 2430"/>
                  <a:gd name="T93" fmla="*/ 237 h 1090"/>
                  <a:gd name="T94" fmla="*/ 1942 w 2430"/>
                  <a:gd name="T95" fmla="*/ 219 h 1090"/>
                  <a:gd name="T96" fmla="*/ 1983 w 2430"/>
                  <a:gd name="T97" fmla="*/ 201 h 1090"/>
                  <a:gd name="T98" fmla="*/ 2023 w 2430"/>
                  <a:gd name="T99" fmla="*/ 183 h 1090"/>
                  <a:gd name="T100" fmla="*/ 2064 w 2430"/>
                  <a:gd name="T101" fmla="*/ 165 h 1090"/>
                  <a:gd name="T102" fmla="*/ 2105 w 2430"/>
                  <a:gd name="T103" fmla="*/ 146 h 1090"/>
                  <a:gd name="T104" fmla="*/ 2145 w 2430"/>
                  <a:gd name="T105" fmla="*/ 128 h 1090"/>
                  <a:gd name="T106" fmla="*/ 2186 w 2430"/>
                  <a:gd name="T107" fmla="*/ 110 h 1090"/>
                  <a:gd name="T108" fmla="*/ 2227 w 2430"/>
                  <a:gd name="T109" fmla="*/ 92 h 1090"/>
                  <a:gd name="T110" fmla="*/ 2267 w 2430"/>
                  <a:gd name="T111" fmla="*/ 73 h 1090"/>
                  <a:gd name="T112" fmla="*/ 2308 w 2430"/>
                  <a:gd name="T113" fmla="*/ 55 h 1090"/>
                  <a:gd name="T114" fmla="*/ 2348 w 2430"/>
                  <a:gd name="T115" fmla="*/ 37 h 1090"/>
                  <a:gd name="T116" fmla="*/ 2389 w 2430"/>
                  <a:gd name="T117" fmla="*/ 19 h 1090"/>
                  <a:gd name="T118" fmla="*/ 2430 w 2430"/>
                  <a:gd name="T119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30" h="1090">
                    <a:moveTo>
                      <a:pt x="0" y="1090"/>
                    </a:moveTo>
                    <a:lnTo>
                      <a:pt x="8" y="1086"/>
                    </a:lnTo>
                    <a:lnTo>
                      <a:pt x="16" y="1083"/>
                    </a:lnTo>
                    <a:lnTo>
                      <a:pt x="24" y="1079"/>
                    </a:lnTo>
                    <a:lnTo>
                      <a:pt x="33" y="1075"/>
                    </a:lnTo>
                    <a:lnTo>
                      <a:pt x="41" y="1072"/>
                    </a:lnTo>
                    <a:lnTo>
                      <a:pt x="49" y="1068"/>
                    </a:lnTo>
                    <a:lnTo>
                      <a:pt x="57" y="1064"/>
                    </a:lnTo>
                    <a:lnTo>
                      <a:pt x="65" y="1061"/>
                    </a:lnTo>
                    <a:lnTo>
                      <a:pt x="73" y="1057"/>
                    </a:lnTo>
                    <a:lnTo>
                      <a:pt x="81" y="1053"/>
                    </a:lnTo>
                    <a:lnTo>
                      <a:pt x="89" y="1050"/>
                    </a:lnTo>
                    <a:lnTo>
                      <a:pt x="98" y="1046"/>
                    </a:lnTo>
                    <a:lnTo>
                      <a:pt x="106" y="1042"/>
                    </a:lnTo>
                    <a:lnTo>
                      <a:pt x="114" y="1039"/>
                    </a:lnTo>
                    <a:lnTo>
                      <a:pt x="122" y="1035"/>
                    </a:lnTo>
                    <a:lnTo>
                      <a:pt x="130" y="1032"/>
                    </a:lnTo>
                    <a:lnTo>
                      <a:pt x="138" y="1028"/>
                    </a:lnTo>
                    <a:lnTo>
                      <a:pt x="146" y="1024"/>
                    </a:lnTo>
                    <a:lnTo>
                      <a:pt x="154" y="1021"/>
                    </a:lnTo>
                    <a:lnTo>
                      <a:pt x="163" y="1017"/>
                    </a:lnTo>
                    <a:lnTo>
                      <a:pt x="171" y="1013"/>
                    </a:lnTo>
                    <a:lnTo>
                      <a:pt x="179" y="1010"/>
                    </a:lnTo>
                    <a:lnTo>
                      <a:pt x="187" y="1006"/>
                    </a:lnTo>
                    <a:lnTo>
                      <a:pt x="195" y="1002"/>
                    </a:lnTo>
                    <a:lnTo>
                      <a:pt x="203" y="999"/>
                    </a:lnTo>
                    <a:lnTo>
                      <a:pt x="211" y="995"/>
                    </a:lnTo>
                    <a:lnTo>
                      <a:pt x="219" y="991"/>
                    </a:lnTo>
                    <a:lnTo>
                      <a:pt x="228" y="988"/>
                    </a:lnTo>
                    <a:lnTo>
                      <a:pt x="236" y="984"/>
                    </a:lnTo>
                    <a:lnTo>
                      <a:pt x="244" y="981"/>
                    </a:lnTo>
                    <a:lnTo>
                      <a:pt x="252" y="977"/>
                    </a:lnTo>
                    <a:lnTo>
                      <a:pt x="260" y="973"/>
                    </a:lnTo>
                    <a:lnTo>
                      <a:pt x="268" y="970"/>
                    </a:lnTo>
                    <a:lnTo>
                      <a:pt x="276" y="966"/>
                    </a:lnTo>
                    <a:lnTo>
                      <a:pt x="284" y="962"/>
                    </a:lnTo>
                    <a:lnTo>
                      <a:pt x="293" y="959"/>
                    </a:lnTo>
                    <a:lnTo>
                      <a:pt x="301" y="955"/>
                    </a:lnTo>
                    <a:lnTo>
                      <a:pt x="309" y="951"/>
                    </a:lnTo>
                    <a:lnTo>
                      <a:pt x="317" y="948"/>
                    </a:lnTo>
                    <a:lnTo>
                      <a:pt x="325" y="944"/>
                    </a:lnTo>
                    <a:lnTo>
                      <a:pt x="333" y="941"/>
                    </a:lnTo>
                    <a:lnTo>
                      <a:pt x="341" y="937"/>
                    </a:lnTo>
                    <a:lnTo>
                      <a:pt x="350" y="933"/>
                    </a:lnTo>
                    <a:lnTo>
                      <a:pt x="358" y="930"/>
                    </a:lnTo>
                    <a:lnTo>
                      <a:pt x="366" y="926"/>
                    </a:lnTo>
                    <a:lnTo>
                      <a:pt x="374" y="922"/>
                    </a:lnTo>
                    <a:lnTo>
                      <a:pt x="382" y="919"/>
                    </a:lnTo>
                    <a:lnTo>
                      <a:pt x="390" y="915"/>
                    </a:lnTo>
                    <a:lnTo>
                      <a:pt x="398" y="911"/>
                    </a:lnTo>
                    <a:lnTo>
                      <a:pt x="406" y="908"/>
                    </a:lnTo>
                    <a:lnTo>
                      <a:pt x="414" y="904"/>
                    </a:lnTo>
                    <a:lnTo>
                      <a:pt x="423" y="900"/>
                    </a:lnTo>
                    <a:lnTo>
                      <a:pt x="431" y="897"/>
                    </a:lnTo>
                    <a:lnTo>
                      <a:pt x="439" y="893"/>
                    </a:lnTo>
                    <a:lnTo>
                      <a:pt x="447" y="890"/>
                    </a:lnTo>
                    <a:lnTo>
                      <a:pt x="455" y="886"/>
                    </a:lnTo>
                    <a:lnTo>
                      <a:pt x="463" y="882"/>
                    </a:lnTo>
                    <a:lnTo>
                      <a:pt x="471" y="879"/>
                    </a:lnTo>
                    <a:lnTo>
                      <a:pt x="479" y="875"/>
                    </a:lnTo>
                    <a:lnTo>
                      <a:pt x="488" y="871"/>
                    </a:lnTo>
                    <a:lnTo>
                      <a:pt x="496" y="868"/>
                    </a:lnTo>
                    <a:lnTo>
                      <a:pt x="504" y="864"/>
                    </a:lnTo>
                    <a:lnTo>
                      <a:pt x="512" y="860"/>
                    </a:lnTo>
                    <a:lnTo>
                      <a:pt x="520" y="857"/>
                    </a:lnTo>
                    <a:lnTo>
                      <a:pt x="528" y="853"/>
                    </a:lnTo>
                    <a:lnTo>
                      <a:pt x="536" y="849"/>
                    </a:lnTo>
                    <a:lnTo>
                      <a:pt x="544" y="846"/>
                    </a:lnTo>
                    <a:lnTo>
                      <a:pt x="553" y="842"/>
                    </a:lnTo>
                    <a:lnTo>
                      <a:pt x="561" y="839"/>
                    </a:lnTo>
                    <a:lnTo>
                      <a:pt x="569" y="835"/>
                    </a:lnTo>
                    <a:lnTo>
                      <a:pt x="577" y="831"/>
                    </a:lnTo>
                    <a:lnTo>
                      <a:pt x="585" y="827"/>
                    </a:lnTo>
                    <a:lnTo>
                      <a:pt x="593" y="824"/>
                    </a:lnTo>
                    <a:lnTo>
                      <a:pt x="601" y="820"/>
                    </a:lnTo>
                    <a:lnTo>
                      <a:pt x="610" y="817"/>
                    </a:lnTo>
                    <a:lnTo>
                      <a:pt x="618" y="813"/>
                    </a:lnTo>
                    <a:lnTo>
                      <a:pt x="626" y="809"/>
                    </a:lnTo>
                    <a:lnTo>
                      <a:pt x="634" y="806"/>
                    </a:lnTo>
                    <a:lnTo>
                      <a:pt x="642" y="802"/>
                    </a:lnTo>
                    <a:lnTo>
                      <a:pt x="650" y="798"/>
                    </a:lnTo>
                    <a:lnTo>
                      <a:pt x="658" y="795"/>
                    </a:lnTo>
                    <a:lnTo>
                      <a:pt x="666" y="791"/>
                    </a:lnTo>
                    <a:lnTo>
                      <a:pt x="675" y="788"/>
                    </a:lnTo>
                    <a:lnTo>
                      <a:pt x="683" y="784"/>
                    </a:lnTo>
                    <a:lnTo>
                      <a:pt x="691" y="780"/>
                    </a:lnTo>
                    <a:lnTo>
                      <a:pt x="699" y="776"/>
                    </a:lnTo>
                    <a:lnTo>
                      <a:pt x="707" y="773"/>
                    </a:lnTo>
                    <a:lnTo>
                      <a:pt x="715" y="769"/>
                    </a:lnTo>
                    <a:lnTo>
                      <a:pt x="723" y="766"/>
                    </a:lnTo>
                    <a:lnTo>
                      <a:pt x="731" y="762"/>
                    </a:lnTo>
                    <a:lnTo>
                      <a:pt x="740" y="758"/>
                    </a:lnTo>
                    <a:lnTo>
                      <a:pt x="748" y="755"/>
                    </a:lnTo>
                    <a:lnTo>
                      <a:pt x="756" y="751"/>
                    </a:lnTo>
                    <a:lnTo>
                      <a:pt x="764" y="747"/>
                    </a:lnTo>
                    <a:lnTo>
                      <a:pt x="772" y="744"/>
                    </a:lnTo>
                    <a:lnTo>
                      <a:pt x="780" y="740"/>
                    </a:lnTo>
                    <a:lnTo>
                      <a:pt x="788" y="736"/>
                    </a:lnTo>
                    <a:lnTo>
                      <a:pt x="796" y="733"/>
                    </a:lnTo>
                    <a:lnTo>
                      <a:pt x="804" y="729"/>
                    </a:lnTo>
                    <a:lnTo>
                      <a:pt x="813" y="726"/>
                    </a:lnTo>
                    <a:lnTo>
                      <a:pt x="821" y="722"/>
                    </a:lnTo>
                    <a:lnTo>
                      <a:pt x="829" y="718"/>
                    </a:lnTo>
                    <a:lnTo>
                      <a:pt x="837" y="715"/>
                    </a:lnTo>
                    <a:lnTo>
                      <a:pt x="845" y="711"/>
                    </a:lnTo>
                    <a:lnTo>
                      <a:pt x="853" y="707"/>
                    </a:lnTo>
                    <a:lnTo>
                      <a:pt x="861" y="704"/>
                    </a:lnTo>
                    <a:lnTo>
                      <a:pt x="870" y="700"/>
                    </a:lnTo>
                    <a:lnTo>
                      <a:pt x="878" y="696"/>
                    </a:lnTo>
                    <a:lnTo>
                      <a:pt x="886" y="693"/>
                    </a:lnTo>
                    <a:lnTo>
                      <a:pt x="894" y="689"/>
                    </a:lnTo>
                    <a:lnTo>
                      <a:pt x="902" y="685"/>
                    </a:lnTo>
                    <a:lnTo>
                      <a:pt x="910" y="682"/>
                    </a:lnTo>
                    <a:lnTo>
                      <a:pt x="918" y="678"/>
                    </a:lnTo>
                    <a:lnTo>
                      <a:pt x="926" y="675"/>
                    </a:lnTo>
                    <a:lnTo>
                      <a:pt x="935" y="671"/>
                    </a:lnTo>
                    <a:lnTo>
                      <a:pt x="943" y="667"/>
                    </a:lnTo>
                    <a:lnTo>
                      <a:pt x="951" y="664"/>
                    </a:lnTo>
                    <a:lnTo>
                      <a:pt x="959" y="660"/>
                    </a:lnTo>
                    <a:lnTo>
                      <a:pt x="967" y="656"/>
                    </a:lnTo>
                    <a:lnTo>
                      <a:pt x="975" y="653"/>
                    </a:lnTo>
                    <a:lnTo>
                      <a:pt x="983" y="649"/>
                    </a:lnTo>
                    <a:lnTo>
                      <a:pt x="991" y="645"/>
                    </a:lnTo>
                    <a:lnTo>
                      <a:pt x="1000" y="642"/>
                    </a:lnTo>
                    <a:lnTo>
                      <a:pt x="1008" y="638"/>
                    </a:lnTo>
                    <a:lnTo>
                      <a:pt x="1016" y="634"/>
                    </a:lnTo>
                    <a:lnTo>
                      <a:pt x="1024" y="631"/>
                    </a:lnTo>
                    <a:lnTo>
                      <a:pt x="1032" y="627"/>
                    </a:lnTo>
                    <a:lnTo>
                      <a:pt x="1040" y="624"/>
                    </a:lnTo>
                    <a:lnTo>
                      <a:pt x="1048" y="620"/>
                    </a:lnTo>
                    <a:lnTo>
                      <a:pt x="1056" y="616"/>
                    </a:lnTo>
                    <a:lnTo>
                      <a:pt x="1065" y="613"/>
                    </a:lnTo>
                    <a:lnTo>
                      <a:pt x="1073" y="609"/>
                    </a:lnTo>
                    <a:lnTo>
                      <a:pt x="1081" y="605"/>
                    </a:lnTo>
                    <a:lnTo>
                      <a:pt x="1089" y="602"/>
                    </a:lnTo>
                    <a:lnTo>
                      <a:pt x="1097" y="598"/>
                    </a:lnTo>
                    <a:lnTo>
                      <a:pt x="1105" y="594"/>
                    </a:lnTo>
                    <a:lnTo>
                      <a:pt x="1113" y="591"/>
                    </a:lnTo>
                    <a:lnTo>
                      <a:pt x="1121" y="587"/>
                    </a:lnTo>
                    <a:lnTo>
                      <a:pt x="1130" y="583"/>
                    </a:lnTo>
                    <a:lnTo>
                      <a:pt x="1138" y="580"/>
                    </a:lnTo>
                    <a:lnTo>
                      <a:pt x="1146" y="576"/>
                    </a:lnTo>
                    <a:lnTo>
                      <a:pt x="1154" y="573"/>
                    </a:lnTo>
                    <a:lnTo>
                      <a:pt x="1162" y="569"/>
                    </a:lnTo>
                    <a:lnTo>
                      <a:pt x="1170" y="565"/>
                    </a:lnTo>
                    <a:lnTo>
                      <a:pt x="1178" y="562"/>
                    </a:lnTo>
                    <a:lnTo>
                      <a:pt x="1186" y="558"/>
                    </a:lnTo>
                    <a:lnTo>
                      <a:pt x="1195" y="554"/>
                    </a:lnTo>
                    <a:lnTo>
                      <a:pt x="1203" y="551"/>
                    </a:lnTo>
                    <a:lnTo>
                      <a:pt x="1211" y="547"/>
                    </a:lnTo>
                    <a:lnTo>
                      <a:pt x="1219" y="543"/>
                    </a:lnTo>
                    <a:lnTo>
                      <a:pt x="1227" y="540"/>
                    </a:lnTo>
                    <a:lnTo>
                      <a:pt x="1235" y="536"/>
                    </a:lnTo>
                    <a:lnTo>
                      <a:pt x="1243" y="532"/>
                    </a:lnTo>
                    <a:lnTo>
                      <a:pt x="1252" y="529"/>
                    </a:lnTo>
                    <a:lnTo>
                      <a:pt x="1260" y="525"/>
                    </a:lnTo>
                    <a:lnTo>
                      <a:pt x="1268" y="522"/>
                    </a:lnTo>
                    <a:lnTo>
                      <a:pt x="1276" y="518"/>
                    </a:lnTo>
                    <a:lnTo>
                      <a:pt x="1284" y="514"/>
                    </a:lnTo>
                    <a:lnTo>
                      <a:pt x="1292" y="511"/>
                    </a:lnTo>
                    <a:lnTo>
                      <a:pt x="1300" y="507"/>
                    </a:lnTo>
                    <a:lnTo>
                      <a:pt x="1308" y="503"/>
                    </a:lnTo>
                    <a:lnTo>
                      <a:pt x="1316" y="500"/>
                    </a:lnTo>
                    <a:lnTo>
                      <a:pt x="1325" y="496"/>
                    </a:lnTo>
                    <a:lnTo>
                      <a:pt x="1333" y="492"/>
                    </a:lnTo>
                    <a:lnTo>
                      <a:pt x="1341" y="489"/>
                    </a:lnTo>
                    <a:lnTo>
                      <a:pt x="1349" y="485"/>
                    </a:lnTo>
                    <a:lnTo>
                      <a:pt x="1357" y="481"/>
                    </a:lnTo>
                    <a:lnTo>
                      <a:pt x="1365" y="478"/>
                    </a:lnTo>
                    <a:lnTo>
                      <a:pt x="1373" y="474"/>
                    </a:lnTo>
                    <a:lnTo>
                      <a:pt x="1381" y="471"/>
                    </a:lnTo>
                    <a:lnTo>
                      <a:pt x="1390" y="467"/>
                    </a:lnTo>
                    <a:lnTo>
                      <a:pt x="1398" y="463"/>
                    </a:lnTo>
                    <a:lnTo>
                      <a:pt x="1406" y="460"/>
                    </a:lnTo>
                    <a:lnTo>
                      <a:pt x="1414" y="456"/>
                    </a:lnTo>
                    <a:lnTo>
                      <a:pt x="1422" y="452"/>
                    </a:lnTo>
                    <a:lnTo>
                      <a:pt x="1430" y="449"/>
                    </a:lnTo>
                    <a:lnTo>
                      <a:pt x="1438" y="445"/>
                    </a:lnTo>
                    <a:lnTo>
                      <a:pt x="1446" y="441"/>
                    </a:lnTo>
                    <a:lnTo>
                      <a:pt x="1454" y="438"/>
                    </a:lnTo>
                    <a:lnTo>
                      <a:pt x="1463" y="434"/>
                    </a:lnTo>
                    <a:lnTo>
                      <a:pt x="1471" y="430"/>
                    </a:lnTo>
                    <a:lnTo>
                      <a:pt x="1479" y="427"/>
                    </a:lnTo>
                    <a:lnTo>
                      <a:pt x="1487" y="423"/>
                    </a:lnTo>
                    <a:lnTo>
                      <a:pt x="1495" y="420"/>
                    </a:lnTo>
                    <a:lnTo>
                      <a:pt x="1503" y="416"/>
                    </a:lnTo>
                    <a:lnTo>
                      <a:pt x="1512" y="412"/>
                    </a:lnTo>
                    <a:lnTo>
                      <a:pt x="1520" y="409"/>
                    </a:lnTo>
                    <a:lnTo>
                      <a:pt x="1528" y="405"/>
                    </a:lnTo>
                    <a:lnTo>
                      <a:pt x="1536" y="401"/>
                    </a:lnTo>
                    <a:lnTo>
                      <a:pt x="1544" y="398"/>
                    </a:lnTo>
                    <a:lnTo>
                      <a:pt x="1552" y="394"/>
                    </a:lnTo>
                    <a:lnTo>
                      <a:pt x="1560" y="390"/>
                    </a:lnTo>
                    <a:lnTo>
                      <a:pt x="1568" y="387"/>
                    </a:lnTo>
                    <a:lnTo>
                      <a:pt x="1576" y="383"/>
                    </a:lnTo>
                    <a:lnTo>
                      <a:pt x="1585" y="380"/>
                    </a:lnTo>
                    <a:lnTo>
                      <a:pt x="1593" y="376"/>
                    </a:lnTo>
                    <a:lnTo>
                      <a:pt x="1601" y="372"/>
                    </a:lnTo>
                    <a:lnTo>
                      <a:pt x="1609" y="368"/>
                    </a:lnTo>
                    <a:lnTo>
                      <a:pt x="1617" y="365"/>
                    </a:lnTo>
                    <a:lnTo>
                      <a:pt x="1625" y="361"/>
                    </a:lnTo>
                    <a:lnTo>
                      <a:pt x="1633" y="358"/>
                    </a:lnTo>
                    <a:lnTo>
                      <a:pt x="1641" y="354"/>
                    </a:lnTo>
                    <a:lnTo>
                      <a:pt x="1650" y="350"/>
                    </a:lnTo>
                    <a:lnTo>
                      <a:pt x="1658" y="347"/>
                    </a:lnTo>
                    <a:lnTo>
                      <a:pt x="1666" y="343"/>
                    </a:lnTo>
                    <a:lnTo>
                      <a:pt x="1674" y="339"/>
                    </a:lnTo>
                    <a:lnTo>
                      <a:pt x="1682" y="336"/>
                    </a:lnTo>
                    <a:lnTo>
                      <a:pt x="1690" y="332"/>
                    </a:lnTo>
                    <a:lnTo>
                      <a:pt x="1698" y="328"/>
                    </a:lnTo>
                    <a:lnTo>
                      <a:pt x="1706" y="325"/>
                    </a:lnTo>
                    <a:lnTo>
                      <a:pt x="1715" y="321"/>
                    </a:lnTo>
                    <a:lnTo>
                      <a:pt x="1723" y="317"/>
                    </a:lnTo>
                    <a:lnTo>
                      <a:pt x="1731" y="314"/>
                    </a:lnTo>
                    <a:lnTo>
                      <a:pt x="1739" y="310"/>
                    </a:lnTo>
                    <a:lnTo>
                      <a:pt x="1747" y="307"/>
                    </a:lnTo>
                    <a:lnTo>
                      <a:pt x="1755" y="303"/>
                    </a:lnTo>
                    <a:lnTo>
                      <a:pt x="1763" y="299"/>
                    </a:lnTo>
                    <a:lnTo>
                      <a:pt x="1772" y="296"/>
                    </a:lnTo>
                    <a:lnTo>
                      <a:pt x="1780" y="292"/>
                    </a:lnTo>
                    <a:lnTo>
                      <a:pt x="1788" y="288"/>
                    </a:lnTo>
                    <a:lnTo>
                      <a:pt x="1796" y="285"/>
                    </a:lnTo>
                    <a:lnTo>
                      <a:pt x="1804" y="281"/>
                    </a:lnTo>
                    <a:lnTo>
                      <a:pt x="1812" y="277"/>
                    </a:lnTo>
                    <a:lnTo>
                      <a:pt x="1820" y="274"/>
                    </a:lnTo>
                    <a:lnTo>
                      <a:pt x="1828" y="270"/>
                    </a:lnTo>
                    <a:lnTo>
                      <a:pt x="1836" y="266"/>
                    </a:lnTo>
                    <a:lnTo>
                      <a:pt x="1845" y="263"/>
                    </a:lnTo>
                    <a:lnTo>
                      <a:pt x="1853" y="259"/>
                    </a:lnTo>
                    <a:lnTo>
                      <a:pt x="1861" y="256"/>
                    </a:lnTo>
                    <a:lnTo>
                      <a:pt x="1869" y="252"/>
                    </a:lnTo>
                    <a:lnTo>
                      <a:pt x="1877" y="248"/>
                    </a:lnTo>
                    <a:lnTo>
                      <a:pt x="1885" y="245"/>
                    </a:lnTo>
                    <a:lnTo>
                      <a:pt x="1893" y="241"/>
                    </a:lnTo>
                    <a:lnTo>
                      <a:pt x="1902" y="237"/>
                    </a:lnTo>
                    <a:lnTo>
                      <a:pt x="1910" y="234"/>
                    </a:lnTo>
                    <a:lnTo>
                      <a:pt x="1918" y="230"/>
                    </a:lnTo>
                    <a:lnTo>
                      <a:pt x="1926" y="226"/>
                    </a:lnTo>
                    <a:lnTo>
                      <a:pt x="1934" y="223"/>
                    </a:lnTo>
                    <a:lnTo>
                      <a:pt x="1942" y="219"/>
                    </a:lnTo>
                    <a:lnTo>
                      <a:pt x="1950" y="215"/>
                    </a:lnTo>
                    <a:lnTo>
                      <a:pt x="1958" y="212"/>
                    </a:lnTo>
                    <a:lnTo>
                      <a:pt x="1966" y="208"/>
                    </a:lnTo>
                    <a:lnTo>
                      <a:pt x="1975" y="205"/>
                    </a:lnTo>
                    <a:lnTo>
                      <a:pt x="1983" y="201"/>
                    </a:lnTo>
                    <a:lnTo>
                      <a:pt x="1991" y="197"/>
                    </a:lnTo>
                    <a:lnTo>
                      <a:pt x="1999" y="194"/>
                    </a:lnTo>
                    <a:lnTo>
                      <a:pt x="2007" y="190"/>
                    </a:lnTo>
                    <a:lnTo>
                      <a:pt x="2015" y="186"/>
                    </a:lnTo>
                    <a:lnTo>
                      <a:pt x="2023" y="183"/>
                    </a:lnTo>
                    <a:lnTo>
                      <a:pt x="2032" y="179"/>
                    </a:lnTo>
                    <a:lnTo>
                      <a:pt x="2040" y="175"/>
                    </a:lnTo>
                    <a:lnTo>
                      <a:pt x="2048" y="172"/>
                    </a:lnTo>
                    <a:lnTo>
                      <a:pt x="2056" y="168"/>
                    </a:lnTo>
                    <a:lnTo>
                      <a:pt x="2064" y="165"/>
                    </a:lnTo>
                    <a:lnTo>
                      <a:pt x="2072" y="161"/>
                    </a:lnTo>
                    <a:lnTo>
                      <a:pt x="2080" y="157"/>
                    </a:lnTo>
                    <a:lnTo>
                      <a:pt x="2088" y="154"/>
                    </a:lnTo>
                    <a:lnTo>
                      <a:pt x="2096" y="150"/>
                    </a:lnTo>
                    <a:lnTo>
                      <a:pt x="2105" y="146"/>
                    </a:lnTo>
                    <a:lnTo>
                      <a:pt x="2113" y="143"/>
                    </a:lnTo>
                    <a:lnTo>
                      <a:pt x="2121" y="139"/>
                    </a:lnTo>
                    <a:lnTo>
                      <a:pt x="2129" y="135"/>
                    </a:lnTo>
                    <a:lnTo>
                      <a:pt x="2137" y="132"/>
                    </a:lnTo>
                    <a:lnTo>
                      <a:pt x="2145" y="128"/>
                    </a:lnTo>
                    <a:lnTo>
                      <a:pt x="2153" y="124"/>
                    </a:lnTo>
                    <a:lnTo>
                      <a:pt x="2162" y="121"/>
                    </a:lnTo>
                    <a:lnTo>
                      <a:pt x="2170" y="117"/>
                    </a:lnTo>
                    <a:lnTo>
                      <a:pt x="2178" y="114"/>
                    </a:lnTo>
                    <a:lnTo>
                      <a:pt x="2186" y="110"/>
                    </a:lnTo>
                    <a:lnTo>
                      <a:pt x="2194" y="106"/>
                    </a:lnTo>
                    <a:lnTo>
                      <a:pt x="2202" y="103"/>
                    </a:lnTo>
                    <a:lnTo>
                      <a:pt x="2210" y="99"/>
                    </a:lnTo>
                    <a:lnTo>
                      <a:pt x="2218" y="95"/>
                    </a:lnTo>
                    <a:lnTo>
                      <a:pt x="2227" y="92"/>
                    </a:lnTo>
                    <a:lnTo>
                      <a:pt x="2235" y="88"/>
                    </a:lnTo>
                    <a:lnTo>
                      <a:pt x="2243" y="84"/>
                    </a:lnTo>
                    <a:lnTo>
                      <a:pt x="2251" y="81"/>
                    </a:lnTo>
                    <a:lnTo>
                      <a:pt x="2259" y="77"/>
                    </a:lnTo>
                    <a:lnTo>
                      <a:pt x="2267" y="73"/>
                    </a:lnTo>
                    <a:lnTo>
                      <a:pt x="2275" y="70"/>
                    </a:lnTo>
                    <a:lnTo>
                      <a:pt x="2283" y="66"/>
                    </a:lnTo>
                    <a:lnTo>
                      <a:pt x="2292" y="63"/>
                    </a:lnTo>
                    <a:lnTo>
                      <a:pt x="2300" y="59"/>
                    </a:lnTo>
                    <a:lnTo>
                      <a:pt x="2308" y="55"/>
                    </a:lnTo>
                    <a:lnTo>
                      <a:pt x="2316" y="51"/>
                    </a:lnTo>
                    <a:lnTo>
                      <a:pt x="2324" y="48"/>
                    </a:lnTo>
                    <a:lnTo>
                      <a:pt x="2332" y="44"/>
                    </a:lnTo>
                    <a:lnTo>
                      <a:pt x="2340" y="41"/>
                    </a:lnTo>
                    <a:lnTo>
                      <a:pt x="2348" y="37"/>
                    </a:lnTo>
                    <a:lnTo>
                      <a:pt x="2356" y="33"/>
                    </a:lnTo>
                    <a:lnTo>
                      <a:pt x="2365" y="30"/>
                    </a:lnTo>
                    <a:lnTo>
                      <a:pt x="2373" y="26"/>
                    </a:lnTo>
                    <a:lnTo>
                      <a:pt x="2381" y="22"/>
                    </a:lnTo>
                    <a:lnTo>
                      <a:pt x="2389" y="19"/>
                    </a:lnTo>
                    <a:lnTo>
                      <a:pt x="2397" y="15"/>
                    </a:lnTo>
                    <a:lnTo>
                      <a:pt x="2405" y="12"/>
                    </a:lnTo>
                    <a:lnTo>
                      <a:pt x="2413" y="8"/>
                    </a:lnTo>
                    <a:lnTo>
                      <a:pt x="2422" y="4"/>
                    </a:lnTo>
                    <a:lnTo>
                      <a:pt x="2430" y="0"/>
                    </a:ln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55">
                <a:extLst>
                  <a:ext uri="{FF2B5EF4-FFF2-40B4-BE49-F238E27FC236}">
                    <a16:creationId xmlns:a16="http://schemas.microsoft.com/office/drawing/2014/main" id="{23B61B42-F832-4BCB-B23C-F72F19CCA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4" y="1621"/>
                <a:ext cx="0" cy="171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56">
                <a:extLst>
                  <a:ext uri="{FF2B5EF4-FFF2-40B4-BE49-F238E27FC236}">
                    <a16:creationId xmlns:a16="http://schemas.microsoft.com/office/drawing/2014/main" id="{DB5C48FD-CE16-45BF-85DF-85EBB447A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3" y="3281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57">
                <a:extLst>
                  <a:ext uri="{FF2B5EF4-FFF2-40B4-BE49-F238E27FC236}">
                    <a16:creationId xmlns:a16="http://schemas.microsoft.com/office/drawing/2014/main" id="{11E3847A-AB41-429A-9397-84D1F9891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46" y="3220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58">
                <a:extLst>
                  <a:ext uri="{FF2B5EF4-FFF2-40B4-BE49-F238E27FC236}">
                    <a16:creationId xmlns:a16="http://schemas.microsoft.com/office/drawing/2014/main" id="{A0B82293-1587-462C-BC9F-D807DB1F3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36" y="3179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59">
                <a:extLst>
                  <a:ext uri="{FF2B5EF4-FFF2-40B4-BE49-F238E27FC236}">
                    <a16:creationId xmlns:a16="http://schemas.microsoft.com/office/drawing/2014/main" id="{9AA25110-22FB-41BB-89F7-D4C6D961B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3" y="2878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60">
                <a:extLst>
                  <a:ext uri="{FF2B5EF4-FFF2-40B4-BE49-F238E27FC236}">
                    <a16:creationId xmlns:a16="http://schemas.microsoft.com/office/drawing/2014/main" id="{D9852A18-8BD9-4F72-BFCA-BA9A08653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46" y="2831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61">
                <a:extLst>
                  <a:ext uri="{FF2B5EF4-FFF2-40B4-BE49-F238E27FC236}">
                    <a16:creationId xmlns:a16="http://schemas.microsoft.com/office/drawing/2014/main" id="{1873CF7A-7481-4BF9-9169-6C9DDDC6B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49" y="2803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62">
                <a:extLst>
                  <a:ext uri="{FF2B5EF4-FFF2-40B4-BE49-F238E27FC236}">
                    <a16:creationId xmlns:a16="http://schemas.microsoft.com/office/drawing/2014/main" id="{DAAA252E-AC4D-4160-A72B-BED74812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36" y="2764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Line 63">
                <a:extLst>
                  <a:ext uri="{FF2B5EF4-FFF2-40B4-BE49-F238E27FC236}">
                    <a16:creationId xmlns:a16="http://schemas.microsoft.com/office/drawing/2014/main" id="{5ED0EB80-EF21-4B26-AC51-131C9723C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3" y="2476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64">
                <a:extLst>
                  <a:ext uri="{FF2B5EF4-FFF2-40B4-BE49-F238E27FC236}">
                    <a16:creationId xmlns:a16="http://schemas.microsoft.com/office/drawing/2014/main" id="{39B973E4-FED9-4E11-BF88-FDA8753F2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36" y="239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Line 65">
                <a:extLst>
                  <a:ext uri="{FF2B5EF4-FFF2-40B4-BE49-F238E27FC236}">
                    <a16:creationId xmlns:a16="http://schemas.microsoft.com/office/drawing/2014/main" id="{C6942D3E-C237-4792-AD01-49B2B6744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3" y="2073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66">
                <a:extLst>
                  <a:ext uri="{FF2B5EF4-FFF2-40B4-BE49-F238E27FC236}">
                    <a16:creationId xmlns:a16="http://schemas.microsoft.com/office/drawing/2014/main" id="{BD7E2EFE-A2B1-4C88-8643-B8C12C366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49" y="2014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67">
                <a:extLst>
                  <a:ext uri="{FF2B5EF4-FFF2-40B4-BE49-F238E27FC236}">
                    <a16:creationId xmlns:a16="http://schemas.microsoft.com/office/drawing/2014/main" id="{06E30555-818A-40CE-8D6E-DE49A121F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36" y="1976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Line 68">
                <a:extLst>
                  <a:ext uri="{FF2B5EF4-FFF2-40B4-BE49-F238E27FC236}">
                    <a16:creationId xmlns:a16="http://schemas.microsoft.com/office/drawing/2014/main" id="{61B21FBB-CC09-4FCF-9445-AFB2BBCB0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3" y="1671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69">
                <a:extLst>
                  <a:ext uri="{FF2B5EF4-FFF2-40B4-BE49-F238E27FC236}">
                    <a16:creationId xmlns:a16="http://schemas.microsoft.com/office/drawing/2014/main" id="{86564FEF-D213-4582-A1F1-08D1A809F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36" y="1586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70">
                <a:extLst>
                  <a:ext uri="{FF2B5EF4-FFF2-40B4-BE49-F238E27FC236}">
                    <a16:creationId xmlns:a16="http://schemas.microsoft.com/office/drawing/2014/main" id="{EBE7E01B-5F52-448A-A057-26C9FC737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28" y="2846"/>
                <a:ext cx="10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71">
                <a:extLst>
                  <a:ext uri="{FF2B5EF4-FFF2-40B4-BE49-F238E27FC236}">
                    <a16:creationId xmlns:a16="http://schemas.microsoft.com/office/drawing/2014/main" id="{96959370-ED32-4368-84A4-E4AB5E5E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788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72">
                <a:extLst>
                  <a:ext uri="{FF2B5EF4-FFF2-40B4-BE49-F238E27FC236}">
                    <a16:creationId xmlns:a16="http://schemas.microsoft.com/office/drawing/2014/main" id="{844A0578-0501-409A-AF83-48B5E3B0D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4" y="2745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73">
                <a:extLst>
                  <a:ext uri="{FF2B5EF4-FFF2-40B4-BE49-F238E27FC236}">
                    <a16:creationId xmlns:a16="http://schemas.microsoft.com/office/drawing/2014/main" id="{399E6DD1-8CBC-4425-97F0-8D5C26A5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704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74">
                <a:extLst>
                  <a:ext uri="{FF2B5EF4-FFF2-40B4-BE49-F238E27FC236}">
                    <a16:creationId xmlns:a16="http://schemas.microsoft.com/office/drawing/2014/main" id="{3A579151-F04B-43CA-988B-F7C524C0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651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75">
                <a:extLst>
                  <a:ext uri="{FF2B5EF4-FFF2-40B4-BE49-F238E27FC236}">
                    <a16:creationId xmlns:a16="http://schemas.microsoft.com/office/drawing/2014/main" id="{F2E2C49B-B0E4-436C-8362-FB79303F3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7" y="2612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76">
                <a:extLst>
                  <a:ext uri="{FF2B5EF4-FFF2-40B4-BE49-F238E27FC236}">
                    <a16:creationId xmlns:a16="http://schemas.microsoft.com/office/drawing/2014/main" id="{ACE4481D-A8F3-407B-8B01-C86353277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572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77">
                <a:extLst>
                  <a:ext uri="{FF2B5EF4-FFF2-40B4-BE49-F238E27FC236}">
                    <a16:creationId xmlns:a16="http://schemas.microsoft.com/office/drawing/2014/main" id="{111BC6A0-A3A8-4310-B787-C6C44A883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0" y="2535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78">
                <a:extLst>
                  <a:ext uri="{FF2B5EF4-FFF2-40B4-BE49-F238E27FC236}">
                    <a16:creationId xmlns:a16="http://schemas.microsoft.com/office/drawing/2014/main" id="{BF1352DF-96D6-4081-810B-D86E77DB7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7" y="2512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79">
                <a:extLst>
                  <a:ext uri="{FF2B5EF4-FFF2-40B4-BE49-F238E27FC236}">
                    <a16:creationId xmlns:a16="http://schemas.microsoft.com/office/drawing/2014/main" id="{FBB358B8-D0FC-48D5-AEFB-A12AD9323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6" y="2476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0">
                <a:extLst>
                  <a:ext uri="{FF2B5EF4-FFF2-40B4-BE49-F238E27FC236}">
                    <a16:creationId xmlns:a16="http://schemas.microsoft.com/office/drawing/2014/main" id="{19C4A101-82F8-4133-85B1-0BD6B3874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6" y="2429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81">
                <a:extLst>
                  <a:ext uri="{FF2B5EF4-FFF2-40B4-BE49-F238E27FC236}">
                    <a16:creationId xmlns:a16="http://schemas.microsoft.com/office/drawing/2014/main" id="{754E3B0A-629D-4C70-91C9-80E6A8D02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0" y="2396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82">
                <a:extLst>
                  <a:ext uri="{FF2B5EF4-FFF2-40B4-BE49-F238E27FC236}">
                    <a16:creationId xmlns:a16="http://schemas.microsoft.com/office/drawing/2014/main" id="{38406B3D-5F9D-4AF5-ABBA-108021C45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0" y="2375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83">
                <a:extLst>
                  <a:ext uri="{FF2B5EF4-FFF2-40B4-BE49-F238E27FC236}">
                    <a16:creationId xmlns:a16="http://schemas.microsoft.com/office/drawing/2014/main" id="{907EA0E3-E5B5-42F0-9035-E90B82E87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0" y="2354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84">
                <a:extLst>
                  <a:ext uri="{FF2B5EF4-FFF2-40B4-BE49-F238E27FC236}">
                    <a16:creationId xmlns:a16="http://schemas.microsoft.com/office/drawing/2014/main" id="{05537E6E-4C35-413E-8067-63A59FB1B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7" y="2330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85">
                <a:extLst>
                  <a:ext uri="{FF2B5EF4-FFF2-40B4-BE49-F238E27FC236}">
                    <a16:creationId xmlns:a16="http://schemas.microsoft.com/office/drawing/2014/main" id="{5E8CAD5A-0A9E-492C-B98A-F7CAC4609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294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86">
                <a:extLst>
                  <a:ext uri="{FF2B5EF4-FFF2-40B4-BE49-F238E27FC236}">
                    <a16:creationId xmlns:a16="http://schemas.microsoft.com/office/drawing/2014/main" id="{CADE0929-B7F1-456F-B89F-4C2170D5E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50" y="2257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6AFB7433-7A5D-40E3-98CE-1316201B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6" y="2232"/>
                <a:ext cx="7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88">
                <a:extLst>
                  <a:ext uri="{FF2B5EF4-FFF2-40B4-BE49-F238E27FC236}">
                    <a16:creationId xmlns:a16="http://schemas.microsoft.com/office/drawing/2014/main" id="{5A0E4EED-5085-4B40-8D0E-0929F900B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6" y="2207"/>
                <a:ext cx="7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89">
                <a:extLst>
                  <a:ext uri="{FF2B5EF4-FFF2-40B4-BE49-F238E27FC236}">
                    <a16:creationId xmlns:a16="http://schemas.microsoft.com/office/drawing/2014/main" id="{E62A7634-D072-4700-99E9-9108E38E1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167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90">
                <a:extLst>
                  <a:ext uri="{FF2B5EF4-FFF2-40B4-BE49-F238E27FC236}">
                    <a16:creationId xmlns:a16="http://schemas.microsoft.com/office/drawing/2014/main" id="{694DF408-A01D-4014-A0DC-DE786D239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44" y="2124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91">
                <a:extLst>
                  <a:ext uri="{FF2B5EF4-FFF2-40B4-BE49-F238E27FC236}">
                    <a16:creationId xmlns:a16="http://schemas.microsoft.com/office/drawing/2014/main" id="{0FE06C01-8D59-4798-9647-A4EC32E07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083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92">
                <a:extLst>
                  <a:ext uri="{FF2B5EF4-FFF2-40B4-BE49-F238E27FC236}">
                    <a16:creationId xmlns:a16="http://schemas.microsoft.com/office/drawing/2014/main" id="{F99628E2-31C6-4B4F-B149-767D1003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203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93">
                <a:extLst>
                  <a:ext uri="{FF2B5EF4-FFF2-40B4-BE49-F238E27FC236}">
                    <a16:creationId xmlns:a16="http://schemas.microsoft.com/office/drawing/2014/main" id="{5D1C3453-16DA-4CD6-8817-FAC6BBB52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6" y="1979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94">
                <a:extLst>
                  <a:ext uri="{FF2B5EF4-FFF2-40B4-BE49-F238E27FC236}">
                    <a16:creationId xmlns:a16="http://schemas.microsoft.com/office/drawing/2014/main" id="{61FCABCD-DCE5-41AA-A067-B6DA74198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4" y="193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Line 95">
                <a:extLst>
                  <a:ext uri="{FF2B5EF4-FFF2-40B4-BE49-F238E27FC236}">
                    <a16:creationId xmlns:a16="http://schemas.microsoft.com/office/drawing/2014/main" id="{09724E6E-5A66-4B43-B9D7-F883B29EC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4" y="3331"/>
                <a:ext cx="2693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96">
                <a:extLst>
                  <a:ext uri="{FF2B5EF4-FFF2-40B4-BE49-F238E27FC236}">
                    <a16:creationId xmlns:a16="http://schemas.microsoft.com/office/drawing/2014/main" id="{F31E876B-60CF-4EDD-9D5F-D60328695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4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97">
                <a:extLst>
                  <a:ext uri="{FF2B5EF4-FFF2-40B4-BE49-F238E27FC236}">
                    <a16:creationId xmlns:a16="http://schemas.microsoft.com/office/drawing/2014/main" id="{D6D6B373-7F3E-4582-BED3-E29AA9FCD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" y="3380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Line 98">
                <a:extLst>
                  <a:ext uri="{FF2B5EF4-FFF2-40B4-BE49-F238E27FC236}">
                    <a16:creationId xmlns:a16="http://schemas.microsoft.com/office/drawing/2014/main" id="{9D5B1377-6C27-484E-80D3-D3CE58010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2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99">
                <a:extLst>
                  <a:ext uri="{FF2B5EF4-FFF2-40B4-BE49-F238E27FC236}">
                    <a16:creationId xmlns:a16="http://schemas.microsoft.com/office/drawing/2014/main" id="{032BEEC6-18B1-40BD-887E-65C2283EA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" y="3380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Line 100">
                <a:extLst>
                  <a:ext uri="{FF2B5EF4-FFF2-40B4-BE49-F238E27FC236}">
                    <a16:creationId xmlns:a16="http://schemas.microsoft.com/office/drawing/2014/main" id="{80143494-BEB6-4A36-9E27-575C8204D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01">
                <a:extLst>
                  <a:ext uri="{FF2B5EF4-FFF2-40B4-BE49-F238E27FC236}">
                    <a16:creationId xmlns:a16="http://schemas.microsoft.com/office/drawing/2014/main" id="{2652266E-2366-4227-9E6A-11B9B9652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4" y="338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Line 102">
                <a:extLst>
                  <a:ext uri="{FF2B5EF4-FFF2-40B4-BE49-F238E27FC236}">
                    <a16:creationId xmlns:a16="http://schemas.microsoft.com/office/drawing/2014/main" id="{701B521D-5F82-4E1D-96F0-5D7275B3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9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03">
                <a:extLst>
                  <a:ext uri="{FF2B5EF4-FFF2-40B4-BE49-F238E27FC236}">
                    <a16:creationId xmlns:a16="http://schemas.microsoft.com/office/drawing/2014/main" id="{B88680AB-5A6A-4D55-B1B1-7E705506F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2" y="338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Line 104">
                <a:extLst>
                  <a:ext uri="{FF2B5EF4-FFF2-40B4-BE49-F238E27FC236}">
                    <a16:creationId xmlns:a16="http://schemas.microsoft.com/office/drawing/2014/main" id="{662FE377-C4E9-455B-A5A5-19AEAE379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7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05">
                <a:extLst>
                  <a:ext uri="{FF2B5EF4-FFF2-40B4-BE49-F238E27FC236}">
                    <a16:creationId xmlns:a16="http://schemas.microsoft.com/office/drawing/2014/main" id="{2A648AA0-A611-43AB-8914-3C7C4FDC2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1" y="338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06">
                <a:extLst>
                  <a:ext uri="{FF2B5EF4-FFF2-40B4-BE49-F238E27FC236}">
                    <a16:creationId xmlns:a16="http://schemas.microsoft.com/office/drawing/2014/main" id="{36553CB7-718D-4CF8-AD90-EC68238EE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5" y="3471"/>
                <a:ext cx="203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Parent‘s classroom decile rank in skill difference</a:t>
                </a:r>
                <a:endParaRPr kumimoji="0" lang="en-US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07">
                <a:extLst>
                  <a:ext uri="{FF2B5EF4-FFF2-40B4-BE49-F238E27FC236}">
                    <a16:creationId xmlns:a16="http://schemas.microsoft.com/office/drawing/2014/main" id="{EC59602A-9481-46CB-9AE7-3221C537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6" y="3118"/>
                <a:ext cx="539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Coef.: .187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08">
                <a:extLst>
                  <a:ext uri="{FF2B5EF4-FFF2-40B4-BE49-F238E27FC236}">
                    <a16:creationId xmlns:a16="http://schemas.microsoft.com/office/drawing/2014/main" id="{5F80873E-5541-4890-820E-5D2FC3F60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" y="3213"/>
                <a:ext cx="29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(.008)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09">
                <a:extLst>
                  <a:ext uri="{FF2B5EF4-FFF2-40B4-BE49-F238E27FC236}">
                    <a16:creationId xmlns:a16="http://schemas.microsoft.com/office/drawing/2014/main" id="{46C47A87-6499-4A90-82DE-CDEAF8E47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3" y="1484"/>
                <a:ext cx="58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First Stage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112">
              <a:extLst>
                <a:ext uri="{FF2B5EF4-FFF2-40B4-BE49-F238E27FC236}">
                  <a16:creationId xmlns:a16="http://schemas.microsoft.com/office/drawing/2014/main" id="{B740674D-6664-415D-A832-3F6114DE04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6294" y="2182019"/>
              <a:ext cx="4948238" cy="3600450"/>
              <a:chOff x="528" y="1404"/>
              <a:chExt cx="3117" cy="2268"/>
            </a:xfrm>
          </p:grpSpPr>
          <p:sp>
            <p:nvSpPr>
              <p:cNvPr id="7" name="AutoShape 111">
                <a:extLst>
                  <a:ext uri="{FF2B5EF4-FFF2-40B4-BE49-F238E27FC236}">
                    <a16:creationId xmlns:a16="http://schemas.microsoft.com/office/drawing/2014/main" id="{910811E2-4257-4448-9E4C-2F3EC71F767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1404"/>
                <a:ext cx="3117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16">
                <a:extLst>
                  <a:ext uri="{FF2B5EF4-FFF2-40B4-BE49-F238E27FC236}">
                    <a16:creationId xmlns:a16="http://schemas.microsoft.com/office/drawing/2014/main" id="{2D572125-3E9E-4D4A-B1F4-CAD1CA896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" y="1621"/>
                <a:ext cx="2693" cy="17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17">
                <a:extLst>
                  <a:ext uri="{FF2B5EF4-FFF2-40B4-BE49-F238E27FC236}">
                    <a16:creationId xmlns:a16="http://schemas.microsoft.com/office/drawing/2014/main" id="{E5A97E06-E453-4103-B010-B8E2C471A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1623"/>
                <a:ext cx="2689" cy="1705"/>
              </a:xfrm>
              <a:prstGeom prst="rect">
                <a:avLst/>
              </a:pr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18">
                <a:extLst>
                  <a:ext uri="{FF2B5EF4-FFF2-40B4-BE49-F238E27FC236}">
                    <a16:creationId xmlns:a16="http://schemas.microsoft.com/office/drawing/2014/main" id="{5051E932-79D2-45E8-8297-1A7A18E91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281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19">
                <a:extLst>
                  <a:ext uri="{FF2B5EF4-FFF2-40B4-BE49-F238E27FC236}">
                    <a16:creationId xmlns:a16="http://schemas.microsoft.com/office/drawing/2014/main" id="{D4C88729-131E-4E6F-BAD2-44729F8D6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2878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20">
                <a:extLst>
                  <a:ext uri="{FF2B5EF4-FFF2-40B4-BE49-F238E27FC236}">
                    <a16:creationId xmlns:a16="http://schemas.microsoft.com/office/drawing/2014/main" id="{47BF8C1B-6BF8-4096-B8FA-9619B2548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2476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21">
                <a:extLst>
                  <a:ext uri="{FF2B5EF4-FFF2-40B4-BE49-F238E27FC236}">
                    <a16:creationId xmlns:a16="http://schemas.microsoft.com/office/drawing/2014/main" id="{DFF9AF82-5BB0-46F3-A7FD-946C73862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2073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22">
                <a:extLst>
                  <a:ext uri="{FF2B5EF4-FFF2-40B4-BE49-F238E27FC236}">
                    <a16:creationId xmlns:a16="http://schemas.microsoft.com/office/drawing/2014/main" id="{315DB6DB-B2FB-43FA-A7CB-DE119AE97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1671"/>
                <a:ext cx="2693" cy="0"/>
              </a:xfrm>
              <a:prstGeom prst="line">
                <a:avLst/>
              </a:prstGeom>
              <a:noFill/>
              <a:ln w="11113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23">
                <a:extLst>
                  <a:ext uri="{FF2B5EF4-FFF2-40B4-BE49-F238E27FC236}">
                    <a16:creationId xmlns:a16="http://schemas.microsoft.com/office/drawing/2014/main" id="{A5190316-2435-4427-A237-53C94857E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572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24">
                <a:extLst>
                  <a:ext uri="{FF2B5EF4-FFF2-40B4-BE49-F238E27FC236}">
                    <a16:creationId xmlns:a16="http://schemas.microsoft.com/office/drawing/2014/main" id="{40E29A1E-06B4-43D2-A233-81F7FE018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" y="2575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25">
                <a:extLst>
                  <a:ext uri="{FF2B5EF4-FFF2-40B4-BE49-F238E27FC236}">
                    <a16:creationId xmlns:a16="http://schemas.microsoft.com/office/drawing/2014/main" id="{FEDA5AB2-A8E4-45A4-8073-02F2ED3DD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2807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26">
                <a:extLst>
                  <a:ext uri="{FF2B5EF4-FFF2-40B4-BE49-F238E27FC236}">
                    <a16:creationId xmlns:a16="http://schemas.microsoft.com/office/drawing/2014/main" id="{5CAAEE0C-87FF-47E2-B735-C89C69764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" y="2810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7">
                <a:extLst>
                  <a:ext uri="{FF2B5EF4-FFF2-40B4-BE49-F238E27FC236}">
                    <a16:creationId xmlns:a16="http://schemas.microsoft.com/office/drawing/2014/main" id="{B2B22DC6-EF9D-48FB-AB26-65E68E43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747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28">
                <a:extLst>
                  <a:ext uri="{FF2B5EF4-FFF2-40B4-BE49-F238E27FC236}">
                    <a16:creationId xmlns:a16="http://schemas.microsoft.com/office/drawing/2014/main" id="{278452B7-007B-4E6E-8A22-36380420B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1" y="2751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29">
                <a:extLst>
                  <a:ext uri="{FF2B5EF4-FFF2-40B4-BE49-F238E27FC236}">
                    <a16:creationId xmlns:a16="http://schemas.microsoft.com/office/drawing/2014/main" id="{63326A10-6C53-4F6C-B26C-B9450B31C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2093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30">
                <a:extLst>
                  <a:ext uri="{FF2B5EF4-FFF2-40B4-BE49-F238E27FC236}">
                    <a16:creationId xmlns:a16="http://schemas.microsoft.com/office/drawing/2014/main" id="{2ADD0F2E-DEEF-4A3D-A8AB-8827C0C68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096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31">
                <a:extLst>
                  <a:ext uri="{FF2B5EF4-FFF2-40B4-BE49-F238E27FC236}">
                    <a16:creationId xmlns:a16="http://schemas.microsoft.com/office/drawing/2014/main" id="{1542397F-FF71-4B3B-9986-E3BDB307D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2622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32">
                <a:extLst>
                  <a:ext uri="{FF2B5EF4-FFF2-40B4-BE49-F238E27FC236}">
                    <a16:creationId xmlns:a16="http://schemas.microsoft.com/office/drawing/2014/main" id="{7C43B524-6830-4456-9CE3-BB3D4DD7C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" y="2625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33">
                <a:extLst>
                  <a:ext uri="{FF2B5EF4-FFF2-40B4-BE49-F238E27FC236}">
                    <a16:creationId xmlns:a16="http://schemas.microsoft.com/office/drawing/2014/main" id="{E85A1526-EDB5-4D3A-8564-C5342DB4B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" y="2822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34">
                <a:extLst>
                  <a:ext uri="{FF2B5EF4-FFF2-40B4-BE49-F238E27FC236}">
                    <a16:creationId xmlns:a16="http://schemas.microsoft.com/office/drawing/2014/main" id="{79941361-9A6F-4042-9774-643E73B5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7" y="2825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35">
                <a:extLst>
                  <a:ext uri="{FF2B5EF4-FFF2-40B4-BE49-F238E27FC236}">
                    <a16:creationId xmlns:a16="http://schemas.microsoft.com/office/drawing/2014/main" id="{709361C1-E7CA-45BE-984B-5D08D405C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2653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36">
                <a:extLst>
                  <a:ext uri="{FF2B5EF4-FFF2-40B4-BE49-F238E27FC236}">
                    <a16:creationId xmlns:a16="http://schemas.microsoft.com/office/drawing/2014/main" id="{546744A0-6234-4284-AE7B-30A6F8E05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2656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137">
                <a:extLst>
                  <a:ext uri="{FF2B5EF4-FFF2-40B4-BE49-F238E27FC236}">
                    <a16:creationId xmlns:a16="http://schemas.microsoft.com/office/drawing/2014/main" id="{2C287311-F129-4713-9C27-9A948DED1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2708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38">
                <a:extLst>
                  <a:ext uri="{FF2B5EF4-FFF2-40B4-BE49-F238E27FC236}">
                    <a16:creationId xmlns:a16="http://schemas.microsoft.com/office/drawing/2014/main" id="{DDAFE067-F1FD-45B0-AD52-173FCA4C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2711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39">
                <a:extLst>
                  <a:ext uri="{FF2B5EF4-FFF2-40B4-BE49-F238E27FC236}">
                    <a16:creationId xmlns:a16="http://schemas.microsoft.com/office/drawing/2014/main" id="{23B78939-37E4-4BD6-955D-B3347A776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2579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40">
                <a:extLst>
                  <a:ext uri="{FF2B5EF4-FFF2-40B4-BE49-F238E27FC236}">
                    <a16:creationId xmlns:a16="http://schemas.microsoft.com/office/drawing/2014/main" id="{64039B8A-BC6C-40AA-943D-A8DA7571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2582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41">
                <a:extLst>
                  <a:ext uri="{FF2B5EF4-FFF2-40B4-BE49-F238E27FC236}">
                    <a16:creationId xmlns:a16="http://schemas.microsoft.com/office/drawing/2014/main" id="{B3EE33AF-73C5-48C8-BAB0-67BB1995F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2501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42">
                <a:extLst>
                  <a:ext uri="{FF2B5EF4-FFF2-40B4-BE49-F238E27FC236}">
                    <a16:creationId xmlns:a16="http://schemas.microsoft.com/office/drawing/2014/main" id="{B39DB3BB-5F80-40C3-A3A4-AB7DC37D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" y="2504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43">
                <a:extLst>
                  <a:ext uri="{FF2B5EF4-FFF2-40B4-BE49-F238E27FC236}">
                    <a16:creationId xmlns:a16="http://schemas.microsoft.com/office/drawing/2014/main" id="{2C32BA28-7DC2-4D77-B4A6-FF7843A4E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2756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44">
                <a:extLst>
                  <a:ext uri="{FF2B5EF4-FFF2-40B4-BE49-F238E27FC236}">
                    <a16:creationId xmlns:a16="http://schemas.microsoft.com/office/drawing/2014/main" id="{60EF0397-6D42-4C7D-A3CF-8725EA5C7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2759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45">
                <a:extLst>
                  <a:ext uri="{FF2B5EF4-FFF2-40B4-BE49-F238E27FC236}">
                    <a16:creationId xmlns:a16="http://schemas.microsoft.com/office/drawing/2014/main" id="{218D9688-813C-4D9B-975C-366A4854E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" y="2358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46">
                <a:extLst>
                  <a:ext uri="{FF2B5EF4-FFF2-40B4-BE49-F238E27FC236}">
                    <a16:creationId xmlns:a16="http://schemas.microsoft.com/office/drawing/2014/main" id="{3F70EC3E-683E-418F-A8AD-CC92DF598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2361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47">
                <a:extLst>
                  <a:ext uri="{FF2B5EF4-FFF2-40B4-BE49-F238E27FC236}">
                    <a16:creationId xmlns:a16="http://schemas.microsoft.com/office/drawing/2014/main" id="{29F3504E-82BA-4E2E-BFCB-1AF77E476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180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48">
                <a:extLst>
                  <a:ext uri="{FF2B5EF4-FFF2-40B4-BE49-F238E27FC236}">
                    <a16:creationId xmlns:a16="http://schemas.microsoft.com/office/drawing/2014/main" id="{801EC48C-7AE0-4B4C-B9DF-3F80ECE9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" y="2183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49">
                <a:extLst>
                  <a:ext uri="{FF2B5EF4-FFF2-40B4-BE49-F238E27FC236}">
                    <a16:creationId xmlns:a16="http://schemas.microsoft.com/office/drawing/2014/main" id="{762F7C29-D0EA-47AD-B3E8-F388517A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2469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50">
                <a:extLst>
                  <a:ext uri="{FF2B5EF4-FFF2-40B4-BE49-F238E27FC236}">
                    <a16:creationId xmlns:a16="http://schemas.microsoft.com/office/drawing/2014/main" id="{5749C23F-3CB3-4AA1-9D63-303019E68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3" y="2473"/>
                <a:ext cx="36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51">
                <a:extLst>
                  <a:ext uri="{FF2B5EF4-FFF2-40B4-BE49-F238E27FC236}">
                    <a16:creationId xmlns:a16="http://schemas.microsoft.com/office/drawing/2014/main" id="{3EC5E2E9-CEB0-40AF-A94D-911A06839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094"/>
                <a:ext cx="42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52">
                <a:extLst>
                  <a:ext uri="{FF2B5EF4-FFF2-40B4-BE49-F238E27FC236}">
                    <a16:creationId xmlns:a16="http://schemas.microsoft.com/office/drawing/2014/main" id="{BD1A68CA-F496-4059-807D-9CE61D0AD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1" y="2097"/>
                <a:ext cx="36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53">
                <a:extLst>
                  <a:ext uri="{FF2B5EF4-FFF2-40B4-BE49-F238E27FC236}">
                    <a16:creationId xmlns:a16="http://schemas.microsoft.com/office/drawing/2014/main" id="{0AC5A7DE-0810-4D6B-86F0-40914F5AB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2293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54">
                <a:extLst>
                  <a:ext uri="{FF2B5EF4-FFF2-40B4-BE49-F238E27FC236}">
                    <a16:creationId xmlns:a16="http://schemas.microsoft.com/office/drawing/2014/main" id="{DD46CED5-3C53-468C-956C-E10B691A5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2" y="2296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55">
                <a:extLst>
                  <a:ext uri="{FF2B5EF4-FFF2-40B4-BE49-F238E27FC236}">
                    <a16:creationId xmlns:a16="http://schemas.microsoft.com/office/drawing/2014/main" id="{72B6C8CF-C0FD-4A87-9AD2-CCAF6D0C4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2550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56">
                <a:extLst>
                  <a:ext uri="{FF2B5EF4-FFF2-40B4-BE49-F238E27FC236}">
                    <a16:creationId xmlns:a16="http://schemas.microsoft.com/office/drawing/2014/main" id="{168A6FA9-7258-4C68-B70E-038B67232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2554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57">
                <a:extLst>
                  <a:ext uri="{FF2B5EF4-FFF2-40B4-BE49-F238E27FC236}">
                    <a16:creationId xmlns:a16="http://schemas.microsoft.com/office/drawing/2014/main" id="{FC71B136-F79C-47AE-BF14-E8C8B6F0A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" y="268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58">
                <a:extLst>
                  <a:ext uri="{FF2B5EF4-FFF2-40B4-BE49-F238E27FC236}">
                    <a16:creationId xmlns:a16="http://schemas.microsoft.com/office/drawing/2014/main" id="{99E9E9D0-8F66-4FA8-B79D-34B3B8AEF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2689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59">
                <a:extLst>
                  <a:ext uri="{FF2B5EF4-FFF2-40B4-BE49-F238E27FC236}">
                    <a16:creationId xmlns:a16="http://schemas.microsoft.com/office/drawing/2014/main" id="{BA5D1933-77FA-4711-B9DF-73F11DF5B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214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60">
                <a:extLst>
                  <a:ext uri="{FF2B5EF4-FFF2-40B4-BE49-F238E27FC236}">
                    <a16:creationId xmlns:a16="http://schemas.microsoft.com/office/drawing/2014/main" id="{627A43B3-24E8-4B34-B965-94FC4A1B8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2217"/>
                <a:ext cx="35" cy="36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61">
                <a:extLst>
                  <a:ext uri="{FF2B5EF4-FFF2-40B4-BE49-F238E27FC236}">
                    <a16:creationId xmlns:a16="http://schemas.microsoft.com/office/drawing/2014/main" id="{39976B2C-1CC9-41E1-91A8-182CE1FF3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5" y="1897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62">
                <a:extLst>
                  <a:ext uri="{FF2B5EF4-FFF2-40B4-BE49-F238E27FC236}">
                    <a16:creationId xmlns:a16="http://schemas.microsoft.com/office/drawing/2014/main" id="{F07FE4B9-D8EC-418C-AA52-CB019DAE8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901"/>
                <a:ext cx="35" cy="35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63">
                <a:extLst>
                  <a:ext uri="{FF2B5EF4-FFF2-40B4-BE49-F238E27FC236}">
                    <a16:creationId xmlns:a16="http://schemas.microsoft.com/office/drawing/2014/main" id="{E70800DB-6E80-4C63-8904-6CFE0CCDC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2209"/>
                <a:ext cx="2430" cy="590"/>
              </a:xfrm>
              <a:custGeom>
                <a:avLst/>
                <a:gdLst>
                  <a:gd name="T0" fmla="*/ 33 w 2430"/>
                  <a:gd name="T1" fmla="*/ 583 h 590"/>
                  <a:gd name="T2" fmla="*/ 73 w 2430"/>
                  <a:gd name="T3" fmla="*/ 573 h 590"/>
                  <a:gd name="T4" fmla="*/ 114 w 2430"/>
                  <a:gd name="T5" fmla="*/ 563 h 590"/>
                  <a:gd name="T6" fmla="*/ 154 w 2430"/>
                  <a:gd name="T7" fmla="*/ 553 h 590"/>
                  <a:gd name="T8" fmla="*/ 195 w 2430"/>
                  <a:gd name="T9" fmla="*/ 543 h 590"/>
                  <a:gd name="T10" fmla="*/ 236 w 2430"/>
                  <a:gd name="T11" fmla="*/ 533 h 590"/>
                  <a:gd name="T12" fmla="*/ 276 w 2430"/>
                  <a:gd name="T13" fmla="*/ 523 h 590"/>
                  <a:gd name="T14" fmla="*/ 317 w 2430"/>
                  <a:gd name="T15" fmla="*/ 513 h 590"/>
                  <a:gd name="T16" fmla="*/ 358 w 2430"/>
                  <a:gd name="T17" fmla="*/ 504 h 590"/>
                  <a:gd name="T18" fmla="*/ 398 w 2430"/>
                  <a:gd name="T19" fmla="*/ 494 h 590"/>
                  <a:gd name="T20" fmla="*/ 439 w 2430"/>
                  <a:gd name="T21" fmla="*/ 484 h 590"/>
                  <a:gd name="T22" fmla="*/ 479 w 2430"/>
                  <a:gd name="T23" fmla="*/ 474 h 590"/>
                  <a:gd name="T24" fmla="*/ 520 w 2430"/>
                  <a:gd name="T25" fmla="*/ 464 h 590"/>
                  <a:gd name="T26" fmla="*/ 561 w 2430"/>
                  <a:gd name="T27" fmla="*/ 454 h 590"/>
                  <a:gd name="T28" fmla="*/ 601 w 2430"/>
                  <a:gd name="T29" fmla="*/ 444 h 590"/>
                  <a:gd name="T30" fmla="*/ 642 w 2430"/>
                  <a:gd name="T31" fmla="*/ 434 h 590"/>
                  <a:gd name="T32" fmla="*/ 683 w 2430"/>
                  <a:gd name="T33" fmla="*/ 425 h 590"/>
                  <a:gd name="T34" fmla="*/ 723 w 2430"/>
                  <a:gd name="T35" fmla="*/ 415 h 590"/>
                  <a:gd name="T36" fmla="*/ 764 w 2430"/>
                  <a:gd name="T37" fmla="*/ 405 h 590"/>
                  <a:gd name="T38" fmla="*/ 804 w 2430"/>
                  <a:gd name="T39" fmla="*/ 395 h 590"/>
                  <a:gd name="T40" fmla="*/ 845 w 2430"/>
                  <a:gd name="T41" fmla="*/ 385 h 590"/>
                  <a:gd name="T42" fmla="*/ 886 w 2430"/>
                  <a:gd name="T43" fmla="*/ 375 h 590"/>
                  <a:gd name="T44" fmla="*/ 926 w 2430"/>
                  <a:gd name="T45" fmla="*/ 365 h 590"/>
                  <a:gd name="T46" fmla="*/ 967 w 2430"/>
                  <a:gd name="T47" fmla="*/ 356 h 590"/>
                  <a:gd name="T48" fmla="*/ 1008 w 2430"/>
                  <a:gd name="T49" fmla="*/ 346 h 590"/>
                  <a:gd name="T50" fmla="*/ 1048 w 2430"/>
                  <a:gd name="T51" fmla="*/ 336 h 590"/>
                  <a:gd name="T52" fmla="*/ 1089 w 2430"/>
                  <a:gd name="T53" fmla="*/ 326 h 590"/>
                  <a:gd name="T54" fmla="*/ 1130 w 2430"/>
                  <a:gd name="T55" fmla="*/ 316 h 590"/>
                  <a:gd name="T56" fmla="*/ 1170 w 2430"/>
                  <a:gd name="T57" fmla="*/ 306 h 590"/>
                  <a:gd name="T58" fmla="*/ 1211 w 2430"/>
                  <a:gd name="T59" fmla="*/ 296 h 590"/>
                  <a:gd name="T60" fmla="*/ 1252 w 2430"/>
                  <a:gd name="T61" fmla="*/ 286 h 590"/>
                  <a:gd name="T62" fmla="*/ 1292 w 2430"/>
                  <a:gd name="T63" fmla="*/ 277 h 590"/>
                  <a:gd name="T64" fmla="*/ 1333 w 2430"/>
                  <a:gd name="T65" fmla="*/ 267 h 590"/>
                  <a:gd name="T66" fmla="*/ 1373 w 2430"/>
                  <a:gd name="T67" fmla="*/ 257 h 590"/>
                  <a:gd name="T68" fmla="*/ 1414 w 2430"/>
                  <a:gd name="T69" fmla="*/ 247 h 590"/>
                  <a:gd name="T70" fmla="*/ 1454 w 2430"/>
                  <a:gd name="T71" fmla="*/ 237 h 590"/>
                  <a:gd name="T72" fmla="*/ 1495 w 2430"/>
                  <a:gd name="T73" fmla="*/ 227 h 590"/>
                  <a:gd name="T74" fmla="*/ 1536 w 2430"/>
                  <a:gd name="T75" fmla="*/ 217 h 590"/>
                  <a:gd name="T76" fmla="*/ 1576 w 2430"/>
                  <a:gd name="T77" fmla="*/ 208 h 590"/>
                  <a:gd name="T78" fmla="*/ 1617 w 2430"/>
                  <a:gd name="T79" fmla="*/ 198 h 590"/>
                  <a:gd name="T80" fmla="*/ 1658 w 2430"/>
                  <a:gd name="T81" fmla="*/ 188 h 590"/>
                  <a:gd name="T82" fmla="*/ 1698 w 2430"/>
                  <a:gd name="T83" fmla="*/ 178 h 590"/>
                  <a:gd name="T84" fmla="*/ 1739 w 2430"/>
                  <a:gd name="T85" fmla="*/ 168 h 590"/>
                  <a:gd name="T86" fmla="*/ 1780 w 2430"/>
                  <a:gd name="T87" fmla="*/ 158 h 590"/>
                  <a:gd name="T88" fmla="*/ 1820 w 2430"/>
                  <a:gd name="T89" fmla="*/ 148 h 590"/>
                  <a:gd name="T90" fmla="*/ 1861 w 2430"/>
                  <a:gd name="T91" fmla="*/ 138 h 590"/>
                  <a:gd name="T92" fmla="*/ 1902 w 2430"/>
                  <a:gd name="T93" fmla="*/ 129 h 590"/>
                  <a:gd name="T94" fmla="*/ 1942 w 2430"/>
                  <a:gd name="T95" fmla="*/ 119 h 590"/>
                  <a:gd name="T96" fmla="*/ 1983 w 2430"/>
                  <a:gd name="T97" fmla="*/ 109 h 590"/>
                  <a:gd name="T98" fmla="*/ 2023 w 2430"/>
                  <a:gd name="T99" fmla="*/ 99 h 590"/>
                  <a:gd name="T100" fmla="*/ 2064 w 2430"/>
                  <a:gd name="T101" fmla="*/ 89 h 590"/>
                  <a:gd name="T102" fmla="*/ 2105 w 2430"/>
                  <a:gd name="T103" fmla="*/ 79 h 590"/>
                  <a:gd name="T104" fmla="*/ 2145 w 2430"/>
                  <a:gd name="T105" fmla="*/ 69 h 590"/>
                  <a:gd name="T106" fmla="*/ 2186 w 2430"/>
                  <a:gd name="T107" fmla="*/ 59 h 590"/>
                  <a:gd name="T108" fmla="*/ 2227 w 2430"/>
                  <a:gd name="T109" fmla="*/ 50 h 590"/>
                  <a:gd name="T110" fmla="*/ 2267 w 2430"/>
                  <a:gd name="T111" fmla="*/ 40 h 590"/>
                  <a:gd name="T112" fmla="*/ 2308 w 2430"/>
                  <a:gd name="T113" fmla="*/ 30 h 590"/>
                  <a:gd name="T114" fmla="*/ 2348 w 2430"/>
                  <a:gd name="T115" fmla="*/ 20 h 590"/>
                  <a:gd name="T116" fmla="*/ 2389 w 2430"/>
                  <a:gd name="T117" fmla="*/ 10 h 590"/>
                  <a:gd name="T118" fmla="*/ 2430 w 2430"/>
                  <a:gd name="T11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30" h="590">
                    <a:moveTo>
                      <a:pt x="0" y="590"/>
                    </a:moveTo>
                    <a:lnTo>
                      <a:pt x="8" y="588"/>
                    </a:lnTo>
                    <a:lnTo>
                      <a:pt x="16" y="586"/>
                    </a:lnTo>
                    <a:lnTo>
                      <a:pt x="24" y="584"/>
                    </a:lnTo>
                    <a:lnTo>
                      <a:pt x="33" y="583"/>
                    </a:lnTo>
                    <a:lnTo>
                      <a:pt x="41" y="581"/>
                    </a:lnTo>
                    <a:lnTo>
                      <a:pt x="49" y="579"/>
                    </a:lnTo>
                    <a:lnTo>
                      <a:pt x="57" y="577"/>
                    </a:lnTo>
                    <a:lnTo>
                      <a:pt x="65" y="575"/>
                    </a:lnTo>
                    <a:lnTo>
                      <a:pt x="73" y="573"/>
                    </a:lnTo>
                    <a:lnTo>
                      <a:pt x="81" y="571"/>
                    </a:lnTo>
                    <a:lnTo>
                      <a:pt x="89" y="569"/>
                    </a:lnTo>
                    <a:lnTo>
                      <a:pt x="98" y="567"/>
                    </a:lnTo>
                    <a:lnTo>
                      <a:pt x="106" y="565"/>
                    </a:lnTo>
                    <a:lnTo>
                      <a:pt x="114" y="563"/>
                    </a:lnTo>
                    <a:lnTo>
                      <a:pt x="122" y="561"/>
                    </a:lnTo>
                    <a:lnTo>
                      <a:pt x="130" y="559"/>
                    </a:lnTo>
                    <a:lnTo>
                      <a:pt x="138" y="557"/>
                    </a:lnTo>
                    <a:lnTo>
                      <a:pt x="146" y="555"/>
                    </a:lnTo>
                    <a:lnTo>
                      <a:pt x="154" y="553"/>
                    </a:lnTo>
                    <a:lnTo>
                      <a:pt x="163" y="551"/>
                    </a:lnTo>
                    <a:lnTo>
                      <a:pt x="171" y="549"/>
                    </a:lnTo>
                    <a:lnTo>
                      <a:pt x="179" y="547"/>
                    </a:lnTo>
                    <a:lnTo>
                      <a:pt x="187" y="545"/>
                    </a:lnTo>
                    <a:lnTo>
                      <a:pt x="195" y="543"/>
                    </a:lnTo>
                    <a:lnTo>
                      <a:pt x="203" y="541"/>
                    </a:lnTo>
                    <a:lnTo>
                      <a:pt x="211" y="539"/>
                    </a:lnTo>
                    <a:lnTo>
                      <a:pt x="219" y="537"/>
                    </a:lnTo>
                    <a:lnTo>
                      <a:pt x="228" y="535"/>
                    </a:lnTo>
                    <a:lnTo>
                      <a:pt x="236" y="533"/>
                    </a:lnTo>
                    <a:lnTo>
                      <a:pt x="244" y="531"/>
                    </a:lnTo>
                    <a:lnTo>
                      <a:pt x="252" y="529"/>
                    </a:lnTo>
                    <a:lnTo>
                      <a:pt x="260" y="527"/>
                    </a:lnTo>
                    <a:lnTo>
                      <a:pt x="268" y="525"/>
                    </a:lnTo>
                    <a:lnTo>
                      <a:pt x="276" y="523"/>
                    </a:lnTo>
                    <a:lnTo>
                      <a:pt x="284" y="521"/>
                    </a:lnTo>
                    <a:lnTo>
                      <a:pt x="293" y="519"/>
                    </a:lnTo>
                    <a:lnTo>
                      <a:pt x="301" y="517"/>
                    </a:lnTo>
                    <a:lnTo>
                      <a:pt x="309" y="515"/>
                    </a:lnTo>
                    <a:lnTo>
                      <a:pt x="317" y="513"/>
                    </a:lnTo>
                    <a:lnTo>
                      <a:pt x="325" y="512"/>
                    </a:lnTo>
                    <a:lnTo>
                      <a:pt x="333" y="510"/>
                    </a:lnTo>
                    <a:lnTo>
                      <a:pt x="341" y="507"/>
                    </a:lnTo>
                    <a:lnTo>
                      <a:pt x="350" y="506"/>
                    </a:lnTo>
                    <a:lnTo>
                      <a:pt x="358" y="504"/>
                    </a:lnTo>
                    <a:lnTo>
                      <a:pt x="366" y="502"/>
                    </a:lnTo>
                    <a:lnTo>
                      <a:pt x="374" y="500"/>
                    </a:lnTo>
                    <a:lnTo>
                      <a:pt x="382" y="498"/>
                    </a:lnTo>
                    <a:lnTo>
                      <a:pt x="390" y="496"/>
                    </a:lnTo>
                    <a:lnTo>
                      <a:pt x="398" y="494"/>
                    </a:lnTo>
                    <a:lnTo>
                      <a:pt x="406" y="492"/>
                    </a:lnTo>
                    <a:lnTo>
                      <a:pt x="414" y="490"/>
                    </a:lnTo>
                    <a:lnTo>
                      <a:pt x="423" y="488"/>
                    </a:lnTo>
                    <a:lnTo>
                      <a:pt x="431" y="486"/>
                    </a:lnTo>
                    <a:lnTo>
                      <a:pt x="439" y="484"/>
                    </a:lnTo>
                    <a:lnTo>
                      <a:pt x="447" y="482"/>
                    </a:lnTo>
                    <a:lnTo>
                      <a:pt x="455" y="480"/>
                    </a:lnTo>
                    <a:lnTo>
                      <a:pt x="463" y="478"/>
                    </a:lnTo>
                    <a:lnTo>
                      <a:pt x="471" y="476"/>
                    </a:lnTo>
                    <a:lnTo>
                      <a:pt x="479" y="474"/>
                    </a:lnTo>
                    <a:lnTo>
                      <a:pt x="488" y="472"/>
                    </a:lnTo>
                    <a:lnTo>
                      <a:pt x="496" y="470"/>
                    </a:lnTo>
                    <a:lnTo>
                      <a:pt x="504" y="468"/>
                    </a:lnTo>
                    <a:lnTo>
                      <a:pt x="512" y="466"/>
                    </a:lnTo>
                    <a:lnTo>
                      <a:pt x="520" y="464"/>
                    </a:lnTo>
                    <a:lnTo>
                      <a:pt x="528" y="462"/>
                    </a:lnTo>
                    <a:lnTo>
                      <a:pt x="536" y="460"/>
                    </a:lnTo>
                    <a:lnTo>
                      <a:pt x="544" y="458"/>
                    </a:lnTo>
                    <a:lnTo>
                      <a:pt x="553" y="456"/>
                    </a:lnTo>
                    <a:lnTo>
                      <a:pt x="561" y="454"/>
                    </a:lnTo>
                    <a:lnTo>
                      <a:pt x="569" y="452"/>
                    </a:lnTo>
                    <a:lnTo>
                      <a:pt x="577" y="450"/>
                    </a:lnTo>
                    <a:lnTo>
                      <a:pt x="585" y="448"/>
                    </a:lnTo>
                    <a:lnTo>
                      <a:pt x="593" y="446"/>
                    </a:lnTo>
                    <a:lnTo>
                      <a:pt x="601" y="444"/>
                    </a:lnTo>
                    <a:lnTo>
                      <a:pt x="610" y="442"/>
                    </a:lnTo>
                    <a:lnTo>
                      <a:pt x="618" y="440"/>
                    </a:lnTo>
                    <a:lnTo>
                      <a:pt x="626" y="438"/>
                    </a:lnTo>
                    <a:lnTo>
                      <a:pt x="634" y="436"/>
                    </a:lnTo>
                    <a:lnTo>
                      <a:pt x="642" y="434"/>
                    </a:lnTo>
                    <a:lnTo>
                      <a:pt x="650" y="432"/>
                    </a:lnTo>
                    <a:lnTo>
                      <a:pt x="658" y="431"/>
                    </a:lnTo>
                    <a:lnTo>
                      <a:pt x="666" y="429"/>
                    </a:lnTo>
                    <a:lnTo>
                      <a:pt x="675" y="427"/>
                    </a:lnTo>
                    <a:lnTo>
                      <a:pt x="683" y="425"/>
                    </a:lnTo>
                    <a:lnTo>
                      <a:pt x="691" y="423"/>
                    </a:lnTo>
                    <a:lnTo>
                      <a:pt x="699" y="421"/>
                    </a:lnTo>
                    <a:lnTo>
                      <a:pt x="707" y="419"/>
                    </a:lnTo>
                    <a:lnTo>
                      <a:pt x="715" y="417"/>
                    </a:lnTo>
                    <a:lnTo>
                      <a:pt x="723" y="415"/>
                    </a:lnTo>
                    <a:lnTo>
                      <a:pt x="731" y="413"/>
                    </a:lnTo>
                    <a:lnTo>
                      <a:pt x="740" y="411"/>
                    </a:lnTo>
                    <a:lnTo>
                      <a:pt x="748" y="409"/>
                    </a:lnTo>
                    <a:lnTo>
                      <a:pt x="756" y="407"/>
                    </a:lnTo>
                    <a:lnTo>
                      <a:pt x="764" y="405"/>
                    </a:lnTo>
                    <a:lnTo>
                      <a:pt x="772" y="403"/>
                    </a:lnTo>
                    <a:lnTo>
                      <a:pt x="780" y="401"/>
                    </a:lnTo>
                    <a:lnTo>
                      <a:pt x="788" y="399"/>
                    </a:lnTo>
                    <a:lnTo>
                      <a:pt x="796" y="397"/>
                    </a:lnTo>
                    <a:lnTo>
                      <a:pt x="804" y="395"/>
                    </a:lnTo>
                    <a:lnTo>
                      <a:pt x="813" y="393"/>
                    </a:lnTo>
                    <a:lnTo>
                      <a:pt x="821" y="391"/>
                    </a:lnTo>
                    <a:lnTo>
                      <a:pt x="829" y="389"/>
                    </a:lnTo>
                    <a:lnTo>
                      <a:pt x="837" y="387"/>
                    </a:lnTo>
                    <a:lnTo>
                      <a:pt x="845" y="385"/>
                    </a:lnTo>
                    <a:lnTo>
                      <a:pt x="853" y="383"/>
                    </a:lnTo>
                    <a:lnTo>
                      <a:pt x="861" y="381"/>
                    </a:lnTo>
                    <a:lnTo>
                      <a:pt x="870" y="379"/>
                    </a:lnTo>
                    <a:lnTo>
                      <a:pt x="878" y="377"/>
                    </a:lnTo>
                    <a:lnTo>
                      <a:pt x="886" y="375"/>
                    </a:lnTo>
                    <a:lnTo>
                      <a:pt x="894" y="373"/>
                    </a:lnTo>
                    <a:lnTo>
                      <a:pt x="902" y="371"/>
                    </a:lnTo>
                    <a:lnTo>
                      <a:pt x="910" y="369"/>
                    </a:lnTo>
                    <a:lnTo>
                      <a:pt x="918" y="367"/>
                    </a:lnTo>
                    <a:lnTo>
                      <a:pt x="926" y="365"/>
                    </a:lnTo>
                    <a:lnTo>
                      <a:pt x="935" y="363"/>
                    </a:lnTo>
                    <a:lnTo>
                      <a:pt x="943" y="361"/>
                    </a:lnTo>
                    <a:lnTo>
                      <a:pt x="951" y="360"/>
                    </a:lnTo>
                    <a:lnTo>
                      <a:pt x="959" y="358"/>
                    </a:lnTo>
                    <a:lnTo>
                      <a:pt x="967" y="356"/>
                    </a:lnTo>
                    <a:lnTo>
                      <a:pt x="975" y="353"/>
                    </a:lnTo>
                    <a:lnTo>
                      <a:pt x="983" y="352"/>
                    </a:lnTo>
                    <a:lnTo>
                      <a:pt x="991" y="350"/>
                    </a:lnTo>
                    <a:lnTo>
                      <a:pt x="1000" y="348"/>
                    </a:lnTo>
                    <a:lnTo>
                      <a:pt x="1008" y="346"/>
                    </a:lnTo>
                    <a:lnTo>
                      <a:pt x="1016" y="344"/>
                    </a:lnTo>
                    <a:lnTo>
                      <a:pt x="1024" y="342"/>
                    </a:lnTo>
                    <a:lnTo>
                      <a:pt x="1032" y="340"/>
                    </a:lnTo>
                    <a:lnTo>
                      <a:pt x="1040" y="338"/>
                    </a:lnTo>
                    <a:lnTo>
                      <a:pt x="1048" y="336"/>
                    </a:lnTo>
                    <a:lnTo>
                      <a:pt x="1056" y="334"/>
                    </a:lnTo>
                    <a:lnTo>
                      <a:pt x="1065" y="332"/>
                    </a:lnTo>
                    <a:lnTo>
                      <a:pt x="1073" y="330"/>
                    </a:lnTo>
                    <a:lnTo>
                      <a:pt x="1081" y="328"/>
                    </a:lnTo>
                    <a:lnTo>
                      <a:pt x="1089" y="326"/>
                    </a:lnTo>
                    <a:lnTo>
                      <a:pt x="1097" y="324"/>
                    </a:lnTo>
                    <a:lnTo>
                      <a:pt x="1105" y="322"/>
                    </a:lnTo>
                    <a:lnTo>
                      <a:pt x="1113" y="320"/>
                    </a:lnTo>
                    <a:lnTo>
                      <a:pt x="1121" y="318"/>
                    </a:lnTo>
                    <a:lnTo>
                      <a:pt x="1130" y="316"/>
                    </a:lnTo>
                    <a:lnTo>
                      <a:pt x="1138" y="314"/>
                    </a:lnTo>
                    <a:lnTo>
                      <a:pt x="1146" y="312"/>
                    </a:lnTo>
                    <a:lnTo>
                      <a:pt x="1154" y="310"/>
                    </a:lnTo>
                    <a:lnTo>
                      <a:pt x="1162" y="308"/>
                    </a:lnTo>
                    <a:lnTo>
                      <a:pt x="1170" y="306"/>
                    </a:lnTo>
                    <a:lnTo>
                      <a:pt x="1178" y="304"/>
                    </a:lnTo>
                    <a:lnTo>
                      <a:pt x="1186" y="302"/>
                    </a:lnTo>
                    <a:lnTo>
                      <a:pt x="1195" y="300"/>
                    </a:lnTo>
                    <a:lnTo>
                      <a:pt x="1203" y="298"/>
                    </a:lnTo>
                    <a:lnTo>
                      <a:pt x="1211" y="296"/>
                    </a:lnTo>
                    <a:lnTo>
                      <a:pt x="1219" y="294"/>
                    </a:lnTo>
                    <a:lnTo>
                      <a:pt x="1227" y="292"/>
                    </a:lnTo>
                    <a:lnTo>
                      <a:pt x="1235" y="290"/>
                    </a:lnTo>
                    <a:lnTo>
                      <a:pt x="1243" y="288"/>
                    </a:lnTo>
                    <a:lnTo>
                      <a:pt x="1252" y="286"/>
                    </a:lnTo>
                    <a:lnTo>
                      <a:pt x="1260" y="284"/>
                    </a:lnTo>
                    <a:lnTo>
                      <a:pt x="1268" y="282"/>
                    </a:lnTo>
                    <a:lnTo>
                      <a:pt x="1276" y="281"/>
                    </a:lnTo>
                    <a:lnTo>
                      <a:pt x="1284" y="279"/>
                    </a:lnTo>
                    <a:lnTo>
                      <a:pt x="1292" y="277"/>
                    </a:lnTo>
                    <a:lnTo>
                      <a:pt x="1300" y="275"/>
                    </a:lnTo>
                    <a:lnTo>
                      <a:pt x="1308" y="273"/>
                    </a:lnTo>
                    <a:lnTo>
                      <a:pt x="1316" y="271"/>
                    </a:lnTo>
                    <a:lnTo>
                      <a:pt x="1325" y="269"/>
                    </a:lnTo>
                    <a:lnTo>
                      <a:pt x="1333" y="267"/>
                    </a:lnTo>
                    <a:lnTo>
                      <a:pt x="1341" y="265"/>
                    </a:lnTo>
                    <a:lnTo>
                      <a:pt x="1349" y="263"/>
                    </a:lnTo>
                    <a:lnTo>
                      <a:pt x="1357" y="261"/>
                    </a:lnTo>
                    <a:lnTo>
                      <a:pt x="1365" y="259"/>
                    </a:lnTo>
                    <a:lnTo>
                      <a:pt x="1373" y="257"/>
                    </a:lnTo>
                    <a:lnTo>
                      <a:pt x="1381" y="255"/>
                    </a:lnTo>
                    <a:lnTo>
                      <a:pt x="1390" y="253"/>
                    </a:lnTo>
                    <a:lnTo>
                      <a:pt x="1398" y="251"/>
                    </a:lnTo>
                    <a:lnTo>
                      <a:pt x="1406" y="249"/>
                    </a:lnTo>
                    <a:lnTo>
                      <a:pt x="1414" y="247"/>
                    </a:lnTo>
                    <a:lnTo>
                      <a:pt x="1422" y="245"/>
                    </a:lnTo>
                    <a:lnTo>
                      <a:pt x="1430" y="243"/>
                    </a:lnTo>
                    <a:lnTo>
                      <a:pt x="1438" y="241"/>
                    </a:lnTo>
                    <a:lnTo>
                      <a:pt x="1446" y="239"/>
                    </a:lnTo>
                    <a:lnTo>
                      <a:pt x="1454" y="237"/>
                    </a:lnTo>
                    <a:lnTo>
                      <a:pt x="1463" y="235"/>
                    </a:lnTo>
                    <a:lnTo>
                      <a:pt x="1471" y="233"/>
                    </a:lnTo>
                    <a:lnTo>
                      <a:pt x="1479" y="231"/>
                    </a:lnTo>
                    <a:lnTo>
                      <a:pt x="1487" y="229"/>
                    </a:lnTo>
                    <a:lnTo>
                      <a:pt x="1495" y="227"/>
                    </a:lnTo>
                    <a:lnTo>
                      <a:pt x="1503" y="225"/>
                    </a:lnTo>
                    <a:lnTo>
                      <a:pt x="1512" y="223"/>
                    </a:lnTo>
                    <a:lnTo>
                      <a:pt x="1520" y="221"/>
                    </a:lnTo>
                    <a:lnTo>
                      <a:pt x="1528" y="219"/>
                    </a:lnTo>
                    <a:lnTo>
                      <a:pt x="1536" y="217"/>
                    </a:lnTo>
                    <a:lnTo>
                      <a:pt x="1544" y="215"/>
                    </a:lnTo>
                    <a:lnTo>
                      <a:pt x="1552" y="213"/>
                    </a:lnTo>
                    <a:lnTo>
                      <a:pt x="1560" y="211"/>
                    </a:lnTo>
                    <a:lnTo>
                      <a:pt x="1568" y="210"/>
                    </a:lnTo>
                    <a:lnTo>
                      <a:pt x="1576" y="208"/>
                    </a:lnTo>
                    <a:lnTo>
                      <a:pt x="1585" y="206"/>
                    </a:lnTo>
                    <a:lnTo>
                      <a:pt x="1593" y="204"/>
                    </a:lnTo>
                    <a:lnTo>
                      <a:pt x="1601" y="202"/>
                    </a:lnTo>
                    <a:lnTo>
                      <a:pt x="1609" y="200"/>
                    </a:lnTo>
                    <a:lnTo>
                      <a:pt x="1617" y="198"/>
                    </a:lnTo>
                    <a:lnTo>
                      <a:pt x="1625" y="196"/>
                    </a:lnTo>
                    <a:lnTo>
                      <a:pt x="1633" y="194"/>
                    </a:lnTo>
                    <a:lnTo>
                      <a:pt x="1641" y="192"/>
                    </a:lnTo>
                    <a:lnTo>
                      <a:pt x="1650" y="190"/>
                    </a:lnTo>
                    <a:lnTo>
                      <a:pt x="1658" y="188"/>
                    </a:lnTo>
                    <a:lnTo>
                      <a:pt x="1666" y="186"/>
                    </a:lnTo>
                    <a:lnTo>
                      <a:pt x="1674" y="184"/>
                    </a:lnTo>
                    <a:lnTo>
                      <a:pt x="1682" y="182"/>
                    </a:lnTo>
                    <a:lnTo>
                      <a:pt x="1690" y="180"/>
                    </a:lnTo>
                    <a:lnTo>
                      <a:pt x="1698" y="178"/>
                    </a:lnTo>
                    <a:lnTo>
                      <a:pt x="1706" y="176"/>
                    </a:lnTo>
                    <a:lnTo>
                      <a:pt x="1715" y="174"/>
                    </a:lnTo>
                    <a:lnTo>
                      <a:pt x="1723" y="172"/>
                    </a:lnTo>
                    <a:lnTo>
                      <a:pt x="1731" y="170"/>
                    </a:lnTo>
                    <a:lnTo>
                      <a:pt x="1739" y="168"/>
                    </a:lnTo>
                    <a:lnTo>
                      <a:pt x="1747" y="166"/>
                    </a:lnTo>
                    <a:lnTo>
                      <a:pt x="1755" y="164"/>
                    </a:lnTo>
                    <a:lnTo>
                      <a:pt x="1763" y="162"/>
                    </a:lnTo>
                    <a:lnTo>
                      <a:pt x="1772" y="160"/>
                    </a:lnTo>
                    <a:lnTo>
                      <a:pt x="1780" y="158"/>
                    </a:lnTo>
                    <a:lnTo>
                      <a:pt x="1788" y="156"/>
                    </a:lnTo>
                    <a:lnTo>
                      <a:pt x="1796" y="154"/>
                    </a:lnTo>
                    <a:lnTo>
                      <a:pt x="1804" y="152"/>
                    </a:lnTo>
                    <a:lnTo>
                      <a:pt x="1812" y="150"/>
                    </a:lnTo>
                    <a:lnTo>
                      <a:pt x="1820" y="148"/>
                    </a:lnTo>
                    <a:lnTo>
                      <a:pt x="1828" y="146"/>
                    </a:lnTo>
                    <a:lnTo>
                      <a:pt x="1836" y="144"/>
                    </a:lnTo>
                    <a:lnTo>
                      <a:pt x="1845" y="142"/>
                    </a:lnTo>
                    <a:lnTo>
                      <a:pt x="1853" y="140"/>
                    </a:lnTo>
                    <a:lnTo>
                      <a:pt x="1861" y="138"/>
                    </a:lnTo>
                    <a:lnTo>
                      <a:pt x="1869" y="136"/>
                    </a:lnTo>
                    <a:lnTo>
                      <a:pt x="1877" y="134"/>
                    </a:lnTo>
                    <a:lnTo>
                      <a:pt x="1885" y="133"/>
                    </a:lnTo>
                    <a:lnTo>
                      <a:pt x="1893" y="130"/>
                    </a:lnTo>
                    <a:lnTo>
                      <a:pt x="1902" y="129"/>
                    </a:lnTo>
                    <a:lnTo>
                      <a:pt x="1910" y="127"/>
                    </a:lnTo>
                    <a:lnTo>
                      <a:pt x="1918" y="125"/>
                    </a:lnTo>
                    <a:lnTo>
                      <a:pt x="1926" y="123"/>
                    </a:lnTo>
                    <a:lnTo>
                      <a:pt x="1934" y="121"/>
                    </a:lnTo>
                    <a:lnTo>
                      <a:pt x="1942" y="119"/>
                    </a:lnTo>
                    <a:lnTo>
                      <a:pt x="1950" y="117"/>
                    </a:lnTo>
                    <a:lnTo>
                      <a:pt x="1958" y="115"/>
                    </a:lnTo>
                    <a:lnTo>
                      <a:pt x="1966" y="113"/>
                    </a:lnTo>
                    <a:lnTo>
                      <a:pt x="1975" y="111"/>
                    </a:lnTo>
                    <a:lnTo>
                      <a:pt x="1983" y="109"/>
                    </a:lnTo>
                    <a:lnTo>
                      <a:pt x="1991" y="107"/>
                    </a:lnTo>
                    <a:lnTo>
                      <a:pt x="1999" y="105"/>
                    </a:lnTo>
                    <a:lnTo>
                      <a:pt x="2007" y="103"/>
                    </a:lnTo>
                    <a:lnTo>
                      <a:pt x="2015" y="101"/>
                    </a:lnTo>
                    <a:lnTo>
                      <a:pt x="2023" y="99"/>
                    </a:lnTo>
                    <a:lnTo>
                      <a:pt x="2032" y="97"/>
                    </a:lnTo>
                    <a:lnTo>
                      <a:pt x="2040" y="95"/>
                    </a:lnTo>
                    <a:lnTo>
                      <a:pt x="2048" y="93"/>
                    </a:lnTo>
                    <a:lnTo>
                      <a:pt x="2056" y="91"/>
                    </a:lnTo>
                    <a:lnTo>
                      <a:pt x="2064" y="89"/>
                    </a:lnTo>
                    <a:lnTo>
                      <a:pt x="2072" y="87"/>
                    </a:lnTo>
                    <a:lnTo>
                      <a:pt x="2080" y="85"/>
                    </a:lnTo>
                    <a:lnTo>
                      <a:pt x="2088" y="83"/>
                    </a:lnTo>
                    <a:lnTo>
                      <a:pt x="2096" y="81"/>
                    </a:lnTo>
                    <a:lnTo>
                      <a:pt x="2105" y="79"/>
                    </a:lnTo>
                    <a:lnTo>
                      <a:pt x="2113" y="77"/>
                    </a:lnTo>
                    <a:lnTo>
                      <a:pt x="2121" y="75"/>
                    </a:lnTo>
                    <a:lnTo>
                      <a:pt x="2129" y="73"/>
                    </a:lnTo>
                    <a:lnTo>
                      <a:pt x="2137" y="71"/>
                    </a:lnTo>
                    <a:lnTo>
                      <a:pt x="2145" y="69"/>
                    </a:lnTo>
                    <a:lnTo>
                      <a:pt x="2153" y="67"/>
                    </a:lnTo>
                    <a:lnTo>
                      <a:pt x="2162" y="65"/>
                    </a:lnTo>
                    <a:lnTo>
                      <a:pt x="2170" y="63"/>
                    </a:lnTo>
                    <a:lnTo>
                      <a:pt x="2178" y="61"/>
                    </a:lnTo>
                    <a:lnTo>
                      <a:pt x="2186" y="59"/>
                    </a:lnTo>
                    <a:lnTo>
                      <a:pt x="2194" y="58"/>
                    </a:lnTo>
                    <a:lnTo>
                      <a:pt x="2202" y="56"/>
                    </a:lnTo>
                    <a:lnTo>
                      <a:pt x="2210" y="54"/>
                    </a:lnTo>
                    <a:lnTo>
                      <a:pt x="2218" y="52"/>
                    </a:lnTo>
                    <a:lnTo>
                      <a:pt x="2227" y="50"/>
                    </a:lnTo>
                    <a:lnTo>
                      <a:pt x="2235" y="48"/>
                    </a:lnTo>
                    <a:lnTo>
                      <a:pt x="2243" y="46"/>
                    </a:lnTo>
                    <a:lnTo>
                      <a:pt x="2251" y="44"/>
                    </a:lnTo>
                    <a:lnTo>
                      <a:pt x="2259" y="42"/>
                    </a:lnTo>
                    <a:lnTo>
                      <a:pt x="2267" y="40"/>
                    </a:lnTo>
                    <a:lnTo>
                      <a:pt x="2275" y="38"/>
                    </a:lnTo>
                    <a:lnTo>
                      <a:pt x="2283" y="36"/>
                    </a:lnTo>
                    <a:lnTo>
                      <a:pt x="2292" y="34"/>
                    </a:lnTo>
                    <a:lnTo>
                      <a:pt x="2300" y="32"/>
                    </a:lnTo>
                    <a:lnTo>
                      <a:pt x="2308" y="30"/>
                    </a:lnTo>
                    <a:lnTo>
                      <a:pt x="2316" y="28"/>
                    </a:lnTo>
                    <a:lnTo>
                      <a:pt x="2324" y="26"/>
                    </a:lnTo>
                    <a:lnTo>
                      <a:pt x="2332" y="24"/>
                    </a:lnTo>
                    <a:lnTo>
                      <a:pt x="2340" y="22"/>
                    </a:lnTo>
                    <a:lnTo>
                      <a:pt x="2348" y="20"/>
                    </a:lnTo>
                    <a:lnTo>
                      <a:pt x="2356" y="18"/>
                    </a:lnTo>
                    <a:lnTo>
                      <a:pt x="2365" y="16"/>
                    </a:lnTo>
                    <a:lnTo>
                      <a:pt x="2373" y="14"/>
                    </a:lnTo>
                    <a:lnTo>
                      <a:pt x="2381" y="12"/>
                    </a:lnTo>
                    <a:lnTo>
                      <a:pt x="2389" y="10"/>
                    </a:lnTo>
                    <a:lnTo>
                      <a:pt x="2397" y="8"/>
                    </a:lnTo>
                    <a:lnTo>
                      <a:pt x="2405" y="6"/>
                    </a:lnTo>
                    <a:lnTo>
                      <a:pt x="2413" y="4"/>
                    </a:lnTo>
                    <a:lnTo>
                      <a:pt x="2422" y="2"/>
                    </a:lnTo>
                    <a:lnTo>
                      <a:pt x="2430" y="0"/>
                    </a:ln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64">
                <a:extLst>
                  <a:ext uri="{FF2B5EF4-FFF2-40B4-BE49-F238E27FC236}">
                    <a16:creationId xmlns:a16="http://schemas.microsoft.com/office/drawing/2014/main" id="{FAC92293-C22A-4E5B-9252-879CA166E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" y="1621"/>
                <a:ext cx="0" cy="171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65">
                <a:extLst>
                  <a:ext uri="{FF2B5EF4-FFF2-40B4-BE49-F238E27FC236}">
                    <a16:creationId xmlns:a16="http://schemas.microsoft.com/office/drawing/2014/main" id="{E6030DEB-1906-46A8-9F9E-F1E62FF05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" y="3281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166">
                <a:extLst>
                  <a:ext uri="{FF2B5EF4-FFF2-40B4-BE49-F238E27FC236}">
                    <a16:creationId xmlns:a16="http://schemas.microsoft.com/office/drawing/2014/main" id="{82213057-F72F-4EC1-9200-00C37DB6D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39" y="3234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167">
                <a:extLst>
                  <a:ext uri="{FF2B5EF4-FFF2-40B4-BE49-F238E27FC236}">
                    <a16:creationId xmlns:a16="http://schemas.microsoft.com/office/drawing/2014/main" id="{C502B3AC-4823-4108-B3B9-E88CA0D3C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42" y="3205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168">
                <a:extLst>
                  <a:ext uri="{FF2B5EF4-FFF2-40B4-BE49-F238E27FC236}">
                    <a16:creationId xmlns:a16="http://schemas.microsoft.com/office/drawing/2014/main" id="{E6A7DA5E-EEA6-468F-A0D4-DA946C845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9" y="3166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Line 169">
                <a:extLst>
                  <a:ext uri="{FF2B5EF4-FFF2-40B4-BE49-F238E27FC236}">
                    <a16:creationId xmlns:a16="http://schemas.microsoft.com/office/drawing/2014/main" id="{2D23995C-3F9A-4E50-9622-ACA98BCBF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" y="2878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70">
                <a:extLst>
                  <a:ext uri="{FF2B5EF4-FFF2-40B4-BE49-F238E27FC236}">
                    <a16:creationId xmlns:a16="http://schemas.microsoft.com/office/drawing/2014/main" id="{144DF116-7F1D-4C5E-8983-AB7881C8C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39" y="2858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171">
                <a:extLst>
                  <a:ext uri="{FF2B5EF4-FFF2-40B4-BE49-F238E27FC236}">
                    <a16:creationId xmlns:a16="http://schemas.microsoft.com/office/drawing/2014/main" id="{8C92D9ED-02C2-4B86-AE4C-C0972B74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42" y="2830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172">
                <a:extLst>
                  <a:ext uri="{FF2B5EF4-FFF2-40B4-BE49-F238E27FC236}">
                    <a16:creationId xmlns:a16="http://schemas.microsoft.com/office/drawing/2014/main" id="{EBFC5197-F140-4E19-B46D-B12C163D8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9" y="279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173">
                <a:extLst>
                  <a:ext uri="{FF2B5EF4-FFF2-40B4-BE49-F238E27FC236}">
                    <a16:creationId xmlns:a16="http://schemas.microsoft.com/office/drawing/2014/main" id="{A7C5149F-63B8-4469-979A-996FA4586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9" y="2738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Line 174">
                <a:extLst>
                  <a:ext uri="{FF2B5EF4-FFF2-40B4-BE49-F238E27FC236}">
                    <a16:creationId xmlns:a16="http://schemas.microsoft.com/office/drawing/2014/main" id="{DD04972E-6175-4B26-B65B-8030BBBE9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" y="2476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175">
                <a:extLst>
                  <a:ext uri="{FF2B5EF4-FFF2-40B4-BE49-F238E27FC236}">
                    <a16:creationId xmlns:a16="http://schemas.microsoft.com/office/drawing/2014/main" id="{266AF6C4-7ADE-4B68-A6BE-1A2F5DAA5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9" y="239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Line 176">
                <a:extLst>
                  <a:ext uri="{FF2B5EF4-FFF2-40B4-BE49-F238E27FC236}">
                    <a16:creationId xmlns:a16="http://schemas.microsoft.com/office/drawing/2014/main" id="{7C89701A-971A-4461-B844-4BCC9B815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" y="2073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77">
                <a:extLst>
                  <a:ext uri="{FF2B5EF4-FFF2-40B4-BE49-F238E27FC236}">
                    <a16:creationId xmlns:a16="http://schemas.microsoft.com/office/drawing/2014/main" id="{5432B500-FD5E-41E2-8A12-92A06DC5D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42" y="2040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178">
                <a:extLst>
                  <a:ext uri="{FF2B5EF4-FFF2-40B4-BE49-F238E27FC236}">
                    <a16:creationId xmlns:a16="http://schemas.microsoft.com/office/drawing/2014/main" id="{A65B7555-0265-48D5-94E9-0DFA91AA0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9" y="2001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179">
                <a:extLst>
                  <a:ext uri="{FF2B5EF4-FFF2-40B4-BE49-F238E27FC236}">
                    <a16:creationId xmlns:a16="http://schemas.microsoft.com/office/drawing/2014/main" id="{AC132EC0-00FF-4E9D-A29F-993D05550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8" y="1949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46378ECB-627B-4303-9814-BF4172270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6" y="1671"/>
                <a:ext cx="31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181">
                <a:extLst>
                  <a:ext uri="{FF2B5EF4-FFF2-40B4-BE49-F238E27FC236}">
                    <a16:creationId xmlns:a16="http://schemas.microsoft.com/office/drawing/2014/main" id="{1F828DE4-7DA5-45A0-A14E-85A92097C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42" y="1612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182">
                <a:extLst>
                  <a:ext uri="{FF2B5EF4-FFF2-40B4-BE49-F238E27FC236}">
                    <a16:creationId xmlns:a16="http://schemas.microsoft.com/office/drawing/2014/main" id="{AE88B22E-9EFD-48B4-9D7C-D57468840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29" y="1573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183">
                <a:extLst>
                  <a:ext uri="{FF2B5EF4-FFF2-40B4-BE49-F238E27FC236}">
                    <a16:creationId xmlns:a16="http://schemas.microsoft.com/office/drawing/2014/main" id="{20E70561-0388-4A05-9A21-8CC7480AE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19" y="2876"/>
                <a:ext cx="1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184">
                <a:extLst>
                  <a:ext uri="{FF2B5EF4-FFF2-40B4-BE49-F238E27FC236}">
                    <a16:creationId xmlns:a16="http://schemas.microsoft.com/office/drawing/2014/main" id="{E3F540A6-3F41-4938-94A4-BBBD0FB2F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816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185">
                <a:extLst>
                  <a:ext uri="{FF2B5EF4-FFF2-40B4-BE49-F238E27FC236}">
                    <a16:creationId xmlns:a16="http://schemas.microsoft.com/office/drawing/2014/main" id="{F56EE942-0459-43A1-90BC-6F4E6AFC2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3" y="2779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186">
                <a:extLst>
                  <a:ext uri="{FF2B5EF4-FFF2-40B4-BE49-F238E27FC236}">
                    <a16:creationId xmlns:a16="http://schemas.microsoft.com/office/drawing/2014/main" id="{73725CE1-B506-4FDA-94B1-888A4F567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3" y="2758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187">
                <a:extLst>
                  <a:ext uri="{FF2B5EF4-FFF2-40B4-BE49-F238E27FC236}">
                    <a16:creationId xmlns:a16="http://schemas.microsoft.com/office/drawing/2014/main" id="{8CDAFF25-3328-4105-8C6B-DE0A0C2C0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721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188">
                <a:extLst>
                  <a:ext uri="{FF2B5EF4-FFF2-40B4-BE49-F238E27FC236}">
                    <a16:creationId xmlns:a16="http://schemas.microsoft.com/office/drawing/2014/main" id="{7308CB70-0707-4DE7-AEA4-EC5354E90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37" y="2678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189">
                <a:extLst>
                  <a:ext uri="{FF2B5EF4-FFF2-40B4-BE49-F238E27FC236}">
                    <a16:creationId xmlns:a16="http://schemas.microsoft.com/office/drawing/2014/main" id="{4E8C66E9-8AD7-481D-A76C-A058AA6FF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637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190">
                <a:extLst>
                  <a:ext uri="{FF2B5EF4-FFF2-40B4-BE49-F238E27FC236}">
                    <a16:creationId xmlns:a16="http://schemas.microsoft.com/office/drawing/2014/main" id="{3C6C905D-D2AA-4869-A04D-66710F4D4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584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191">
                <a:extLst>
                  <a:ext uri="{FF2B5EF4-FFF2-40B4-BE49-F238E27FC236}">
                    <a16:creationId xmlns:a16="http://schemas.microsoft.com/office/drawing/2014/main" id="{DBF4D5D9-A98E-43AB-9539-77B415B18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5" y="2550"/>
                <a:ext cx="6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'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192">
                <a:extLst>
                  <a:ext uri="{FF2B5EF4-FFF2-40B4-BE49-F238E27FC236}">
                    <a16:creationId xmlns:a16="http://schemas.microsoft.com/office/drawing/2014/main" id="{5C27E144-A64C-4834-9CBF-1266D9832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9" y="2516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193">
                <a:extLst>
                  <a:ext uri="{FF2B5EF4-FFF2-40B4-BE49-F238E27FC236}">
                    <a16:creationId xmlns:a16="http://schemas.microsoft.com/office/drawing/2014/main" id="{099F8FAD-18DC-4C80-821F-D8FC23710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0" y="2479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194">
                <a:extLst>
                  <a:ext uri="{FF2B5EF4-FFF2-40B4-BE49-F238E27FC236}">
                    <a16:creationId xmlns:a16="http://schemas.microsoft.com/office/drawing/2014/main" id="{6A4AE317-45F0-4DAE-A16E-BE61A886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9" y="2444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195">
                <a:extLst>
                  <a:ext uri="{FF2B5EF4-FFF2-40B4-BE49-F238E27FC236}">
                    <a16:creationId xmlns:a16="http://schemas.microsoft.com/office/drawing/2014/main" id="{5FBD997E-5C1B-48F1-9A41-FB6B3D51D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9" y="2397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196">
                <a:extLst>
                  <a:ext uri="{FF2B5EF4-FFF2-40B4-BE49-F238E27FC236}">
                    <a16:creationId xmlns:a16="http://schemas.microsoft.com/office/drawing/2014/main" id="{ED736B5A-B917-4B8D-8B13-C8E5FD842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3" y="2363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197">
                <a:extLst>
                  <a:ext uri="{FF2B5EF4-FFF2-40B4-BE49-F238E27FC236}">
                    <a16:creationId xmlns:a16="http://schemas.microsoft.com/office/drawing/2014/main" id="{55F4CF32-AFE6-49F0-8984-E840F9CE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3" y="2343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198">
                <a:extLst>
                  <a:ext uri="{FF2B5EF4-FFF2-40B4-BE49-F238E27FC236}">
                    <a16:creationId xmlns:a16="http://schemas.microsoft.com/office/drawing/2014/main" id="{27865990-3AFE-4BBF-A833-E3244B9B0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3" y="2322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199">
                <a:extLst>
                  <a:ext uri="{FF2B5EF4-FFF2-40B4-BE49-F238E27FC236}">
                    <a16:creationId xmlns:a16="http://schemas.microsoft.com/office/drawing/2014/main" id="{7491B632-48BB-44DB-A8DB-200687A48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0" y="2298"/>
                <a:ext cx="7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200">
                <a:extLst>
                  <a:ext uri="{FF2B5EF4-FFF2-40B4-BE49-F238E27FC236}">
                    <a16:creationId xmlns:a16="http://schemas.microsoft.com/office/drawing/2014/main" id="{7173291F-4DF1-47D8-9AA5-3B06C1A3B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261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201">
                <a:extLst>
                  <a:ext uri="{FF2B5EF4-FFF2-40B4-BE49-F238E27FC236}">
                    <a16:creationId xmlns:a16="http://schemas.microsoft.com/office/drawing/2014/main" id="{15ACD179-B4BE-4647-BA3F-436C61C37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43" y="2224"/>
                <a:ext cx="6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202">
                <a:extLst>
                  <a:ext uri="{FF2B5EF4-FFF2-40B4-BE49-F238E27FC236}">
                    <a16:creationId xmlns:a16="http://schemas.microsoft.com/office/drawing/2014/main" id="{523B47A4-05AE-420F-86CC-ADED2B715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39" y="2199"/>
                <a:ext cx="7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203">
                <a:extLst>
                  <a:ext uri="{FF2B5EF4-FFF2-40B4-BE49-F238E27FC236}">
                    <a16:creationId xmlns:a16="http://schemas.microsoft.com/office/drawing/2014/main" id="{BAFA15DC-7EC0-406C-9826-03E311270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39" y="2173"/>
                <a:ext cx="7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204">
                <a:extLst>
                  <a:ext uri="{FF2B5EF4-FFF2-40B4-BE49-F238E27FC236}">
                    <a16:creationId xmlns:a16="http://schemas.microsoft.com/office/drawing/2014/main" id="{91A52806-CA67-4896-9724-DDC59E2A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134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205">
                <a:extLst>
                  <a:ext uri="{FF2B5EF4-FFF2-40B4-BE49-F238E27FC236}">
                    <a16:creationId xmlns:a16="http://schemas.microsoft.com/office/drawing/2014/main" id="{30406327-EF61-46A1-AE6E-0D97FC93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37" y="2091"/>
                <a:ext cx="7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206">
                <a:extLst>
                  <a:ext uri="{FF2B5EF4-FFF2-40B4-BE49-F238E27FC236}">
                    <a16:creationId xmlns:a16="http://schemas.microsoft.com/office/drawing/2014/main" id="{CD98F752-4CC4-4786-932B-73E49CC67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205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207">
                <a:extLst>
                  <a:ext uri="{FF2B5EF4-FFF2-40B4-BE49-F238E27FC236}">
                    <a16:creationId xmlns:a16="http://schemas.microsoft.com/office/drawing/2014/main" id="{4308D8FE-1BFA-42D4-A9E7-AA53D545A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1997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208">
                <a:extLst>
                  <a:ext uri="{FF2B5EF4-FFF2-40B4-BE49-F238E27FC236}">
                    <a16:creationId xmlns:a16="http://schemas.microsoft.com/office/drawing/2014/main" id="{BA260D21-F4AF-41CE-B859-505C811D9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8" y="1946"/>
                <a:ext cx="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209">
                <a:extLst>
                  <a:ext uri="{FF2B5EF4-FFF2-40B4-BE49-F238E27FC236}">
                    <a16:creationId xmlns:a16="http://schemas.microsoft.com/office/drawing/2014/main" id="{90643AB6-3C26-4267-8F5B-7C913B964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7" y="1897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Line 210">
                <a:extLst>
                  <a:ext uri="{FF2B5EF4-FFF2-40B4-BE49-F238E27FC236}">
                    <a16:creationId xmlns:a16="http://schemas.microsoft.com/office/drawing/2014/main" id="{2C2B796A-7524-4F55-BAF6-06A090BD9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331"/>
                <a:ext cx="2693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211">
                <a:extLst>
                  <a:ext uri="{FF2B5EF4-FFF2-40B4-BE49-F238E27FC236}">
                    <a16:creationId xmlns:a16="http://schemas.microsoft.com/office/drawing/2014/main" id="{753A570C-10C1-4176-9AD4-5BCECB0AF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212">
                <a:extLst>
                  <a:ext uri="{FF2B5EF4-FFF2-40B4-BE49-F238E27FC236}">
                    <a16:creationId xmlns:a16="http://schemas.microsoft.com/office/drawing/2014/main" id="{C7304EB2-AC21-40DA-8F29-9DF059159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" y="3380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Line 213">
                <a:extLst>
                  <a:ext uri="{FF2B5EF4-FFF2-40B4-BE49-F238E27FC236}">
                    <a16:creationId xmlns:a16="http://schemas.microsoft.com/office/drawing/2014/main" id="{89D77896-B41A-48D2-AA39-D2EF938B2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214">
                <a:extLst>
                  <a:ext uri="{FF2B5EF4-FFF2-40B4-BE49-F238E27FC236}">
                    <a16:creationId xmlns:a16="http://schemas.microsoft.com/office/drawing/2014/main" id="{41D3FAAF-7E80-40CE-8882-4928D72CD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3380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Line 215">
                <a:extLst>
                  <a:ext uri="{FF2B5EF4-FFF2-40B4-BE49-F238E27FC236}">
                    <a16:creationId xmlns:a16="http://schemas.microsoft.com/office/drawing/2014/main" id="{9045707F-8F31-4C9D-BAA5-3C42D8370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216">
                <a:extLst>
                  <a:ext uri="{FF2B5EF4-FFF2-40B4-BE49-F238E27FC236}">
                    <a16:creationId xmlns:a16="http://schemas.microsoft.com/office/drawing/2014/main" id="{47F22129-5D18-430F-9AFB-9CEC49ABA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" y="338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Line 217">
                <a:extLst>
                  <a:ext uri="{FF2B5EF4-FFF2-40B4-BE49-F238E27FC236}">
                    <a16:creationId xmlns:a16="http://schemas.microsoft.com/office/drawing/2014/main" id="{0D563284-1255-4C4D-9F8D-34FDBC4F7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218">
                <a:extLst>
                  <a:ext uri="{FF2B5EF4-FFF2-40B4-BE49-F238E27FC236}">
                    <a16:creationId xmlns:a16="http://schemas.microsoft.com/office/drawing/2014/main" id="{D91828F7-7FB8-4C5D-8A83-49FD1F5F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38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Line 219">
                <a:extLst>
                  <a:ext uri="{FF2B5EF4-FFF2-40B4-BE49-F238E27FC236}">
                    <a16:creationId xmlns:a16="http://schemas.microsoft.com/office/drawing/2014/main" id="{00CC46A3-7AA1-450D-89C6-DF7C596FE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0" y="3331"/>
                <a:ext cx="0" cy="31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220">
                <a:extLst>
                  <a:ext uri="{FF2B5EF4-FFF2-40B4-BE49-F238E27FC236}">
                    <a16:creationId xmlns:a16="http://schemas.microsoft.com/office/drawing/2014/main" id="{25D004AE-68BC-4457-97C7-B14DAE48A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338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21">
                <a:extLst>
                  <a:ext uri="{FF2B5EF4-FFF2-40B4-BE49-F238E27FC236}">
                    <a16:creationId xmlns:a16="http://schemas.microsoft.com/office/drawing/2014/main" id="{7331ABC8-DAE0-4904-982B-EE93E027E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3471"/>
                <a:ext cx="20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de-DE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Parent‘s classroom decile rank in skill difference</a:t>
                </a:r>
                <a:endParaRPr kumimoji="0" lang="en-US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22">
                <a:extLst>
                  <a:ext uri="{FF2B5EF4-FFF2-40B4-BE49-F238E27FC236}">
                    <a16:creationId xmlns:a16="http://schemas.microsoft.com/office/drawing/2014/main" id="{F0E8BC46-ADB6-4A25-A9AD-948DEC654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" y="3118"/>
                <a:ext cx="51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Coef.: .017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23">
                <a:extLst>
                  <a:ext uri="{FF2B5EF4-FFF2-40B4-BE49-F238E27FC236}">
                    <a16:creationId xmlns:a16="http://schemas.microsoft.com/office/drawing/2014/main" id="{889014B6-C6A6-44CB-800B-7A30BF6E5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3213"/>
                <a:ext cx="29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(.005)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24">
                <a:extLst>
                  <a:ext uri="{FF2B5EF4-FFF2-40B4-BE49-F238E27FC236}">
                    <a16:creationId xmlns:a16="http://schemas.microsoft.com/office/drawing/2014/main" id="{0D4616F0-B0FC-4C0E-A452-67C1CC800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1484"/>
                <a:ext cx="78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Reduced Form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35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DCB8-E020-487C-8E05-C46D5CC6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err="1"/>
              <a:t>Overige</a:t>
            </a:r>
            <a:r>
              <a:rPr lang="en-GB" sz="3200" dirty="0"/>
              <a:t> </a:t>
            </a:r>
            <a:r>
              <a:rPr lang="en-GB" sz="3200" dirty="0" err="1"/>
              <a:t>resultaten</a:t>
            </a:r>
            <a:endParaRPr lang="LID4096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65AE7-84C2-4C5D-8892-53823B15A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96000"/>
            <a:ext cx="8652026" cy="3627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000" u="sng" dirty="0" err="1"/>
              <a:t>Heterogeneiteit</a:t>
            </a:r>
            <a:endParaRPr lang="nl-NL" sz="2000" u="sng" dirty="0"/>
          </a:p>
          <a:p>
            <a:pPr>
              <a:lnSpc>
                <a:spcPct val="100000"/>
              </a:lnSpc>
            </a:pPr>
            <a:endParaRPr lang="nl-NL" sz="1100" u="sng" dirty="0"/>
          </a:p>
          <a:p>
            <a:pPr lvl="1">
              <a:lnSpc>
                <a:spcPct val="100000"/>
              </a:lnSpc>
            </a:pPr>
            <a:r>
              <a:rPr lang="nl-NL" sz="1800" dirty="0"/>
              <a:t>Geen verschil in effectgrootte naar gender-match ouder &amp; kind</a:t>
            </a:r>
          </a:p>
          <a:p>
            <a:pPr lvl="1">
              <a:lnSpc>
                <a:spcPct val="100000"/>
              </a:lnSpc>
            </a:pPr>
            <a:r>
              <a:rPr lang="nl-NL" sz="1800" dirty="0"/>
              <a:t>Effect is iets kleiner voor kinderen met bijzonder laagopgeleide grootouders</a:t>
            </a:r>
          </a:p>
          <a:p>
            <a:pPr lvl="1">
              <a:lnSpc>
                <a:spcPct val="100000"/>
              </a:lnSpc>
            </a:pPr>
            <a:r>
              <a:rPr lang="nl-NL" sz="1800" dirty="0"/>
              <a:t>Geen verschil naar de sociale achtergrond van ouders </a:t>
            </a:r>
          </a:p>
          <a:p>
            <a:pPr lvl="1">
              <a:lnSpc>
                <a:spcPct val="100000"/>
              </a:lnSpc>
            </a:pPr>
            <a:endParaRPr lang="nl-NL" sz="1100" u="sng" dirty="0"/>
          </a:p>
          <a:p>
            <a:r>
              <a:rPr lang="nl-NL" sz="2000" u="sng" dirty="0" err="1"/>
              <a:t>Langetermijnuitkomsten</a:t>
            </a:r>
            <a:endParaRPr lang="nl-NL" sz="2000" u="sng" dirty="0"/>
          </a:p>
          <a:p>
            <a:endParaRPr lang="nl-NL" sz="1100" u="sng" dirty="0"/>
          </a:p>
          <a:p>
            <a:pPr lvl="1">
              <a:spcAft>
                <a:spcPts val="1200"/>
              </a:spcAft>
            </a:pPr>
            <a:r>
              <a:rPr lang="nl-NL" sz="1800" dirty="0"/>
              <a:t>Kinderen van ouders met relatief hoge rekenvaardigheid kiezen vaker voor een STEM profiel op de middelbare school, en een STEM-studie als vervolgopleiding</a:t>
            </a:r>
          </a:p>
          <a:p>
            <a:r>
              <a:rPr lang="nl-NL" sz="2000" u="sng" dirty="0"/>
              <a:t>Mechanismen</a:t>
            </a:r>
          </a:p>
          <a:p>
            <a:endParaRPr lang="nl-NL" sz="1100" u="sng" dirty="0"/>
          </a:p>
          <a:p>
            <a:pPr lvl="1"/>
            <a:r>
              <a:rPr lang="nl-NL" sz="1800" dirty="0"/>
              <a:t>Geen mediërende rol van ouderlijk inkomen, studierichting of hoogst behaalde opleiding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7024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/>
              <a:t>Conclusies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6000"/>
            <a:ext cx="8326799" cy="4520338"/>
          </a:xfrm>
        </p:spPr>
        <p:txBody>
          <a:bodyPr/>
          <a:lstStyle/>
          <a:p>
            <a:r>
              <a:rPr lang="nl-NL" sz="2000" b="1" dirty="0"/>
              <a:t>Sterke causale impact van oudervaardigheden op de vaardigheden van hun kinderen</a:t>
            </a:r>
          </a:p>
          <a:p>
            <a:pPr lvl="1"/>
            <a:r>
              <a:rPr lang="nl-NL" sz="1800" dirty="0"/>
              <a:t> 1 SD hogere oudervaardigheid verhoogt </a:t>
            </a:r>
            <a:r>
              <a:rPr lang="nl-NL" sz="1800" dirty="0" err="1"/>
              <a:t>kindvaardigheden</a:t>
            </a:r>
            <a:r>
              <a:rPr lang="nl-NL" sz="1800" dirty="0"/>
              <a:t> met 0.1 SD</a:t>
            </a:r>
          </a:p>
          <a:p>
            <a:endParaRPr lang="en-US" sz="2000" dirty="0"/>
          </a:p>
          <a:p>
            <a:r>
              <a:rPr lang="nl-NL" sz="2000" dirty="0"/>
              <a:t>Waarschijnlijk een </a:t>
            </a:r>
            <a:r>
              <a:rPr lang="nl-NL" sz="2000" b="1" dirty="0" err="1"/>
              <a:t>lower-bound</a:t>
            </a:r>
            <a:r>
              <a:rPr lang="nl-NL" sz="2000" b="1" dirty="0"/>
              <a:t> </a:t>
            </a:r>
            <a:r>
              <a:rPr lang="nl-NL" sz="2000" b="1" dirty="0" err="1"/>
              <a:t>estimate</a:t>
            </a:r>
            <a:endParaRPr lang="nl-NL" sz="2000" dirty="0"/>
          </a:p>
          <a:p>
            <a:pPr lvl="1"/>
            <a:r>
              <a:rPr lang="nl-NL" sz="1600" dirty="0"/>
              <a:t>Verschilscore neemt mogelijke causale invloed die voor beide vaardigheden hetzelfde zijn weg</a:t>
            </a:r>
          </a:p>
          <a:p>
            <a:endParaRPr lang="en-US" sz="2000" dirty="0"/>
          </a:p>
          <a:p>
            <a:r>
              <a:rPr lang="en-US" sz="2000" b="1" dirty="0"/>
              <a:t>V</a:t>
            </a:r>
            <a:r>
              <a:rPr lang="nl-NL" sz="2000" b="1" dirty="0"/>
              <a:t>aardigheden van ouders hebben ook effecten op langere termijn</a:t>
            </a:r>
          </a:p>
          <a:p>
            <a:pPr lvl="1"/>
            <a:r>
              <a:rPr lang="nl-NL" sz="1800" dirty="0"/>
              <a:t>Hoge rekenvaardigheden van ouders </a:t>
            </a:r>
            <a:r>
              <a:rPr lang="nl-NL" sz="1800" dirty="0">
                <a:sym typeface="Wingdings" panose="05000000000000000000" pitchFamily="2" charset="2"/>
              </a:rPr>
              <a:t> grotere kans op STEM-keuzes van kinderen</a:t>
            </a:r>
          </a:p>
          <a:p>
            <a:pPr lvl="1"/>
            <a:endParaRPr lang="en-US" sz="1800" dirty="0"/>
          </a:p>
          <a:p>
            <a:r>
              <a:rPr lang="nl-NL" sz="2000" b="1" dirty="0"/>
              <a:t>Hoopvolle boodschap</a:t>
            </a:r>
          </a:p>
          <a:p>
            <a:pPr lvl="1"/>
            <a:r>
              <a:rPr lang="nl-NL" sz="1800" dirty="0"/>
              <a:t>Resultaten bevestigen nogmaals dat scholen er toe doen: </a:t>
            </a:r>
          </a:p>
          <a:p>
            <a:pPr lvl="1"/>
            <a:r>
              <a:rPr lang="nl-NL" sz="1800" dirty="0"/>
              <a:t>Beter onderwijs vandaag heeft positieve intergenerationele spillover effecten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78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E6E4-063C-4C9F-8F7F-A410A899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err="1"/>
              <a:t>Vervolg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DC8A-39E9-485E-8DEA-AA1D3B5D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96000"/>
            <a:ext cx="8326799" cy="4793904"/>
          </a:xfrm>
        </p:spPr>
        <p:txBody>
          <a:bodyPr/>
          <a:lstStyle/>
          <a:p>
            <a:r>
              <a:rPr lang="en-GB" sz="2000" dirty="0"/>
              <a:t>ITS dataset </a:t>
            </a:r>
            <a:r>
              <a:rPr lang="en-GB" sz="2000" dirty="0" err="1"/>
              <a:t>biedt</a:t>
            </a:r>
            <a:r>
              <a:rPr lang="en-GB" sz="2000" dirty="0"/>
              <a:t> </a:t>
            </a:r>
            <a:r>
              <a:rPr lang="en-GB" sz="2000" dirty="0" err="1"/>
              <a:t>veel</a:t>
            </a:r>
            <a:r>
              <a:rPr lang="en-GB" sz="2000" dirty="0"/>
              <a:t> </a:t>
            </a:r>
            <a:r>
              <a:rPr lang="en-GB" sz="2000" dirty="0" err="1"/>
              <a:t>mogelijkheden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b="1" dirty="0" err="1"/>
              <a:t>verder</a:t>
            </a:r>
            <a:r>
              <a:rPr lang="en-GB" sz="2000" b="1" dirty="0"/>
              <a:t> </a:t>
            </a:r>
            <a:r>
              <a:rPr lang="en-GB" sz="2000" b="1" dirty="0" err="1"/>
              <a:t>onderzoek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dirty="0" err="1"/>
              <a:t>Voorbeelden</a:t>
            </a:r>
            <a:r>
              <a:rPr lang="en-GB" sz="2000" dirty="0"/>
              <a:t> van </a:t>
            </a:r>
            <a:r>
              <a:rPr lang="en-GB" sz="2000" dirty="0" err="1"/>
              <a:t>lopende</a:t>
            </a:r>
            <a:r>
              <a:rPr lang="en-GB" sz="2000" dirty="0"/>
              <a:t> </a:t>
            </a:r>
            <a:r>
              <a:rPr lang="en-GB" sz="2000" dirty="0" err="1"/>
              <a:t>projecten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pPr lvl="1"/>
            <a:r>
              <a:rPr lang="en-GB" sz="1800" dirty="0" err="1"/>
              <a:t>Speelt</a:t>
            </a:r>
            <a:r>
              <a:rPr lang="en-GB" sz="1800" dirty="0"/>
              <a:t> </a:t>
            </a:r>
            <a:r>
              <a:rPr lang="en-GB" sz="1800" b="1" dirty="0" err="1"/>
              <a:t>schoolkeuze</a:t>
            </a:r>
            <a:r>
              <a:rPr lang="en-GB" sz="1800" dirty="0"/>
              <a:t> </a:t>
            </a:r>
            <a:r>
              <a:rPr lang="en-GB" sz="1800" dirty="0" err="1"/>
              <a:t>een</a:t>
            </a:r>
            <a:r>
              <a:rPr lang="en-GB" sz="1800" dirty="0"/>
              <a:t> </a:t>
            </a:r>
            <a:r>
              <a:rPr lang="en-GB" sz="1800" dirty="0" err="1"/>
              <a:t>mediërende</a:t>
            </a:r>
            <a:r>
              <a:rPr lang="en-GB" sz="1800" dirty="0"/>
              <a:t> </a:t>
            </a:r>
            <a:r>
              <a:rPr lang="en-GB" sz="1800" dirty="0" err="1"/>
              <a:t>rol</a:t>
            </a:r>
            <a:r>
              <a:rPr lang="en-GB" sz="1800" dirty="0"/>
              <a:t> in de </a:t>
            </a:r>
            <a:r>
              <a:rPr lang="en-GB" sz="1800" dirty="0" err="1"/>
              <a:t>overdracht</a:t>
            </a:r>
            <a:r>
              <a:rPr lang="en-GB" sz="1800" dirty="0"/>
              <a:t> van </a:t>
            </a:r>
            <a:r>
              <a:rPr lang="en-GB" sz="1800" dirty="0" err="1"/>
              <a:t>vaardigheden</a:t>
            </a:r>
            <a:r>
              <a:rPr lang="en-GB" sz="1800" dirty="0"/>
              <a:t> </a:t>
            </a:r>
            <a:r>
              <a:rPr lang="en-GB" sz="1800" dirty="0" err="1"/>
              <a:t>tussen</a:t>
            </a:r>
            <a:r>
              <a:rPr lang="en-GB" sz="1800" dirty="0"/>
              <a:t> </a:t>
            </a:r>
            <a:r>
              <a:rPr lang="en-GB" sz="1800" dirty="0" err="1"/>
              <a:t>ouder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kind? </a:t>
            </a:r>
            <a:r>
              <a:rPr lang="en-GB" sz="1200" dirty="0"/>
              <a:t>(</a:t>
            </a:r>
            <a:r>
              <a:rPr lang="en-GB" sz="1200" dirty="0" err="1"/>
              <a:t>Bles</a:t>
            </a:r>
            <a:r>
              <a:rPr lang="en-GB" sz="1200" dirty="0"/>
              <a:t>, Hanushek, </a:t>
            </a:r>
            <a:r>
              <a:rPr lang="en-GB" sz="1200" dirty="0" err="1"/>
              <a:t>Schwerdt</a:t>
            </a:r>
            <a:r>
              <a:rPr lang="en-GB" sz="1200" dirty="0"/>
              <a:t>, </a:t>
            </a:r>
            <a:r>
              <a:rPr lang="en-GB" sz="1200" dirty="0" err="1"/>
              <a:t>v.d.</a:t>
            </a:r>
            <a:r>
              <a:rPr lang="en-GB" sz="1200" dirty="0"/>
              <a:t> Velden, </a:t>
            </a:r>
            <a:r>
              <a:rPr lang="en-GB" sz="1200" dirty="0" err="1"/>
              <a:t>Wiederhold</a:t>
            </a:r>
            <a:r>
              <a:rPr lang="en-GB" sz="1200" dirty="0"/>
              <a:t>)</a:t>
            </a:r>
          </a:p>
          <a:p>
            <a:pPr lvl="1"/>
            <a:r>
              <a:rPr lang="en-GB" sz="1800" dirty="0"/>
              <a:t>Wat is de </a:t>
            </a:r>
            <a:r>
              <a:rPr lang="en-GB" sz="1800" b="1" dirty="0"/>
              <a:t>impact van </a:t>
            </a:r>
            <a:r>
              <a:rPr lang="en-GB" sz="1800" b="1" dirty="0" err="1"/>
              <a:t>verschillende</a:t>
            </a:r>
            <a:r>
              <a:rPr lang="en-GB" sz="1800" b="1" dirty="0"/>
              <a:t> ‘shocks’ </a:t>
            </a:r>
            <a:r>
              <a:rPr lang="en-GB" sz="1800" dirty="0"/>
              <a:t>op </a:t>
            </a:r>
            <a:r>
              <a:rPr lang="en-GB" sz="1800" dirty="0" err="1"/>
              <a:t>familieniveau</a:t>
            </a:r>
            <a:r>
              <a:rPr lang="en-GB" sz="1800" dirty="0"/>
              <a:t> (</a:t>
            </a:r>
            <a:r>
              <a:rPr lang="en-GB" sz="1800" dirty="0" err="1"/>
              <a:t>scheidingen</a:t>
            </a:r>
            <a:r>
              <a:rPr lang="en-GB" sz="1800" dirty="0"/>
              <a:t>, </a:t>
            </a:r>
            <a:r>
              <a:rPr lang="en-GB" sz="1800" dirty="0" err="1"/>
              <a:t>inkomensfluctuaties</a:t>
            </a:r>
            <a:r>
              <a:rPr lang="en-GB" sz="1800" dirty="0"/>
              <a:t>) op de </a:t>
            </a:r>
            <a:r>
              <a:rPr lang="en-GB" sz="1800" dirty="0" err="1"/>
              <a:t>intergenerationele</a:t>
            </a:r>
            <a:r>
              <a:rPr lang="en-GB" sz="1800" dirty="0"/>
              <a:t> </a:t>
            </a:r>
            <a:r>
              <a:rPr lang="en-GB" sz="1800" dirty="0" err="1"/>
              <a:t>vaardigheidsoverdracht</a:t>
            </a:r>
            <a:r>
              <a:rPr lang="en-GB" sz="1800" dirty="0"/>
              <a:t> </a:t>
            </a:r>
            <a:r>
              <a:rPr lang="en-GB" sz="1200" dirty="0"/>
              <a:t>(Jacobs, Kalmijn, </a:t>
            </a:r>
            <a:r>
              <a:rPr lang="en-GB" sz="1200" dirty="0" err="1"/>
              <a:t>v.d</a:t>
            </a:r>
            <a:r>
              <a:rPr lang="en-GB" sz="1200" dirty="0"/>
              <a:t>. Velden)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vroegtijdig</a:t>
            </a:r>
            <a:r>
              <a:rPr lang="en-GB" sz="1800" dirty="0"/>
              <a:t> </a:t>
            </a:r>
            <a:r>
              <a:rPr lang="en-GB" sz="1800" dirty="0" err="1"/>
              <a:t>schoolverlaten</a:t>
            </a:r>
            <a:r>
              <a:rPr lang="en-GB" sz="1800" dirty="0"/>
              <a:t>? </a:t>
            </a:r>
            <a:r>
              <a:rPr lang="en-GB" sz="1200" dirty="0"/>
              <a:t>(v. Vugt, </a:t>
            </a:r>
            <a:r>
              <a:rPr lang="en-GB" sz="1200" dirty="0" err="1"/>
              <a:t>v.d</a:t>
            </a:r>
            <a:r>
              <a:rPr lang="en-GB" sz="1200" dirty="0"/>
              <a:t>. Velden, Levels) </a:t>
            </a:r>
          </a:p>
          <a:p>
            <a:pPr lvl="1"/>
            <a:r>
              <a:rPr lang="en-GB" sz="1800" dirty="0" err="1"/>
              <a:t>Intergenerationele</a:t>
            </a:r>
            <a:r>
              <a:rPr lang="en-GB" sz="1800" dirty="0"/>
              <a:t> </a:t>
            </a:r>
            <a:r>
              <a:rPr lang="en-GB" sz="1800" dirty="0" err="1"/>
              <a:t>ontwikkeling</a:t>
            </a:r>
            <a:r>
              <a:rPr lang="en-GB" sz="1800" dirty="0"/>
              <a:t> van de </a:t>
            </a:r>
            <a:r>
              <a:rPr lang="en-GB" sz="1800" b="1" dirty="0"/>
              <a:t>‘skills gap</a:t>
            </a:r>
            <a:r>
              <a:rPr lang="en-GB" sz="1800" dirty="0"/>
              <a:t>’ </a:t>
            </a:r>
            <a:r>
              <a:rPr lang="en-GB" sz="1800" dirty="0" err="1"/>
              <a:t>tussen</a:t>
            </a:r>
            <a:r>
              <a:rPr lang="en-GB" sz="1800" dirty="0"/>
              <a:t> </a:t>
            </a:r>
            <a:r>
              <a:rPr lang="en-GB" sz="1800" dirty="0" err="1"/>
              <a:t>Nederlanders</a:t>
            </a:r>
            <a:r>
              <a:rPr lang="en-GB" sz="1800" dirty="0"/>
              <a:t> met-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zonder</a:t>
            </a:r>
            <a:r>
              <a:rPr lang="en-GB" sz="1800" dirty="0"/>
              <a:t> </a:t>
            </a:r>
            <a:r>
              <a:rPr lang="nl-NL" sz="1800" dirty="0"/>
              <a:t>migratieachtergrond</a:t>
            </a:r>
            <a:r>
              <a:rPr lang="en-GB" sz="1800" dirty="0"/>
              <a:t> </a:t>
            </a:r>
            <a:r>
              <a:rPr lang="en-GB" sz="1600" dirty="0"/>
              <a:t> </a:t>
            </a:r>
            <a:r>
              <a:rPr lang="en-GB" sz="1200" dirty="0"/>
              <a:t>(Prokic-Breuer, Vermeulen, </a:t>
            </a:r>
            <a:r>
              <a:rPr lang="en-GB" sz="1200" dirty="0" err="1"/>
              <a:t>Webbink</a:t>
            </a:r>
            <a:r>
              <a:rPr lang="en-GB" sz="1200" dirty="0"/>
              <a:t>)</a:t>
            </a:r>
          </a:p>
          <a:p>
            <a:pPr lvl="1"/>
            <a:r>
              <a:rPr lang="nl-NL" sz="1800" dirty="0"/>
              <a:t>In hoeverre wordt de intergenerationele overdracht van vaardigheden </a:t>
            </a:r>
            <a:r>
              <a:rPr lang="nl-NL" sz="1800" b="1" dirty="0" smtClean="0"/>
              <a:t>beïnvloed</a:t>
            </a:r>
            <a:r>
              <a:rPr lang="nl-NL" sz="1800" dirty="0" smtClean="0"/>
              <a:t> </a:t>
            </a:r>
            <a:r>
              <a:rPr lang="nl-NL" sz="1800" dirty="0"/>
              <a:t>door </a:t>
            </a:r>
            <a:r>
              <a:rPr lang="nl-NL" sz="1800" b="1" dirty="0"/>
              <a:t>ouderlijke gezondheidsproblemen</a:t>
            </a:r>
            <a:r>
              <a:rPr lang="nl-NL" sz="1800" dirty="0"/>
              <a:t>?  </a:t>
            </a:r>
            <a:r>
              <a:rPr lang="nl-NL" sz="1200" dirty="0"/>
              <a:t>(v.d. Veer, v.d. Velden, Levels, Huijts, v. </a:t>
            </a:r>
            <a:r>
              <a:rPr lang="nl-NL" sz="1200" dirty="0" err="1"/>
              <a:t>Welie</a:t>
            </a:r>
            <a:r>
              <a:rPr lang="nl-NL" sz="1200" dirty="0"/>
              <a:t>)</a:t>
            </a:r>
          </a:p>
          <a:p>
            <a:pPr marL="358775" lvl="1" indent="0">
              <a:buNone/>
            </a:pPr>
            <a:endParaRPr lang="nl-NL" sz="1800" dirty="0"/>
          </a:p>
          <a:p>
            <a:r>
              <a:rPr lang="en-GB" sz="2000" dirty="0"/>
              <a:t>Dataset </a:t>
            </a:r>
            <a:r>
              <a:rPr lang="en-GB" sz="2000" dirty="0" err="1"/>
              <a:t>komt</a:t>
            </a:r>
            <a:r>
              <a:rPr lang="en-GB" sz="2000" dirty="0"/>
              <a:t> in </a:t>
            </a:r>
            <a:r>
              <a:rPr lang="en-GB" sz="2000" b="1" dirty="0"/>
              <a:t>Q1 2023 </a:t>
            </a:r>
            <a:r>
              <a:rPr lang="en-GB" sz="2000" b="1" dirty="0" err="1"/>
              <a:t>beschikbaar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dirty="0" err="1"/>
              <a:t>onderzoekers</a:t>
            </a:r>
            <a:r>
              <a:rPr lang="en-GB" sz="2000" dirty="0"/>
              <a:t> </a:t>
            </a:r>
            <a:r>
              <a:rPr lang="en-GB" sz="2000" dirty="0" err="1"/>
              <a:t>als</a:t>
            </a:r>
            <a:r>
              <a:rPr lang="en-GB" sz="2000" dirty="0"/>
              <a:t> </a:t>
            </a:r>
            <a:r>
              <a:rPr lang="en-GB" sz="2000" dirty="0" err="1"/>
              <a:t>maatwerkbestand</a:t>
            </a:r>
            <a:r>
              <a:rPr lang="en-GB" sz="2000" dirty="0"/>
              <a:t> </a:t>
            </a:r>
            <a:r>
              <a:rPr lang="en-GB" sz="2000" dirty="0" err="1"/>
              <a:t>binnen</a:t>
            </a:r>
            <a:r>
              <a:rPr lang="en-GB" sz="2000" dirty="0"/>
              <a:t> de </a:t>
            </a:r>
            <a:r>
              <a:rPr lang="en-GB" sz="2000" dirty="0" err="1"/>
              <a:t>beveiligde</a:t>
            </a:r>
            <a:r>
              <a:rPr lang="en-GB" sz="2000" dirty="0"/>
              <a:t> Microdata </a:t>
            </a:r>
            <a:r>
              <a:rPr lang="en-GB" sz="2000" dirty="0" err="1"/>
              <a:t>omgeving</a:t>
            </a:r>
            <a:r>
              <a:rPr lang="en-GB" sz="2000" dirty="0"/>
              <a:t> van het CBS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403675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26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96" y="1238868"/>
            <a:ext cx="6013692" cy="33879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5396" y="4918161"/>
            <a:ext cx="62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Meer </a:t>
            </a:r>
            <a:r>
              <a:rPr lang="en-GB" dirty="0" err="1" smtClean="0"/>
              <a:t>informatie</a:t>
            </a:r>
            <a:r>
              <a:rPr lang="en-GB" dirty="0"/>
              <a:t>? </a:t>
            </a:r>
            <a:endParaRPr lang="en-GB" dirty="0" smtClean="0"/>
          </a:p>
          <a:p>
            <a:pPr algn="ctr"/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roa.nl/research/research-projects/intergenerational-transmission-skills-its-research-project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53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2" y="414088"/>
            <a:ext cx="8222025" cy="1052762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Beschrijving van het ITS-project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aka</a:t>
            </a:r>
            <a:r>
              <a:rPr lang="nl-NL" dirty="0"/>
              <a:t> ‘Goudmijn project’)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6" y="1531969"/>
            <a:ext cx="8326801" cy="4219607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Basis</a:t>
            </a:r>
            <a:r>
              <a:rPr lang="nl-NL" sz="2800" dirty="0"/>
              <a:t>idee</a:t>
            </a:r>
            <a:r>
              <a:rPr lang="en-GB" sz="2800" dirty="0"/>
              <a:t>:</a:t>
            </a:r>
          </a:p>
          <a:p>
            <a:pPr lvl="1"/>
            <a:r>
              <a:rPr lang="nl-NL" sz="2400" dirty="0"/>
              <a:t>Koppelen van onderwijscohorten die gevolgd zijn in de jaren ’70 en ’80, inclusief metingen van taal- en rekenvaardigheden van oudergeneratie, aan registerinformatie beschikbaar bij het CBS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Met name gegevens over de vaardigheden van hun kinderen, de onderwijsloopbaan van hun kinderen, en de huidige kenmerken van deze ouders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endParaRPr lang="nl-NL" sz="280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3</a:t>
            </a:fld>
            <a:endParaRPr lang="nl-NL" dirty="0"/>
          </a:p>
        </p:txBody>
      </p:sp>
      <p:pic>
        <p:nvPicPr>
          <p:cNvPr id="8" name="Picture 2" descr="Icon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52" y="692245"/>
            <a:ext cx="896462" cy="8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ITS-dataset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414872"/>
            <a:ext cx="8326799" cy="4098960"/>
          </a:xfrm>
        </p:spPr>
        <p:txBody>
          <a:bodyPr/>
          <a:lstStyle/>
          <a:p>
            <a:r>
              <a:rPr lang="nl-NL" sz="2800" dirty="0"/>
              <a:t>Onderwijscohorten in jaren </a:t>
            </a:r>
            <a:r>
              <a:rPr lang="en-NL" sz="2800" dirty="0"/>
              <a:t>’</a:t>
            </a:r>
            <a:r>
              <a:rPr lang="nl-NL" sz="2800" dirty="0"/>
              <a:t>70 en </a:t>
            </a:r>
            <a:r>
              <a:rPr lang="en-NL" sz="2800" dirty="0"/>
              <a:t>’</a:t>
            </a:r>
            <a:r>
              <a:rPr lang="nl-NL" sz="2800" dirty="0"/>
              <a:t>80:</a:t>
            </a:r>
          </a:p>
          <a:p>
            <a:pPr lvl="1"/>
            <a:r>
              <a:rPr lang="nl-NL" sz="2400" dirty="0"/>
              <a:t>SMVO 1977 </a:t>
            </a:r>
            <a:r>
              <a:rPr lang="nl-NL" sz="2000" dirty="0"/>
              <a:t>(begonnen in 1</a:t>
            </a:r>
            <a:r>
              <a:rPr lang="nl-NL" sz="2000" baseline="30000" dirty="0"/>
              <a:t>e</a:t>
            </a:r>
            <a:r>
              <a:rPr lang="nl-NL" sz="2000" dirty="0"/>
              <a:t> jaar VO)</a:t>
            </a:r>
          </a:p>
          <a:p>
            <a:pPr lvl="1"/>
            <a:r>
              <a:rPr lang="nl-NL" sz="2400" dirty="0"/>
              <a:t>SLVO 1982 </a:t>
            </a:r>
            <a:r>
              <a:rPr lang="nl-NL" sz="2000" dirty="0"/>
              <a:t>(begonnen in laatste jaar PO)</a:t>
            </a:r>
          </a:p>
          <a:p>
            <a:pPr lvl="1"/>
            <a:r>
              <a:rPr lang="nl-NL" sz="2400" dirty="0"/>
              <a:t>VOCL 1989 </a:t>
            </a:r>
            <a:r>
              <a:rPr lang="nl-NL" sz="2000" dirty="0"/>
              <a:t>(begonnen in 1e jaar VO)</a:t>
            </a:r>
          </a:p>
          <a:p>
            <a:pPr marL="358775" lvl="1" indent="0">
              <a:buNone/>
            </a:pPr>
            <a:endParaRPr lang="nl-NL" sz="2400" dirty="0"/>
          </a:p>
          <a:p>
            <a:r>
              <a:rPr lang="nl-NL" sz="2800" dirty="0"/>
              <a:t>Representatieve groep leerlingen waarvan gehele onderwijsloopbaan jaarlijks is gevolgd</a:t>
            </a:r>
            <a:endParaRPr lang="nl-NL" sz="1800" dirty="0"/>
          </a:p>
          <a:p>
            <a:endParaRPr lang="nl-NL" sz="2800" dirty="0"/>
          </a:p>
          <a:p>
            <a:r>
              <a:rPr lang="nl-NL" sz="2800" dirty="0"/>
              <a:t>De leerlingen uit deze cohorten zijn inmiddels volwassen en hebben kinderen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06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125349"/>
            <a:ext cx="8326799" cy="4617083"/>
          </a:xfrm>
        </p:spPr>
        <p:txBody>
          <a:bodyPr/>
          <a:lstStyle/>
          <a:p>
            <a:r>
              <a:rPr lang="nl-NL" sz="2800" dirty="0"/>
              <a:t>Een groot deel van die kinderen heeft inmiddels de Cito (eind)toets gemaakt en de overgang naar het VO gemaakt </a:t>
            </a:r>
          </a:p>
          <a:p>
            <a:endParaRPr lang="nl-NL" sz="2800" dirty="0"/>
          </a:p>
          <a:p>
            <a:r>
              <a:rPr lang="nl-NL" sz="2800" dirty="0"/>
              <a:t>Registerinformatie beschikbaar over:</a:t>
            </a:r>
          </a:p>
          <a:p>
            <a:pPr lvl="1"/>
            <a:r>
              <a:rPr lang="nl-NL" sz="2400" dirty="0"/>
              <a:t>Cito-toetsgegevens vanaf schooljaar 2005/’06</a:t>
            </a:r>
          </a:p>
          <a:p>
            <a:pPr lvl="1"/>
            <a:r>
              <a:rPr lang="nl-NL" sz="2400" dirty="0"/>
              <a:t>Onderwijsuitkomsten  </a:t>
            </a:r>
          </a:p>
          <a:p>
            <a:pPr lvl="1"/>
            <a:r>
              <a:rPr lang="nl-NL" sz="2400" dirty="0"/>
              <a:t>Inkomens- en welvaartgegevens</a:t>
            </a:r>
          </a:p>
          <a:p>
            <a:pPr lvl="1"/>
            <a:r>
              <a:rPr lang="nl-NL" sz="2400" dirty="0"/>
              <a:t>Achtergrondkenmerken </a:t>
            </a:r>
          </a:p>
          <a:p>
            <a:pPr lvl="1"/>
            <a:endParaRPr lang="nl-NL" sz="2800" dirty="0"/>
          </a:p>
          <a:p>
            <a:r>
              <a:rPr lang="nl-NL" sz="2800" dirty="0"/>
              <a:t>In totaal, ongeveer 25,000 ouders en 42,000 kinderen</a:t>
            </a:r>
          </a:p>
          <a:p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ITS-dataset (II)</a:t>
            </a:r>
          </a:p>
        </p:txBody>
      </p:sp>
    </p:spTree>
    <p:extLst>
      <p:ext uri="{BB962C8B-B14F-4D97-AF65-F5344CB8AC3E}">
        <p14:creationId xmlns:p14="http://schemas.microsoft.com/office/powerpoint/2010/main" val="182580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Uniek</a:t>
            </a:r>
            <a:r>
              <a:rPr lang="en-GB" dirty="0"/>
              <a:t>: Cito-score van </a:t>
            </a:r>
            <a:r>
              <a:rPr lang="en-GB" dirty="0" err="1"/>
              <a:t>ouder</a:t>
            </a:r>
            <a:r>
              <a:rPr lang="en-GB" dirty="0"/>
              <a:t> </a:t>
            </a:r>
            <a:r>
              <a:rPr lang="en-GB" dirty="0" err="1"/>
              <a:t>én</a:t>
            </a:r>
            <a:r>
              <a:rPr lang="en-GB" dirty="0"/>
              <a:t> kind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049112"/>
            <a:ext cx="8326799" cy="3879504"/>
          </a:xfrm>
        </p:spPr>
        <p:txBody>
          <a:bodyPr/>
          <a:lstStyle/>
          <a:p>
            <a:r>
              <a:rPr lang="en-GB" sz="2800" dirty="0" err="1"/>
              <a:t>Aantal</a:t>
            </a:r>
            <a:r>
              <a:rPr lang="en-GB" sz="2800" dirty="0"/>
              <a:t> </a:t>
            </a:r>
            <a:r>
              <a:rPr lang="en-GB" sz="2800" dirty="0" err="1"/>
              <a:t>goede</a:t>
            </a:r>
            <a:r>
              <a:rPr lang="en-GB" sz="2800" dirty="0"/>
              <a:t> </a:t>
            </a:r>
            <a:r>
              <a:rPr lang="en-GB" sz="2800" dirty="0" err="1"/>
              <a:t>antwoorden</a:t>
            </a:r>
            <a:r>
              <a:rPr lang="en-GB" sz="2800" dirty="0"/>
              <a:t> op de </a:t>
            </a:r>
            <a:r>
              <a:rPr lang="en-GB" sz="2800" dirty="0" err="1"/>
              <a:t>onderdelen</a:t>
            </a:r>
            <a:r>
              <a:rPr lang="en-GB" sz="2800" dirty="0"/>
              <a:t> </a:t>
            </a:r>
            <a:r>
              <a:rPr lang="en-GB" sz="2800" dirty="0" err="1"/>
              <a:t>Taal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Rekenen</a:t>
            </a:r>
            <a:r>
              <a:rPr lang="en-GB" sz="2800" dirty="0"/>
              <a:t> van de </a:t>
            </a:r>
            <a:r>
              <a:rPr lang="en-GB" sz="2800" dirty="0" err="1"/>
              <a:t>Cito-toets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err="1"/>
              <a:t>Ouders</a:t>
            </a:r>
            <a:r>
              <a:rPr lang="en-GB" sz="2800" dirty="0"/>
              <a:t>: </a:t>
            </a:r>
            <a:r>
              <a:rPr lang="en-GB" sz="2800" dirty="0" err="1"/>
              <a:t>Korte</a:t>
            </a:r>
            <a:r>
              <a:rPr lang="en-GB" sz="2800" dirty="0"/>
              <a:t> </a:t>
            </a:r>
            <a:r>
              <a:rPr lang="en-GB" sz="2800" dirty="0" err="1"/>
              <a:t>versie</a:t>
            </a:r>
            <a:r>
              <a:rPr lang="en-GB" sz="2800" dirty="0"/>
              <a:t> van de </a:t>
            </a:r>
            <a:r>
              <a:rPr lang="en-GB" sz="2800" dirty="0" err="1"/>
              <a:t>Cito-toets</a:t>
            </a:r>
            <a:r>
              <a:rPr lang="en-GB" sz="2800" dirty="0"/>
              <a:t> in het </a:t>
            </a:r>
            <a:r>
              <a:rPr lang="en-GB" sz="2800" dirty="0" err="1"/>
              <a:t>eerste</a:t>
            </a:r>
            <a:r>
              <a:rPr lang="en-GB" sz="2800" dirty="0"/>
              <a:t> </a:t>
            </a:r>
            <a:r>
              <a:rPr lang="en-GB" sz="2800" dirty="0" err="1"/>
              <a:t>jaar</a:t>
            </a:r>
            <a:r>
              <a:rPr lang="en-GB" sz="2800" dirty="0"/>
              <a:t> van het </a:t>
            </a:r>
            <a:r>
              <a:rPr lang="en-GB" sz="2800" dirty="0" err="1"/>
              <a:t>onderzoek</a:t>
            </a:r>
            <a:endParaRPr lang="en-GB" sz="2800" dirty="0"/>
          </a:p>
          <a:p>
            <a:pPr marL="358775" lvl="1" indent="0">
              <a:buNone/>
            </a:pPr>
            <a:endParaRPr lang="en-GB" sz="2800" dirty="0"/>
          </a:p>
          <a:p>
            <a:r>
              <a:rPr lang="en-GB" sz="2800" dirty="0" err="1"/>
              <a:t>Kinderen</a:t>
            </a:r>
            <a:r>
              <a:rPr lang="en-GB" sz="2800" dirty="0"/>
              <a:t>: Scores </a:t>
            </a:r>
            <a:r>
              <a:rPr lang="en-GB" sz="2800" dirty="0" err="1"/>
              <a:t>uit</a:t>
            </a:r>
            <a:r>
              <a:rPr lang="en-GB" sz="2800" dirty="0"/>
              <a:t> de </a:t>
            </a:r>
            <a:r>
              <a:rPr lang="en-GB" sz="2800" dirty="0" err="1"/>
              <a:t>Cito-toets</a:t>
            </a:r>
            <a:r>
              <a:rPr lang="en-GB" sz="28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6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30" y="4124621"/>
            <a:ext cx="696277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00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694" y="1020645"/>
            <a:ext cx="7818785" cy="2205258"/>
          </a:xfrm>
        </p:spPr>
        <p:txBody>
          <a:bodyPr/>
          <a:lstStyle/>
          <a:p>
            <a:r>
              <a:rPr lang="en-US" sz="3200" dirty="0" err="1"/>
              <a:t>Toepassing</a:t>
            </a:r>
            <a:r>
              <a:rPr lang="en-US" sz="3200" dirty="0"/>
              <a:t> 1: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nl-NL" sz="3200" dirty="0">
                <a:solidFill>
                  <a:schemeClr val="bg1"/>
                </a:solidFill>
                <a:latin typeface="Calibri (Headings)"/>
              </a:rPr>
              <a:t>Kansenongelijkheid in het onderwijs: </a:t>
            </a:r>
            <a:r>
              <a:rPr lang="nl-NL" sz="3200" b="0" dirty="0">
                <a:solidFill>
                  <a:schemeClr val="bg1"/>
                </a:solidFill>
                <a:latin typeface="Calibri (Headings)"/>
              </a:rPr>
              <a:t/>
            </a:r>
            <a:br>
              <a:rPr lang="nl-NL" sz="3200" b="0" dirty="0">
                <a:solidFill>
                  <a:schemeClr val="bg1"/>
                </a:solidFill>
                <a:latin typeface="Calibri (Headings)"/>
              </a:rPr>
            </a:br>
            <a:r>
              <a:rPr lang="nl-NL" sz="3200" b="0" dirty="0">
                <a:solidFill>
                  <a:schemeClr val="bg1"/>
                </a:solidFill>
                <a:latin typeface="Calibri (Headings)"/>
              </a:rPr>
              <a:t>De rol van kernvaardigheden</a:t>
            </a:r>
            <a:endParaRPr lang="en-GB" sz="3200" dirty="0"/>
          </a:p>
        </p:txBody>
      </p:sp>
      <p:pic>
        <p:nvPicPr>
          <p:cNvPr id="6" name="Picture 2" descr="De schoolcarrière van je kind ligt vaak al op elfjarige leeftijd vast. Dat  kan anders - De Correspon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94" y="3461025"/>
            <a:ext cx="4529162" cy="1941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68111" y="5879592"/>
            <a:ext cx="337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Jacobs, B. &amp; van der Velden, R. 2021. Exploring the uncharted waters of educational mobility: The role of key skills.  Research Memorandum 006. Available at: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https://doi.org/10.26481/umaror.2021006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Introductie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5999"/>
            <a:ext cx="8326799" cy="4559855"/>
          </a:xfrm>
        </p:spPr>
        <p:txBody>
          <a:bodyPr/>
          <a:lstStyle/>
          <a:p>
            <a:r>
              <a:rPr lang="nl-NL" sz="2800" dirty="0"/>
              <a:t>Al decennialang onderzoek naar intergenerationele overdracht van opleiding</a:t>
            </a:r>
          </a:p>
          <a:p>
            <a:endParaRPr lang="nl-NL" sz="2800" dirty="0"/>
          </a:p>
          <a:p>
            <a:r>
              <a:rPr lang="nl-NL" sz="2800" dirty="0"/>
              <a:t>Sterke overdracht </a:t>
            </a:r>
            <a:r>
              <a:rPr lang="en-NL" sz="2800" dirty="0">
                <a:sym typeface="Wingdings" panose="05000000000000000000" pitchFamily="2" charset="2"/>
              </a:rPr>
              <a:t>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lage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sociale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mobiliteit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NL" sz="2800" dirty="0">
                <a:sym typeface="Wingdings" panose="05000000000000000000" pitchFamily="2" charset="2"/>
              </a:rPr>
              <a:t></a:t>
            </a:r>
            <a:r>
              <a:rPr lang="nl-NL" sz="2800" dirty="0">
                <a:sym typeface="Wingdings" panose="05000000000000000000" pitchFamily="2" charset="2"/>
              </a:rPr>
              <a:t> meer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kansenongelijkheid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err="1">
                <a:sym typeface="Wingdings" panose="05000000000000000000" pitchFamily="2" charset="2"/>
              </a:rPr>
              <a:t>Aanwijzingen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dat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sociale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mobiliteit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stagneert</a:t>
            </a:r>
            <a:r>
              <a:rPr lang="en-US" sz="2800" dirty="0">
                <a:sym typeface="Wingdings" panose="05000000000000000000" pitchFamily="2" charset="2"/>
              </a:rPr>
              <a:t> &amp; </a:t>
            </a:r>
            <a:r>
              <a:rPr lang="en-US" sz="2800" dirty="0" err="1">
                <a:sym typeface="Wingdings" panose="05000000000000000000" pitchFamily="2" charset="2"/>
              </a:rPr>
              <a:t>opwaartse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mobiliteit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afneemt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(Breen and </a:t>
            </a:r>
            <a:r>
              <a:rPr lang="en-US" sz="1800" dirty="0" err="1">
                <a:sym typeface="Wingdings" panose="05000000000000000000" pitchFamily="2" charset="2"/>
              </a:rPr>
              <a:t>Jonsson</a:t>
            </a:r>
            <a:r>
              <a:rPr lang="en-US" sz="1800" dirty="0">
                <a:sym typeface="Wingdings" panose="05000000000000000000" pitchFamily="2" charset="2"/>
              </a:rPr>
              <a:t> 2005; Breen and </a:t>
            </a:r>
            <a:r>
              <a:rPr lang="en-US" sz="1800" dirty="0" err="1">
                <a:sym typeface="Wingdings" panose="05000000000000000000" pitchFamily="2" charset="2"/>
              </a:rPr>
              <a:t>Müller</a:t>
            </a:r>
            <a:r>
              <a:rPr lang="en-US" sz="1800" dirty="0">
                <a:sym typeface="Wingdings" panose="05000000000000000000" pitchFamily="2" charset="2"/>
              </a:rPr>
              <a:t> 2020)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endParaRPr lang="nl-NL" sz="280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8</a:t>
            </a:fld>
            <a:endParaRPr lang="nl-NL" dirty="0"/>
          </a:p>
        </p:txBody>
      </p:sp>
      <p:pic>
        <p:nvPicPr>
          <p:cNvPr id="3074" name="Picture 2" descr="De beste school moet in de zwakste wijk van de stad staan' - Erasmus 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6" y="4913774"/>
            <a:ext cx="2398722" cy="15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3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Ouderlijke hulpbronnen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296000"/>
            <a:ext cx="8326799" cy="4665888"/>
          </a:xfrm>
        </p:spPr>
        <p:txBody>
          <a:bodyPr/>
          <a:lstStyle/>
          <a:p>
            <a:r>
              <a:rPr lang="nl-NL" sz="2800" dirty="0">
                <a:sym typeface="Wingdings" panose="05000000000000000000" pitchFamily="2" charset="2"/>
              </a:rPr>
              <a:t>Drie potentiele onderliggende ouderlijke hulpbronnen:</a:t>
            </a:r>
          </a:p>
          <a:p>
            <a:pPr lvl="1"/>
            <a:endParaRPr lang="nl-NL" sz="2400" dirty="0">
              <a:sym typeface="Wingdings" panose="05000000000000000000" pitchFamily="2" charset="2"/>
            </a:endParaRPr>
          </a:p>
          <a:p>
            <a:pPr marL="873125" lvl="1" indent="-514350">
              <a:buFont typeface="+mj-lt"/>
              <a:buAutoNum type="arabicPeriod"/>
            </a:pPr>
            <a:r>
              <a:rPr lang="nl-NL" sz="2800" dirty="0">
                <a:sym typeface="Wingdings" panose="05000000000000000000" pitchFamily="2" charset="2"/>
              </a:rPr>
              <a:t>Kernvaardigheden (‘harde’ skills) in taal en rekenen</a:t>
            </a:r>
          </a:p>
          <a:p>
            <a:pPr lvl="1"/>
            <a:endParaRPr lang="nl-NL" sz="2800" dirty="0">
              <a:sym typeface="Wingdings" panose="05000000000000000000" pitchFamily="2" charset="2"/>
            </a:endParaRPr>
          </a:p>
          <a:p>
            <a:pPr lvl="2"/>
            <a:r>
              <a:rPr lang="nl-NL" sz="2400" dirty="0">
                <a:sym typeface="Wingdings" panose="05000000000000000000" pitchFamily="2" charset="2"/>
              </a:rPr>
              <a:t>Op individueel-niveau voorspellend voor opleiding, arbeidsmarktuitkomsten én niet-economische uitkomsten, maar in hoeverre sprake van intergenerationele overdracht?</a:t>
            </a:r>
          </a:p>
          <a:p>
            <a:pPr lvl="2"/>
            <a:endParaRPr lang="en-US" sz="2800" dirty="0">
              <a:sym typeface="Wingdings" panose="05000000000000000000" pitchFamily="2" charset="2"/>
            </a:endParaRP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86" y="4293695"/>
            <a:ext cx="1432560" cy="1432560"/>
          </a:xfrm>
          <a:prstGeom prst="rect">
            <a:avLst/>
          </a:prstGeom>
        </p:spPr>
      </p:pic>
      <p:pic>
        <p:nvPicPr>
          <p:cNvPr id="2050" name="Picture 2" descr="Read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68" y="4293695"/>
            <a:ext cx="1381031" cy="13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92814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um_basis_2017_standaard_roalogo</Template>
  <TotalTime>1160</TotalTime>
  <Words>1458</Words>
  <Application>Microsoft Office PowerPoint</Application>
  <PresentationFormat>On-screen Show (4:3)</PresentationFormat>
  <Paragraphs>376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(Headings)</vt:lpstr>
      <vt:lpstr>Lucida Grande</vt:lpstr>
      <vt:lpstr>Verdana</vt:lpstr>
      <vt:lpstr>Wingdings</vt:lpstr>
      <vt:lpstr>Maastricht University</vt:lpstr>
      <vt:lpstr>Intergenerationele overdracht van Skills (ITS) onderzoeksproject</vt:lpstr>
      <vt:lpstr>PowerPoint Presentation</vt:lpstr>
      <vt:lpstr>Beschrijving van het ITS-project (aka ‘Goudmijn project’)</vt:lpstr>
      <vt:lpstr>ITS-dataset (I)</vt:lpstr>
      <vt:lpstr>ITS-dataset (II)</vt:lpstr>
      <vt:lpstr>Uniek: Cito-score van ouder én kind</vt:lpstr>
      <vt:lpstr>Toepassing 1:  Kansenongelijkheid in het onderwijs:  De rol van kernvaardigheden</vt:lpstr>
      <vt:lpstr>Introductie</vt:lpstr>
      <vt:lpstr>Ouderlijke hulpbronnen (I)</vt:lpstr>
      <vt:lpstr>Ouderlijke hulpbronnen (II)</vt:lpstr>
      <vt:lpstr>Bijdrage van deze studie </vt:lpstr>
      <vt:lpstr>Bevindingen (I)</vt:lpstr>
      <vt:lpstr>Bevindingen (II)</vt:lpstr>
      <vt:lpstr>Conclusie </vt:lpstr>
      <vt:lpstr>Beleidsimplicaties</vt:lpstr>
      <vt:lpstr>Toepassing 2:  De Intergenerationele Overdracht van Cognitieve Vaardigheden: Het Causale Effect van Families op Leerlinguitkomsten  </vt:lpstr>
      <vt:lpstr>Achtergrond en Motivatie</vt:lpstr>
      <vt:lpstr>Deze studie</vt:lpstr>
      <vt:lpstr>Relatie tussen vaardigheden van  kinderen en ouders: Domeinspecifiek</vt:lpstr>
      <vt:lpstr>Relatie tussen vaardigheidsverschil van  kinderen en ouders:</vt:lpstr>
      <vt:lpstr>Relatie tussen vaardigheidsverschil van  kinderen en ouders:</vt:lpstr>
      <vt:lpstr>Verschil in kwaliteit van de  klasomgeving van de ouders</vt:lpstr>
      <vt:lpstr>Overige resultaten</vt:lpstr>
      <vt:lpstr>Conclusies</vt:lpstr>
      <vt:lpstr>Vervolg</vt:lpstr>
      <vt:lpstr>PowerPoint Presentation</vt:lpstr>
    </vt:vector>
  </TitlesOfParts>
  <Company>Maasrticht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Soudant, E (ROA)</dc:creator>
  <cp:lastModifiedBy>Jacobs, Babs (ROA)</cp:lastModifiedBy>
  <cp:revision>138</cp:revision>
  <cp:lastPrinted>2021-09-22T11:26:08Z</cp:lastPrinted>
  <dcterms:created xsi:type="dcterms:W3CDTF">2019-01-10T12:27:31Z</dcterms:created>
  <dcterms:modified xsi:type="dcterms:W3CDTF">2022-06-11T12:08:32Z</dcterms:modified>
</cp:coreProperties>
</file>