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693" r:id="rId3"/>
    <p:sldId id="675" r:id="rId4"/>
    <p:sldId id="439" r:id="rId5"/>
    <p:sldId id="676" r:id="rId6"/>
    <p:sldId id="677" r:id="rId7"/>
    <p:sldId id="678" r:id="rId8"/>
    <p:sldId id="694" r:id="rId9"/>
    <p:sldId id="679" r:id="rId10"/>
    <p:sldId id="681" r:id="rId11"/>
    <p:sldId id="680" r:id="rId12"/>
    <p:sldId id="683" r:id="rId13"/>
    <p:sldId id="684" r:id="rId14"/>
    <p:sldId id="420" r:id="rId15"/>
    <p:sldId id="685" r:id="rId16"/>
    <p:sldId id="674" r:id="rId17"/>
    <p:sldId id="671" r:id="rId18"/>
    <p:sldId id="267" r:id="rId19"/>
    <p:sldId id="268" r:id="rId20"/>
    <p:sldId id="686" r:id="rId21"/>
    <p:sldId id="689" r:id="rId22"/>
    <p:sldId id="6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4EED3-5029-466D-80D9-91F88645A6C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CA59D4-A7E5-439A-AF20-935F0AC363C8}">
      <dgm:prSet/>
      <dgm:spPr/>
      <dgm:t>
        <a:bodyPr/>
        <a:lstStyle/>
        <a:p>
          <a:pPr>
            <a:lnSpc>
              <a:spcPct val="100000"/>
            </a:lnSpc>
          </a:pPr>
          <a:r>
            <a:rPr lang="en-GB" dirty="0" err="1"/>
            <a:t>Helderder</a:t>
          </a:r>
          <a:r>
            <a:rPr lang="en-GB" dirty="0"/>
            <a:t> voor </a:t>
          </a:r>
          <a:r>
            <a:rPr lang="en-GB" dirty="0" err="1"/>
            <a:t>jezelf</a:t>
          </a:r>
          <a:r>
            <a:rPr lang="en-GB" dirty="0"/>
            <a:t> wat </a:t>
          </a:r>
          <a:r>
            <a:rPr lang="en-GB" dirty="0" err="1"/>
            <a:t>jij</a:t>
          </a:r>
          <a:r>
            <a:rPr lang="en-GB" dirty="0"/>
            <a:t> </a:t>
          </a:r>
          <a:r>
            <a:rPr lang="en-GB" dirty="0" err="1"/>
            <a:t>bij</a:t>
          </a:r>
          <a:r>
            <a:rPr lang="en-GB" dirty="0"/>
            <a:t> je </a:t>
          </a:r>
          <a:r>
            <a:rPr lang="en-GB" dirty="0" err="1"/>
            <a:t>leerlingen</a:t>
          </a:r>
          <a:r>
            <a:rPr lang="en-GB" dirty="0"/>
            <a:t> wilt </a:t>
          </a:r>
          <a:r>
            <a:rPr lang="en-GB" dirty="0" err="1"/>
            <a:t>bereiken</a:t>
          </a:r>
          <a:r>
            <a:rPr lang="en-GB" dirty="0"/>
            <a:t> met FE</a:t>
          </a:r>
          <a:endParaRPr lang="en-US" dirty="0"/>
        </a:p>
      </dgm:t>
    </dgm:pt>
    <dgm:pt modelId="{E34B3AF1-3FA3-44F0-8411-DA9F12E317FA}" type="parTrans" cxnId="{6DD9A502-5AD0-410E-93F8-5E1E4C7CBBB5}">
      <dgm:prSet/>
      <dgm:spPr/>
      <dgm:t>
        <a:bodyPr/>
        <a:lstStyle/>
        <a:p>
          <a:endParaRPr lang="en-US"/>
        </a:p>
      </dgm:t>
    </dgm:pt>
    <dgm:pt modelId="{69E84F65-F2D3-42D4-99EC-14D75D78ED2A}" type="sibTrans" cxnId="{6DD9A502-5AD0-410E-93F8-5E1E4C7CBBB5}">
      <dgm:prSet/>
      <dgm:spPr/>
      <dgm:t>
        <a:bodyPr/>
        <a:lstStyle/>
        <a:p>
          <a:endParaRPr lang="en-US"/>
        </a:p>
      </dgm:t>
    </dgm:pt>
    <dgm:pt modelId="{656AA8B0-C3EF-48C9-954F-DFAAD1DC6C11}">
      <dgm:prSet/>
      <dgm:spPr/>
      <dgm:t>
        <a:bodyPr/>
        <a:lstStyle/>
        <a:p>
          <a:pPr>
            <a:lnSpc>
              <a:spcPct val="100000"/>
            </a:lnSpc>
          </a:pPr>
          <a:r>
            <a:rPr lang="en-GB" dirty="0" err="1"/>
            <a:t>Benoemt</a:t>
          </a:r>
          <a:r>
            <a:rPr lang="en-GB" dirty="0"/>
            <a:t> wat </a:t>
          </a:r>
          <a:r>
            <a:rPr lang="en-GB" dirty="0" err="1"/>
            <a:t>dit</a:t>
          </a:r>
          <a:r>
            <a:rPr lang="en-GB" dirty="0"/>
            <a:t> </a:t>
          </a:r>
          <a:r>
            <a:rPr lang="en-GB" dirty="0" err="1"/>
            <a:t>betekent</a:t>
          </a:r>
          <a:r>
            <a:rPr lang="en-GB" dirty="0"/>
            <a:t> voor het </a:t>
          </a:r>
          <a:r>
            <a:rPr lang="en-GB" dirty="0" err="1"/>
            <a:t>gedrag</a:t>
          </a:r>
          <a:r>
            <a:rPr lang="en-GB" dirty="0"/>
            <a:t> </a:t>
          </a:r>
          <a:r>
            <a:rPr lang="en-GB" dirty="0" err="1"/>
            <a:t>dat</a:t>
          </a:r>
          <a:r>
            <a:rPr lang="en-GB" dirty="0"/>
            <a:t> je van hen wilt </a:t>
          </a:r>
          <a:r>
            <a:rPr lang="en-GB" dirty="0" err="1"/>
            <a:t>zien</a:t>
          </a:r>
          <a:r>
            <a:rPr lang="en-GB" dirty="0"/>
            <a:t> in de </a:t>
          </a:r>
          <a:r>
            <a:rPr lang="en-GB" dirty="0" err="1"/>
            <a:t>klas</a:t>
          </a:r>
          <a:endParaRPr lang="en-US" dirty="0"/>
        </a:p>
      </dgm:t>
    </dgm:pt>
    <dgm:pt modelId="{9731E0DA-9173-49BE-8DD6-B88019C16F4C}" type="parTrans" cxnId="{0063080C-2A85-4E55-B1EE-E8631E007806}">
      <dgm:prSet/>
      <dgm:spPr/>
      <dgm:t>
        <a:bodyPr/>
        <a:lstStyle/>
        <a:p>
          <a:endParaRPr lang="en-US"/>
        </a:p>
      </dgm:t>
    </dgm:pt>
    <dgm:pt modelId="{ED1212B0-D0AD-402C-87D6-CC8A950A8370}" type="sibTrans" cxnId="{0063080C-2A85-4E55-B1EE-E8631E007806}">
      <dgm:prSet/>
      <dgm:spPr/>
      <dgm:t>
        <a:bodyPr/>
        <a:lstStyle/>
        <a:p>
          <a:endParaRPr lang="en-US"/>
        </a:p>
      </dgm:t>
    </dgm:pt>
    <dgm:pt modelId="{A224DA84-3B37-4E3D-84F0-C5E947C08321}">
      <dgm:prSet/>
      <dgm:spPr/>
      <dgm:t>
        <a:bodyPr/>
        <a:lstStyle/>
        <a:p>
          <a:pPr>
            <a:lnSpc>
              <a:spcPct val="100000"/>
            </a:lnSpc>
          </a:pPr>
          <a:r>
            <a:rPr lang="en-GB" dirty="0" err="1"/>
            <a:t>Benoemt</a:t>
          </a:r>
          <a:r>
            <a:rPr lang="en-GB" dirty="0"/>
            <a:t> wat </a:t>
          </a:r>
          <a:r>
            <a:rPr lang="en-GB" dirty="0" err="1"/>
            <a:t>dat</a:t>
          </a:r>
          <a:r>
            <a:rPr lang="en-GB" dirty="0"/>
            <a:t> </a:t>
          </a:r>
          <a:r>
            <a:rPr lang="en-GB" dirty="0" err="1"/>
            <a:t>vervolgens</a:t>
          </a:r>
          <a:r>
            <a:rPr lang="en-GB" dirty="0"/>
            <a:t> voor </a:t>
          </a:r>
          <a:r>
            <a:rPr lang="en-GB" dirty="0" err="1"/>
            <a:t>jouw</a:t>
          </a:r>
          <a:r>
            <a:rPr lang="en-GB" dirty="0"/>
            <a:t> </a:t>
          </a:r>
          <a:r>
            <a:rPr lang="en-GB" dirty="0" err="1"/>
            <a:t>gedrag</a:t>
          </a:r>
          <a:r>
            <a:rPr lang="en-GB" dirty="0"/>
            <a:t> </a:t>
          </a:r>
          <a:r>
            <a:rPr lang="en-GB" dirty="0" err="1"/>
            <a:t>als</a:t>
          </a:r>
          <a:r>
            <a:rPr lang="en-GB" dirty="0"/>
            <a:t> docent </a:t>
          </a:r>
          <a:r>
            <a:rPr lang="en-GB" dirty="0" err="1"/>
            <a:t>betekent</a:t>
          </a:r>
          <a:endParaRPr lang="en-US" dirty="0"/>
        </a:p>
      </dgm:t>
    </dgm:pt>
    <dgm:pt modelId="{4EB430AB-B190-4F29-ABFB-51FC86F4AAA8}" type="parTrans" cxnId="{42F6059C-0B67-4F1E-9760-645A5E0A1AF0}">
      <dgm:prSet/>
      <dgm:spPr/>
      <dgm:t>
        <a:bodyPr/>
        <a:lstStyle/>
        <a:p>
          <a:endParaRPr lang="en-US"/>
        </a:p>
      </dgm:t>
    </dgm:pt>
    <dgm:pt modelId="{3236AF17-7C3D-469E-A385-6F1589419C4D}" type="sibTrans" cxnId="{42F6059C-0B67-4F1E-9760-645A5E0A1AF0}">
      <dgm:prSet/>
      <dgm:spPr/>
      <dgm:t>
        <a:bodyPr/>
        <a:lstStyle/>
        <a:p>
          <a:endParaRPr lang="en-US"/>
        </a:p>
      </dgm:t>
    </dgm:pt>
    <dgm:pt modelId="{EB60BEF2-D5B4-4A80-86C1-35071A55A708}" type="pres">
      <dgm:prSet presAssocID="{CB94EED3-5029-466D-80D9-91F88645A6C9}" presName="root" presStyleCnt="0">
        <dgm:presLayoutVars>
          <dgm:dir/>
          <dgm:resizeHandles val="exact"/>
        </dgm:presLayoutVars>
      </dgm:prSet>
      <dgm:spPr/>
    </dgm:pt>
    <dgm:pt modelId="{6CB19FAA-EE52-4A48-B8B0-BC8E3D2B54C6}" type="pres">
      <dgm:prSet presAssocID="{A6CA59D4-A7E5-439A-AF20-935F0AC363C8}" presName="compNode" presStyleCnt="0"/>
      <dgm:spPr/>
    </dgm:pt>
    <dgm:pt modelId="{E50D8304-3D9A-4ABA-A153-3F741516D35E}" type="pres">
      <dgm:prSet presAssocID="{A6CA59D4-A7E5-439A-AF20-935F0AC363C8}" presName="bgRect" presStyleLbl="bgShp" presStyleIdx="0" presStyleCnt="3"/>
      <dgm:spPr/>
    </dgm:pt>
    <dgm:pt modelId="{9E7EB832-D574-4A29-B37C-4C1DB9FB8F1E}" type="pres">
      <dgm:prSet presAssocID="{A6CA59D4-A7E5-439A-AF20-935F0AC363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bulb"/>
        </a:ext>
      </dgm:extLst>
    </dgm:pt>
    <dgm:pt modelId="{869C64DA-B187-4EE2-A288-A2EB62F222E7}" type="pres">
      <dgm:prSet presAssocID="{A6CA59D4-A7E5-439A-AF20-935F0AC363C8}" presName="spaceRect" presStyleCnt="0"/>
      <dgm:spPr/>
    </dgm:pt>
    <dgm:pt modelId="{92A2F584-79C2-49DE-9815-9E84E5A2509B}" type="pres">
      <dgm:prSet presAssocID="{A6CA59D4-A7E5-439A-AF20-935F0AC363C8}" presName="parTx" presStyleLbl="revTx" presStyleIdx="0" presStyleCnt="3" custLinFactNeighborY="43">
        <dgm:presLayoutVars>
          <dgm:chMax val="0"/>
          <dgm:chPref val="0"/>
        </dgm:presLayoutVars>
      </dgm:prSet>
      <dgm:spPr/>
    </dgm:pt>
    <dgm:pt modelId="{D431E248-65FD-42C7-997D-609FF199334E}" type="pres">
      <dgm:prSet presAssocID="{69E84F65-F2D3-42D4-99EC-14D75D78ED2A}" presName="sibTrans" presStyleCnt="0"/>
      <dgm:spPr/>
    </dgm:pt>
    <dgm:pt modelId="{92710502-7ED0-4281-9ECF-9A50BB2DD873}" type="pres">
      <dgm:prSet presAssocID="{656AA8B0-C3EF-48C9-954F-DFAAD1DC6C11}" presName="compNode" presStyleCnt="0"/>
      <dgm:spPr/>
    </dgm:pt>
    <dgm:pt modelId="{EEB9FC7F-03CB-428F-9AE6-9E9EA0A4CE3C}" type="pres">
      <dgm:prSet presAssocID="{656AA8B0-C3EF-48C9-954F-DFAAD1DC6C11}" presName="bgRect" presStyleLbl="bgShp" presStyleIdx="1" presStyleCnt="3"/>
      <dgm:spPr/>
    </dgm:pt>
    <dgm:pt modelId="{2E1DEB2B-FBA9-4316-A82E-C21AA2DA8DAD}" type="pres">
      <dgm:prSet presAssocID="{656AA8B0-C3EF-48C9-954F-DFAAD1DC6C11}" presName="iconRect" presStyleLbl="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uck"/>
        </a:ext>
      </dgm:extLst>
    </dgm:pt>
    <dgm:pt modelId="{67D20ABB-A06A-4BFB-ACB8-B5E55D01AF95}" type="pres">
      <dgm:prSet presAssocID="{656AA8B0-C3EF-48C9-954F-DFAAD1DC6C11}" presName="spaceRect" presStyleCnt="0"/>
      <dgm:spPr/>
    </dgm:pt>
    <dgm:pt modelId="{217E252F-E3C4-4312-A9D4-C609CE81BEAB}" type="pres">
      <dgm:prSet presAssocID="{656AA8B0-C3EF-48C9-954F-DFAAD1DC6C11}" presName="parTx" presStyleLbl="revTx" presStyleIdx="1" presStyleCnt="3" custLinFactNeighborY="43">
        <dgm:presLayoutVars>
          <dgm:chMax val="0"/>
          <dgm:chPref val="0"/>
        </dgm:presLayoutVars>
      </dgm:prSet>
      <dgm:spPr/>
    </dgm:pt>
    <dgm:pt modelId="{EC5C53D4-43C7-4682-A8FD-B399A3E7F3A0}" type="pres">
      <dgm:prSet presAssocID="{ED1212B0-D0AD-402C-87D6-CC8A950A8370}" presName="sibTrans" presStyleCnt="0"/>
      <dgm:spPr/>
    </dgm:pt>
    <dgm:pt modelId="{06F175DA-CA22-49FB-9430-B173575A6B96}" type="pres">
      <dgm:prSet presAssocID="{A224DA84-3B37-4E3D-84F0-C5E947C08321}" presName="compNode" presStyleCnt="0"/>
      <dgm:spPr/>
    </dgm:pt>
    <dgm:pt modelId="{7A366A83-EABF-47CB-8ED2-EC39358DACE6}" type="pres">
      <dgm:prSet presAssocID="{A224DA84-3B37-4E3D-84F0-C5E947C08321}" presName="bgRect" presStyleLbl="bgShp" presStyleIdx="2" presStyleCnt="3" custLinFactNeighborY="43"/>
      <dgm:spPr/>
    </dgm:pt>
    <dgm:pt modelId="{253B26BA-566A-44C9-ABB5-0452673D25FE}" type="pres">
      <dgm:prSet presAssocID="{A224DA84-3B37-4E3D-84F0-C5E947C08321}" presName="iconRect" presStyleLbl="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assroom"/>
        </a:ext>
      </dgm:extLst>
    </dgm:pt>
    <dgm:pt modelId="{C8DF5246-281E-4554-AC0F-578DCCE562B6}" type="pres">
      <dgm:prSet presAssocID="{A224DA84-3B37-4E3D-84F0-C5E947C08321}" presName="spaceRect" presStyleCnt="0"/>
      <dgm:spPr/>
    </dgm:pt>
    <dgm:pt modelId="{29903254-EB8C-4516-B261-0C5F4E86F111}" type="pres">
      <dgm:prSet presAssocID="{A224DA84-3B37-4E3D-84F0-C5E947C08321}" presName="parTx" presStyleLbl="revTx" presStyleIdx="2" presStyleCnt="3" custLinFactNeighborY="43">
        <dgm:presLayoutVars>
          <dgm:chMax val="0"/>
          <dgm:chPref val="0"/>
        </dgm:presLayoutVars>
      </dgm:prSet>
      <dgm:spPr/>
    </dgm:pt>
  </dgm:ptLst>
  <dgm:cxnLst>
    <dgm:cxn modelId="{6DD9A502-5AD0-410E-93F8-5E1E4C7CBBB5}" srcId="{CB94EED3-5029-466D-80D9-91F88645A6C9}" destId="{A6CA59D4-A7E5-439A-AF20-935F0AC363C8}" srcOrd="0" destOrd="0" parTransId="{E34B3AF1-3FA3-44F0-8411-DA9F12E317FA}" sibTransId="{69E84F65-F2D3-42D4-99EC-14D75D78ED2A}"/>
    <dgm:cxn modelId="{0063080C-2A85-4E55-B1EE-E8631E007806}" srcId="{CB94EED3-5029-466D-80D9-91F88645A6C9}" destId="{656AA8B0-C3EF-48C9-954F-DFAAD1DC6C11}" srcOrd="1" destOrd="0" parTransId="{9731E0DA-9173-49BE-8DD6-B88019C16F4C}" sibTransId="{ED1212B0-D0AD-402C-87D6-CC8A950A8370}"/>
    <dgm:cxn modelId="{87193D47-EB1D-4237-81F0-4D488ECA28CF}" type="presOf" srcId="{A224DA84-3B37-4E3D-84F0-C5E947C08321}" destId="{29903254-EB8C-4516-B261-0C5F4E86F111}" srcOrd="0" destOrd="0" presId="urn:microsoft.com/office/officeart/2018/2/layout/IconVerticalSolidList"/>
    <dgm:cxn modelId="{60DB904B-F7E5-4757-B1EF-D0DCFCE69FAC}" type="presOf" srcId="{656AA8B0-C3EF-48C9-954F-DFAAD1DC6C11}" destId="{217E252F-E3C4-4312-A9D4-C609CE81BEAB}" srcOrd="0" destOrd="0" presId="urn:microsoft.com/office/officeart/2018/2/layout/IconVerticalSolidList"/>
    <dgm:cxn modelId="{4BA39254-C3BA-4E2D-8447-CB919D9D3E15}" type="presOf" srcId="{CB94EED3-5029-466D-80D9-91F88645A6C9}" destId="{EB60BEF2-D5B4-4A80-86C1-35071A55A708}" srcOrd="0" destOrd="0" presId="urn:microsoft.com/office/officeart/2018/2/layout/IconVerticalSolidList"/>
    <dgm:cxn modelId="{42F6059C-0B67-4F1E-9760-645A5E0A1AF0}" srcId="{CB94EED3-5029-466D-80D9-91F88645A6C9}" destId="{A224DA84-3B37-4E3D-84F0-C5E947C08321}" srcOrd="2" destOrd="0" parTransId="{4EB430AB-B190-4F29-ABFB-51FC86F4AAA8}" sibTransId="{3236AF17-7C3D-469E-A385-6F1589419C4D}"/>
    <dgm:cxn modelId="{5C6B8FF6-956D-439A-8376-6C9156DFABE3}" type="presOf" srcId="{A6CA59D4-A7E5-439A-AF20-935F0AC363C8}" destId="{92A2F584-79C2-49DE-9815-9E84E5A2509B}" srcOrd="0" destOrd="0" presId="urn:microsoft.com/office/officeart/2018/2/layout/IconVerticalSolidList"/>
    <dgm:cxn modelId="{6CD49498-3161-466F-9965-44EFE6347F81}" type="presParOf" srcId="{EB60BEF2-D5B4-4A80-86C1-35071A55A708}" destId="{6CB19FAA-EE52-4A48-B8B0-BC8E3D2B54C6}" srcOrd="0" destOrd="0" presId="urn:microsoft.com/office/officeart/2018/2/layout/IconVerticalSolidList"/>
    <dgm:cxn modelId="{BEFFE722-F331-406E-9077-79CE57ABABBE}" type="presParOf" srcId="{6CB19FAA-EE52-4A48-B8B0-BC8E3D2B54C6}" destId="{E50D8304-3D9A-4ABA-A153-3F741516D35E}" srcOrd="0" destOrd="0" presId="urn:microsoft.com/office/officeart/2018/2/layout/IconVerticalSolidList"/>
    <dgm:cxn modelId="{41CDF07F-F146-47C3-8C6A-2D0B4711A800}" type="presParOf" srcId="{6CB19FAA-EE52-4A48-B8B0-BC8E3D2B54C6}" destId="{9E7EB832-D574-4A29-B37C-4C1DB9FB8F1E}" srcOrd="1" destOrd="0" presId="urn:microsoft.com/office/officeart/2018/2/layout/IconVerticalSolidList"/>
    <dgm:cxn modelId="{56D8F482-7998-4C02-8A10-E80480047165}" type="presParOf" srcId="{6CB19FAA-EE52-4A48-B8B0-BC8E3D2B54C6}" destId="{869C64DA-B187-4EE2-A288-A2EB62F222E7}" srcOrd="2" destOrd="0" presId="urn:microsoft.com/office/officeart/2018/2/layout/IconVerticalSolidList"/>
    <dgm:cxn modelId="{B35403C8-20E6-4CE1-8C52-397570AFBD40}" type="presParOf" srcId="{6CB19FAA-EE52-4A48-B8B0-BC8E3D2B54C6}" destId="{92A2F584-79C2-49DE-9815-9E84E5A2509B}" srcOrd="3" destOrd="0" presId="urn:microsoft.com/office/officeart/2018/2/layout/IconVerticalSolidList"/>
    <dgm:cxn modelId="{D52EE7AB-8E1F-478A-BF29-E9986C217F2B}" type="presParOf" srcId="{EB60BEF2-D5B4-4A80-86C1-35071A55A708}" destId="{D431E248-65FD-42C7-997D-609FF199334E}" srcOrd="1" destOrd="0" presId="urn:microsoft.com/office/officeart/2018/2/layout/IconVerticalSolidList"/>
    <dgm:cxn modelId="{28CB2BCE-2DDC-411D-85F0-0D867F2D8CDF}" type="presParOf" srcId="{EB60BEF2-D5B4-4A80-86C1-35071A55A708}" destId="{92710502-7ED0-4281-9ECF-9A50BB2DD873}" srcOrd="2" destOrd="0" presId="urn:microsoft.com/office/officeart/2018/2/layout/IconVerticalSolidList"/>
    <dgm:cxn modelId="{9227CDF2-7C32-4C81-A96A-E36ED9EDA805}" type="presParOf" srcId="{92710502-7ED0-4281-9ECF-9A50BB2DD873}" destId="{EEB9FC7F-03CB-428F-9AE6-9E9EA0A4CE3C}" srcOrd="0" destOrd="0" presId="urn:microsoft.com/office/officeart/2018/2/layout/IconVerticalSolidList"/>
    <dgm:cxn modelId="{E0F185D8-3AF9-48F7-A643-594E46685602}" type="presParOf" srcId="{92710502-7ED0-4281-9ECF-9A50BB2DD873}" destId="{2E1DEB2B-FBA9-4316-A82E-C21AA2DA8DAD}" srcOrd="1" destOrd="0" presId="urn:microsoft.com/office/officeart/2018/2/layout/IconVerticalSolidList"/>
    <dgm:cxn modelId="{88F23815-E8A2-4E9B-BDE2-81C25907494F}" type="presParOf" srcId="{92710502-7ED0-4281-9ECF-9A50BB2DD873}" destId="{67D20ABB-A06A-4BFB-ACB8-B5E55D01AF95}" srcOrd="2" destOrd="0" presId="urn:microsoft.com/office/officeart/2018/2/layout/IconVerticalSolidList"/>
    <dgm:cxn modelId="{50EB3311-4D98-4BF4-AB5C-92F214718B78}" type="presParOf" srcId="{92710502-7ED0-4281-9ECF-9A50BB2DD873}" destId="{217E252F-E3C4-4312-A9D4-C609CE81BEAB}" srcOrd="3" destOrd="0" presId="urn:microsoft.com/office/officeart/2018/2/layout/IconVerticalSolidList"/>
    <dgm:cxn modelId="{3A346804-3E54-47B0-A1F9-14EB21C8A6A0}" type="presParOf" srcId="{EB60BEF2-D5B4-4A80-86C1-35071A55A708}" destId="{EC5C53D4-43C7-4682-A8FD-B399A3E7F3A0}" srcOrd="3" destOrd="0" presId="urn:microsoft.com/office/officeart/2018/2/layout/IconVerticalSolidList"/>
    <dgm:cxn modelId="{D239D078-B78A-4E6E-9119-869C45A84094}" type="presParOf" srcId="{EB60BEF2-D5B4-4A80-86C1-35071A55A708}" destId="{06F175DA-CA22-49FB-9430-B173575A6B96}" srcOrd="4" destOrd="0" presId="urn:microsoft.com/office/officeart/2018/2/layout/IconVerticalSolidList"/>
    <dgm:cxn modelId="{89051F39-E0F0-4FDF-B0FF-4DEECCEB67DE}" type="presParOf" srcId="{06F175DA-CA22-49FB-9430-B173575A6B96}" destId="{7A366A83-EABF-47CB-8ED2-EC39358DACE6}" srcOrd="0" destOrd="0" presId="urn:microsoft.com/office/officeart/2018/2/layout/IconVerticalSolidList"/>
    <dgm:cxn modelId="{AFF59184-3181-48EC-BE91-2E2B689428FD}" type="presParOf" srcId="{06F175DA-CA22-49FB-9430-B173575A6B96}" destId="{253B26BA-566A-44C9-ABB5-0452673D25FE}" srcOrd="1" destOrd="0" presId="urn:microsoft.com/office/officeart/2018/2/layout/IconVerticalSolidList"/>
    <dgm:cxn modelId="{F930DF0B-52B2-411C-836B-DACADF354ECF}" type="presParOf" srcId="{06F175DA-CA22-49FB-9430-B173575A6B96}" destId="{C8DF5246-281E-4554-AC0F-578DCCE562B6}" srcOrd="2" destOrd="0" presId="urn:microsoft.com/office/officeart/2018/2/layout/IconVerticalSolidList"/>
    <dgm:cxn modelId="{451C2AD7-55E2-4685-9301-AF2D78F92430}" type="presParOf" srcId="{06F175DA-CA22-49FB-9430-B173575A6B96}" destId="{29903254-EB8C-4516-B261-0C5F4E86F1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D8304-3D9A-4ABA-A153-3F741516D35E}">
      <dsp:nvSpPr>
        <dsp:cNvPr id="0" name=""/>
        <dsp:cNvSpPr/>
      </dsp:nvSpPr>
      <dsp:spPr>
        <a:xfrm>
          <a:off x="0" y="462"/>
          <a:ext cx="5438255" cy="1081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7EB832-D574-4A29-B37C-4C1DB9FB8F1E}">
      <dsp:nvSpPr>
        <dsp:cNvPr id="0" name=""/>
        <dsp:cNvSpPr/>
      </dsp:nvSpPr>
      <dsp:spPr>
        <a:xfrm>
          <a:off x="327088" y="243751"/>
          <a:ext cx="594706" cy="5947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2F584-79C2-49DE-9815-9E84E5A2509B}">
      <dsp:nvSpPr>
        <dsp:cNvPr id="0" name=""/>
        <dsp:cNvSpPr/>
      </dsp:nvSpPr>
      <dsp:spPr>
        <a:xfrm>
          <a:off x="1248883" y="927"/>
          <a:ext cx="4189371"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844550">
            <a:lnSpc>
              <a:spcPct val="100000"/>
            </a:lnSpc>
            <a:spcBef>
              <a:spcPct val="0"/>
            </a:spcBef>
            <a:spcAft>
              <a:spcPct val="35000"/>
            </a:spcAft>
            <a:buNone/>
          </a:pPr>
          <a:r>
            <a:rPr lang="en-GB" sz="1900" kern="1200" dirty="0" err="1"/>
            <a:t>Helderder</a:t>
          </a:r>
          <a:r>
            <a:rPr lang="en-GB" sz="1900" kern="1200" dirty="0"/>
            <a:t> voor </a:t>
          </a:r>
          <a:r>
            <a:rPr lang="en-GB" sz="1900" kern="1200" dirty="0" err="1"/>
            <a:t>jezelf</a:t>
          </a:r>
          <a:r>
            <a:rPr lang="en-GB" sz="1900" kern="1200" dirty="0"/>
            <a:t> wat </a:t>
          </a:r>
          <a:r>
            <a:rPr lang="en-GB" sz="1900" kern="1200" dirty="0" err="1"/>
            <a:t>jij</a:t>
          </a:r>
          <a:r>
            <a:rPr lang="en-GB" sz="1900" kern="1200" dirty="0"/>
            <a:t> </a:t>
          </a:r>
          <a:r>
            <a:rPr lang="en-GB" sz="1900" kern="1200" dirty="0" err="1"/>
            <a:t>bij</a:t>
          </a:r>
          <a:r>
            <a:rPr lang="en-GB" sz="1900" kern="1200" dirty="0"/>
            <a:t> je </a:t>
          </a:r>
          <a:r>
            <a:rPr lang="en-GB" sz="1900" kern="1200" dirty="0" err="1"/>
            <a:t>leerlingen</a:t>
          </a:r>
          <a:r>
            <a:rPr lang="en-GB" sz="1900" kern="1200" dirty="0"/>
            <a:t> wilt </a:t>
          </a:r>
          <a:r>
            <a:rPr lang="en-GB" sz="1900" kern="1200" dirty="0" err="1"/>
            <a:t>bereiken</a:t>
          </a:r>
          <a:r>
            <a:rPr lang="en-GB" sz="1900" kern="1200" dirty="0"/>
            <a:t> met FE</a:t>
          </a:r>
          <a:endParaRPr lang="en-US" sz="1900" kern="1200" dirty="0"/>
        </a:p>
      </dsp:txBody>
      <dsp:txXfrm>
        <a:off x="1248883" y="927"/>
        <a:ext cx="4189371" cy="1081284"/>
      </dsp:txXfrm>
    </dsp:sp>
    <dsp:sp modelId="{EEB9FC7F-03CB-428F-9AE6-9E9EA0A4CE3C}">
      <dsp:nvSpPr>
        <dsp:cNvPr id="0" name=""/>
        <dsp:cNvSpPr/>
      </dsp:nvSpPr>
      <dsp:spPr>
        <a:xfrm>
          <a:off x="0" y="1352067"/>
          <a:ext cx="5438255" cy="1081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1DEB2B-FBA9-4316-A82E-C21AA2DA8DAD}">
      <dsp:nvSpPr>
        <dsp:cNvPr id="0" name=""/>
        <dsp:cNvSpPr/>
      </dsp:nvSpPr>
      <dsp:spPr>
        <a:xfrm>
          <a:off x="327088" y="1595356"/>
          <a:ext cx="594706" cy="59470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7E252F-E3C4-4312-A9D4-C609CE81BEAB}">
      <dsp:nvSpPr>
        <dsp:cNvPr id="0" name=""/>
        <dsp:cNvSpPr/>
      </dsp:nvSpPr>
      <dsp:spPr>
        <a:xfrm>
          <a:off x="1248883" y="1352532"/>
          <a:ext cx="4189371"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844550">
            <a:lnSpc>
              <a:spcPct val="100000"/>
            </a:lnSpc>
            <a:spcBef>
              <a:spcPct val="0"/>
            </a:spcBef>
            <a:spcAft>
              <a:spcPct val="35000"/>
            </a:spcAft>
            <a:buNone/>
          </a:pPr>
          <a:r>
            <a:rPr lang="en-GB" sz="1900" kern="1200" dirty="0" err="1"/>
            <a:t>Benoemt</a:t>
          </a:r>
          <a:r>
            <a:rPr lang="en-GB" sz="1900" kern="1200" dirty="0"/>
            <a:t> wat </a:t>
          </a:r>
          <a:r>
            <a:rPr lang="en-GB" sz="1900" kern="1200" dirty="0" err="1"/>
            <a:t>dit</a:t>
          </a:r>
          <a:r>
            <a:rPr lang="en-GB" sz="1900" kern="1200" dirty="0"/>
            <a:t> </a:t>
          </a:r>
          <a:r>
            <a:rPr lang="en-GB" sz="1900" kern="1200" dirty="0" err="1"/>
            <a:t>betekent</a:t>
          </a:r>
          <a:r>
            <a:rPr lang="en-GB" sz="1900" kern="1200" dirty="0"/>
            <a:t> voor het </a:t>
          </a:r>
          <a:r>
            <a:rPr lang="en-GB" sz="1900" kern="1200" dirty="0" err="1"/>
            <a:t>gedrag</a:t>
          </a:r>
          <a:r>
            <a:rPr lang="en-GB" sz="1900" kern="1200" dirty="0"/>
            <a:t> </a:t>
          </a:r>
          <a:r>
            <a:rPr lang="en-GB" sz="1900" kern="1200" dirty="0" err="1"/>
            <a:t>dat</a:t>
          </a:r>
          <a:r>
            <a:rPr lang="en-GB" sz="1900" kern="1200" dirty="0"/>
            <a:t> je van hen wilt </a:t>
          </a:r>
          <a:r>
            <a:rPr lang="en-GB" sz="1900" kern="1200" dirty="0" err="1"/>
            <a:t>zien</a:t>
          </a:r>
          <a:r>
            <a:rPr lang="en-GB" sz="1900" kern="1200" dirty="0"/>
            <a:t> in de </a:t>
          </a:r>
          <a:r>
            <a:rPr lang="en-GB" sz="1900" kern="1200" dirty="0" err="1"/>
            <a:t>klas</a:t>
          </a:r>
          <a:endParaRPr lang="en-US" sz="1900" kern="1200" dirty="0"/>
        </a:p>
      </dsp:txBody>
      <dsp:txXfrm>
        <a:off x="1248883" y="1352532"/>
        <a:ext cx="4189371" cy="1081284"/>
      </dsp:txXfrm>
    </dsp:sp>
    <dsp:sp modelId="{7A366A83-EABF-47CB-8ED2-EC39358DACE6}">
      <dsp:nvSpPr>
        <dsp:cNvPr id="0" name=""/>
        <dsp:cNvSpPr/>
      </dsp:nvSpPr>
      <dsp:spPr>
        <a:xfrm>
          <a:off x="0" y="2704134"/>
          <a:ext cx="5438255" cy="1081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B26BA-566A-44C9-ABB5-0452673D25FE}">
      <dsp:nvSpPr>
        <dsp:cNvPr id="0" name=""/>
        <dsp:cNvSpPr/>
      </dsp:nvSpPr>
      <dsp:spPr>
        <a:xfrm>
          <a:off x="327088" y="2946961"/>
          <a:ext cx="594706" cy="59470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03254-EB8C-4516-B261-0C5F4E86F111}">
      <dsp:nvSpPr>
        <dsp:cNvPr id="0" name=""/>
        <dsp:cNvSpPr/>
      </dsp:nvSpPr>
      <dsp:spPr>
        <a:xfrm>
          <a:off x="1248883" y="2704134"/>
          <a:ext cx="4189371"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844550">
            <a:lnSpc>
              <a:spcPct val="100000"/>
            </a:lnSpc>
            <a:spcBef>
              <a:spcPct val="0"/>
            </a:spcBef>
            <a:spcAft>
              <a:spcPct val="35000"/>
            </a:spcAft>
            <a:buNone/>
          </a:pPr>
          <a:r>
            <a:rPr lang="en-GB" sz="1900" kern="1200" dirty="0" err="1"/>
            <a:t>Benoemt</a:t>
          </a:r>
          <a:r>
            <a:rPr lang="en-GB" sz="1900" kern="1200" dirty="0"/>
            <a:t> wat </a:t>
          </a:r>
          <a:r>
            <a:rPr lang="en-GB" sz="1900" kern="1200" dirty="0" err="1"/>
            <a:t>dat</a:t>
          </a:r>
          <a:r>
            <a:rPr lang="en-GB" sz="1900" kern="1200" dirty="0"/>
            <a:t> </a:t>
          </a:r>
          <a:r>
            <a:rPr lang="en-GB" sz="1900" kern="1200" dirty="0" err="1"/>
            <a:t>vervolgens</a:t>
          </a:r>
          <a:r>
            <a:rPr lang="en-GB" sz="1900" kern="1200" dirty="0"/>
            <a:t> voor </a:t>
          </a:r>
          <a:r>
            <a:rPr lang="en-GB" sz="1900" kern="1200" dirty="0" err="1"/>
            <a:t>jouw</a:t>
          </a:r>
          <a:r>
            <a:rPr lang="en-GB" sz="1900" kern="1200" dirty="0"/>
            <a:t> </a:t>
          </a:r>
          <a:r>
            <a:rPr lang="en-GB" sz="1900" kern="1200" dirty="0" err="1"/>
            <a:t>gedrag</a:t>
          </a:r>
          <a:r>
            <a:rPr lang="en-GB" sz="1900" kern="1200" dirty="0"/>
            <a:t> </a:t>
          </a:r>
          <a:r>
            <a:rPr lang="en-GB" sz="1900" kern="1200" dirty="0" err="1"/>
            <a:t>als</a:t>
          </a:r>
          <a:r>
            <a:rPr lang="en-GB" sz="1900" kern="1200" dirty="0"/>
            <a:t> docent </a:t>
          </a:r>
          <a:r>
            <a:rPr lang="en-GB" sz="1900" kern="1200" dirty="0" err="1"/>
            <a:t>betekent</a:t>
          </a:r>
          <a:endParaRPr lang="en-US" sz="1900" kern="1200" dirty="0"/>
        </a:p>
      </dsp:txBody>
      <dsp:txXfrm>
        <a:off x="1248883" y="2704134"/>
        <a:ext cx="4189371" cy="10812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CB5B4-FC2A-4D5A-8BDA-898EED9CB403}" type="datetimeFigureOut">
              <a:rPr lang="en-GB" smtClean="0"/>
              <a:t>17/06/2022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EFD13-2EDA-4867-8409-B0FAEE262982}" type="slidenum">
              <a:rPr lang="en-GB" smtClean="0"/>
              <a:t>‹#›</a:t>
            </a:fld>
            <a:endParaRPr lang="en-GB"/>
          </a:p>
        </p:txBody>
      </p:sp>
    </p:spTree>
    <p:extLst>
      <p:ext uri="{BB962C8B-B14F-4D97-AF65-F5344CB8AC3E}">
        <p14:creationId xmlns:p14="http://schemas.microsoft.com/office/powerpoint/2010/main" val="2821527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err="1"/>
              <a:t>Benadrukken</a:t>
            </a:r>
            <a:r>
              <a:rPr lang="en-US" b="1" dirty="0"/>
              <a:t> </a:t>
            </a:r>
            <a:r>
              <a:rPr lang="en-US" b="1" dirty="0" err="1"/>
              <a:t>dat</a:t>
            </a:r>
            <a:r>
              <a:rPr lang="en-US" b="1" dirty="0"/>
              <a:t> het </a:t>
            </a:r>
            <a:r>
              <a:rPr lang="en-US" b="1" dirty="0" err="1"/>
              <a:t>hier</a:t>
            </a:r>
            <a:r>
              <a:rPr lang="en-US" b="1" dirty="0"/>
              <a:t> </a:t>
            </a:r>
            <a:r>
              <a:rPr lang="en-US" b="1" dirty="0" err="1"/>
              <a:t>gaat</a:t>
            </a:r>
            <a:r>
              <a:rPr lang="en-US" b="1" dirty="0"/>
              <a:t> om : wat DOET de docent EN hoe </a:t>
            </a:r>
            <a:r>
              <a:rPr lang="en-US" b="1" dirty="0" err="1"/>
              <a:t>zet</a:t>
            </a:r>
            <a:r>
              <a:rPr lang="en-US" b="1" dirty="0"/>
              <a:t> de docent de student in ACTIE</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3C435D-2B5D-4F65-AB0B-B9DACA64C6CA}"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4399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Voorbeelden</a:t>
            </a:r>
            <a:r>
              <a:rPr lang="en-GB" dirty="0"/>
              <a:t>:</a:t>
            </a:r>
          </a:p>
          <a:p>
            <a:r>
              <a:rPr lang="en-GB" dirty="0" err="1"/>
              <a:t>leerlingen</a:t>
            </a:r>
            <a:r>
              <a:rPr lang="en-GB" dirty="0"/>
              <a:t> </a:t>
            </a:r>
            <a:r>
              <a:rPr lang="en-GB" dirty="0" err="1"/>
              <a:t>bedenken</a:t>
            </a:r>
            <a:r>
              <a:rPr lang="en-GB" dirty="0"/>
              <a:t> </a:t>
            </a:r>
            <a:r>
              <a:rPr lang="en-GB" dirty="0" err="1"/>
              <a:t>samen</a:t>
            </a:r>
            <a:r>
              <a:rPr lang="en-GB" dirty="0"/>
              <a:t> </a:t>
            </a:r>
            <a:r>
              <a:rPr lang="en-GB" dirty="0" err="1"/>
              <a:t>succescriteria</a:t>
            </a:r>
            <a:endParaRPr lang="en-GB" dirty="0"/>
          </a:p>
          <a:p>
            <a:r>
              <a:rPr lang="en-GB" dirty="0" err="1"/>
              <a:t>Leerlingen</a:t>
            </a:r>
            <a:r>
              <a:rPr lang="en-GB" dirty="0"/>
              <a:t> </a:t>
            </a:r>
            <a:r>
              <a:rPr lang="en-GB" dirty="0" err="1"/>
              <a:t>leggen</a:t>
            </a:r>
            <a:r>
              <a:rPr lang="en-GB" dirty="0"/>
              <a:t> </a:t>
            </a:r>
            <a:r>
              <a:rPr lang="en-GB" dirty="0" err="1"/>
              <a:t>elkaar</a:t>
            </a:r>
            <a:r>
              <a:rPr lang="en-GB" dirty="0"/>
              <a:t> </a:t>
            </a:r>
            <a:r>
              <a:rPr lang="en-GB" dirty="0" err="1"/>
              <a:t>uit</a:t>
            </a:r>
            <a:r>
              <a:rPr lang="en-GB" dirty="0"/>
              <a:t> wat ze </a:t>
            </a:r>
            <a:r>
              <a:rPr lang="en-GB" dirty="0" err="1"/>
              <a:t>weten</a:t>
            </a:r>
            <a:r>
              <a:rPr lang="en-GB" dirty="0"/>
              <a:t> en </a:t>
            </a:r>
            <a:r>
              <a:rPr lang="en-GB" dirty="0" err="1"/>
              <a:t>vragen</a:t>
            </a:r>
            <a:r>
              <a:rPr lang="en-GB" dirty="0"/>
              <a:t> </a:t>
            </a:r>
            <a:r>
              <a:rPr lang="en-GB" dirty="0" err="1"/>
              <a:t>bij</a:t>
            </a:r>
            <a:r>
              <a:rPr lang="en-GB" dirty="0"/>
              <a:t> </a:t>
            </a:r>
            <a:r>
              <a:rPr lang="en-GB" dirty="0" err="1"/>
              <a:t>elkaar</a:t>
            </a:r>
            <a:r>
              <a:rPr lang="en-GB" dirty="0"/>
              <a:t> door</a:t>
            </a:r>
          </a:p>
          <a:p>
            <a:r>
              <a:rPr lang="en-GB" dirty="0" err="1"/>
              <a:t>Leerlingen</a:t>
            </a:r>
            <a:r>
              <a:rPr lang="en-GB" dirty="0"/>
              <a:t> </a:t>
            </a:r>
            <a:r>
              <a:rPr lang="en-GB" dirty="0" err="1"/>
              <a:t>vergelijken</a:t>
            </a:r>
            <a:r>
              <a:rPr lang="en-GB" dirty="0"/>
              <a:t> het eigen </a:t>
            </a:r>
            <a:r>
              <a:rPr lang="en-GB" dirty="0" err="1"/>
              <a:t>werk</a:t>
            </a:r>
            <a:r>
              <a:rPr lang="en-GB" dirty="0"/>
              <a:t> met de </a:t>
            </a:r>
            <a:r>
              <a:rPr lang="en-GB" dirty="0" err="1"/>
              <a:t>succescriteria</a:t>
            </a:r>
            <a:r>
              <a:rPr lang="en-GB" dirty="0"/>
              <a:t> en </a:t>
            </a:r>
            <a:r>
              <a:rPr lang="en-GB" dirty="0" err="1"/>
              <a:t>benoemen</a:t>
            </a:r>
            <a:r>
              <a:rPr lang="en-GB" dirty="0"/>
              <a:t> </a:t>
            </a:r>
            <a:r>
              <a:rPr lang="en-GB" dirty="0" err="1"/>
              <a:t>welke</a:t>
            </a:r>
            <a:r>
              <a:rPr lang="en-GB" dirty="0"/>
              <a:t> ze al </a:t>
            </a:r>
            <a:r>
              <a:rPr lang="en-GB" dirty="0" err="1"/>
              <a:t>bereikt</a:t>
            </a:r>
            <a:r>
              <a:rPr lang="en-GB" dirty="0"/>
              <a:t> </a:t>
            </a:r>
            <a:r>
              <a:rPr lang="en-GB" dirty="0" err="1"/>
              <a:t>hebben</a:t>
            </a:r>
            <a:r>
              <a:rPr lang="en-GB" dirty="0"/>
              <a:t> en </a:t>
            </a:r>
            <a:r>
              <a:rPr lang="en-GB" dirty="0" err="1"/>
              <a:t>welke</a:t>
            </a:r>
            <a:r>
              <a:rPr lang="en-GB" dirty="0"/>
              <a:t> </a:t>
            </a:r>
            <a:r>
              <a:rPr lang="en-GB" dirty="0" err="1"/>
              <a:t>nog</a:t>
            </a:r>
            <a:r>
              <a:rPr lang="en-GB" dirty="0"/>
              <a:t> </a:t>
            </a:r>
            <a:r>
              <a:rPr lang="en-GB" dirty="0" err="1"/>
              <a:t>niet</a:t>
            </a:r>
            <a:endParaRPr lang="en-GB" dirty="0"/>
          </a:p>
          <a:p>
            <a:r>
              <a:rPr lang="en-GB" dirty="0" err="1"/>
              <a:t>Leerlingen</a:t>
            </a:r>
            <a:r>
              <a:rPr lang="en-GB" dirty="0"/>
              <a:t> </a:t>
            </a:r>
            <a:r>
              <a:rPr lang="en-GB" dirty="0" err="1"/>
              <a:t>vragen</a:t>
            </a:r>
            <a:r>
              <a:rPr lang="en-GB" dirty="0"/>
              <a:t> om feedback</a:t>
            </a:r>
          </a:p>
          <a:p>
            <a:r>
              <a:rPr lang="en-GB" dirty="0" err="1"/>
              <a:t>Leerlingen</a:t>
            </a:r>
            <a:r>
              <a:rPr lang="en-GB" dirty="0"/>
              <a:t> </a:t>
            </a:r>
            <a:r>
              <a:rPr lang="en-GB" dirty="0" err="1"/>
              <a:t>geven</a:t>
            </a:r>
            <a:r>
              <a:rPr lang="en-GB" dirty="0"/>
              <a:t> feedback </a:t>
            </a:r>
            <a:r>
              <a:rPr lang="en-GB" dirty="0" err="1"/>
              <a:t>aan</a:t>
            </a:r>
            <a:r>
              <a:rPr lang="en-GB" dirty="0"/>
              <a:t> </a:t>
            </a:r>
            <a:r>
              <a:rPr lang="en-GB" dirty="0" err="1"/>
              <a:t>elkaar</a:t>
            </a:r>
            <a:endParaRPr lang="en-GB" dirty="0"/>
          </a:p>
          <a:p>
            <a:r>
              <a:rPr lang="en-GB" dirty="0" err="1"/>
              <a:t>Leerlingen</a:t>
            </a:r>
            <a:r>
              <a:rPr lang="en-GB" dirty="0"/>
              <a:t> </a:t>
            </a:r>
            <a:r>
              <a:rPr lang="en-GB" dirty="0" err="1"/>
              <a:t>vragen</a:t>
            </a:r>
            <a:r>
              <a:rPr lang="en-GB" dirty="0"/>
              <a:t> door </a:t>
            </a:r>
            <a:r>
              <a:rPr lang="en-GB" dirty="0" err="1"/>
              <a:t>aan</a:t>
            </a:r>
            <a:r>
              <a:rPr lang="en-GB" dirty="0"/>
              <a:t> de </a:t>
            </a:r>
            <a:r>
              <a:rPr lang="en-GB" dirty="0" err="1"/>
              <a:t>feedbackgever</a:t>
            </a:r>
            <a:r>
              <a:rPr lang="en-GB" dirty="0"/>
              <a:t>, </a:t>
            </a:r>
            <a:r>
              <a:rPr lang="en-GB" dirty="0" err="1"/>
              <a:t>zodat</a:t>
            </a:r>
            <a:r>
              <a:rPr lang="en-GB" dirty="0"/>
              <a:t> ze de feedback </a:t>
            </a:r>
            <a:r>
              <a:rPr lang="en-GB" dirty="0" err="1"/>
              <a:t>begrijpen</a:t>
            </a:r>
            <a:endParaRPr lang="en-GB" dirty="0"/>
          </a:p>
          <a:p>
            <a:r>
              <a:rPr lang="en-GB" dirty="0" err="1"/>
              <a:t>Leerlingen</a:t>
            </a:r>
            <a:r>
              <a:rPr lang="en-GB" dirty="0"/>
              <a:t> </a:t>
            </a:r>
            <a:r>
              <a:rPr lang="en-GB" dirty="0" err="1"/>
              <a:t>benoemen</a:t>
            </a:r>
            <a:r>
              <a:rPr lang="en-GB" dirty="0"/>
              <a:t> </a:t>
            </a:r>
            <a:r>
              <a:rPr lang="en-GB" dirty="0" err="1"/>
              <a:t>een</a:t>
            </a:r>
            <a:r>
              <a:rPr lang="en-GB" dirty="0"/>
              <a:t> concrete </a:t>
            </a:r>
            <a:r>
              <a:rPr lang="en-GB" dirty="0" err="1"/>
              <a:t>vervolgstap</a:t>
            </a:r>
            <a:endParaRPr lang="en-GB" dirty="0"/>
          </a:p>
          <a:p>
            <a:r>
              <a:rPr lang="en-GB" dirty="0" err="1"/>
              <a:t>Leerlingen</a:t>
            </a:r>
            <a:r>
              <a:rPr lang="en-GB" dirty="0"/>
              <a:t> </a:t>
            </a:r>
            <a:r>
              <a:rPr lang="en-GB" dirty="0" err="1"/>
              <a:t>passen</a:t>
            </a:r>
            <a:r>
              <a:rPr lang="en-GB" dirty="0"/>
              <a:t> </a:t>
            </a:r>
            <a:r>
              <a:rPr lang="en-GB" dirty="0" err="1"/>
              <a:t>hun</a:t>
            </a:r>
            <a:r>
              <a:rPr lang="en-GB" dirty="0"/>
              <a:t> </a:t>
            </a:r>
            <a:r>
              <a:rPr lang="en-GB" dirty="0" err="1"/>
              <a:t>werk</a:t>
            </a:r>
            <a:r>
              <a:rPr lang="en-GB" dirty="0"/>
              <a:t> </a:t>
            </a:r>
            <a:r>
              <a:rPr lang="en-GB" dirty="0" err="1"/>
              <a:t>aan</a:t>
            </a:r>
            <a:r>
              <a:rPr lang="en-GB" dirty="0"/>
              <a:t> in </a:t>
            </a:r>
            <a:r>
              <a:rPr lang="en-GB" dirty="0" err="1"/>
              <a:t>een</a:t>
            </a:r>
            <a:r>
              <a:rPr lang="en-GB" dirty="0"/>
              <a:t> </a:t>
            </a:r>
            <a:r>
              <a:rPr lang="en-GB" dirty="0" err="1"/>
              <a:t>vervolgproduct</a:t>
            </a:r>
            <a:endParaRPr lang="en-GB" dirty="0"/>
          </a:p>
          <a:p>
            <a:r>
              <a:rPr lang="en-GB" dirty="0" err="1"/>
              <a:t>Zoekt</a:t>
            </a:r>
            <a:r>
              <a:rPr lang="en-GB" dirty="0"/>
              <a:t> </a:t>
            </a:r>
            <a:r>
              <a:rPr lang="en-GB" dirty="0" err="1"/>
              <a:t>actief</a:t>
            </a:r>
            <a:r>
              <a:rPr lang="en-GB" dirty="0"/>
              <a:t> </a:t>
            </a:r>
            <a:r>
              <a:rPr lang="en-GB" dirty="0" err="1"/>
              <a:t>naar</a:t>
            </a:r>
            <a:r>
              <a:rPr lang="en-GB" dirty="0"/>
              <a:t> </a:t>
            </a:r>
            <a:r>
              <a:rPr lang="en-GB" dirty="0" err="1"/>
              <a:t>anderen</a:t>
            </a:r>
            <a:r>
              <a:rPr lang="en-GB" dirty="0"/>
              <a:t> </a:t>
            </a:r>
          </a:p>
          <a:p>
            <a:endParaRPr lang="en-GB" dirty="0"/>
          </a:p>
        </p:txBody>
      </p:sp>
      <p:sp>
        <p:nvSpPr>
          <p:cNvPr id="4" name="Slide Number Placeholder 3"/>
          <p:cNvSpPr>
            <a:spLocks noGrp="1"/>
          </p:cNvSpPr>
          <p:nvPr>
            <p:ph type="sldNum"/>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11660" algn="l"/>
                <a:tab pos="823318" algn="l"/>
                <a:tab pos="1234978" algn="l"/>
                <a:tab pos="1646637" algn="l"/>
                <a:tab pos="2058297" algn="l"/>
                <a:tab pos="2469955" algn="l"/>
                <a:tab pos="2881615" algn="l"/>
              </a:tabLst>
              <a:defRPr/>
            </a:pPr>
            <a:fld id="{2B18EA7E-18C6-4CA2-8032-D7CAAE457BA8}"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11660" algn="l"/>
                  <a:tab pos="823318" algn="l"/>
                  <a:tab pos="1234978" algn="l"/>
                  <a:tab pos="1646637" algn="l"/>
                  <a:tab pos="2058297" algn="l"/>
                  <a:tab pos="2469955" algn="l"/>
                  <a:tab pos="2881615" algn="l"/>
                </a:tabLst>
                <a:defRPr/>
              </a:pPr>
              <a:t>11</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427121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Dit</a:t>
            </a:r>
            <a:r>
              <a:rPr lang="en-GB" dirty="0"/>
              <a:t> is </a:t>
            </a:r>
            <a:r>
              <a:rPr lang="en-GB" dirty="0" err="1"/>
              <a:t>een</a:t>
            </a:r>
            <a:r>
              <a:rPr lang="en-GB" dirty="0"/>
              <a:t> </a:t>
            </a:r>
            <a:r>
              <a:rPr lang="en-GB" dirty="0" err="1"/>
              <a:t>voorbeeld</a:t>
            </a:r>
            <a:r>
              <a:rPr lang="en-GB" dirty="0"/>
              <a:t> van hoe </a:t>
            </a:r>
            <a:r>
              <a:rPr lang="en-GB" dirty="0" err="1"/>
              <a:t>een</a:t>
            </a:r>
            <a:r>
              <a:rPr lang="en-GB" dirty="0"/>
              <a:t> docent </a:t>
            </a:r>
            <a:r>
              <a:rPr lang="en-GB" dirty="0" err="1"/>
              <a:t>een</a:t>
            </a:r>
            <a:r>
              <a:rPr lang="en-GB" dirty="0"/>
              <a:t> </a:t>
            </a:r>
            <a:r>
              <a:rPr lang="en-GB" dirty="0" err="1"/>
              <a:t>leerling</a:t>
            </a:r>
            <a:r>
              <a:rPr lang="en-GB" dirty="0"/>
              <a:t>-docent </a:t>
            </a:r>
            <a:r>
              <a:rPr lang="en-GB" dirty="0" err="1"/>
              <a:t>cyclus</a:t>
            </a:r>
            <a:r>
              <a:rPr lang="en-GB" dirty="0"/>
              <a:t> </a:t>
            </a:r>
            <a:r>
              <a:rPr lang="en-GB" dirty="0" err="1"/>
              <a:t>vormgeeft</a:t>
            </a:r>
            <a:r>
              <a:rPr lang="en-GB" dirty="0"/>
              <a:t>. </a:t>
            </a:r>
            <a:r>
              <a:rPr lang="en-GB" dirty="0" err="1"/>
              <a:t>Dit</a:t>
            </a:r>
            <a:r>
              <a:rPr lang="en-GB" dirty="0"/>
              <a:t> </a:t>
            </a:r>
            <a:r>
              <a:rPr lang="en-GB" dirty="0" err="1"/>
              <a:t>voorbeeld</a:t>
            </a:r>
            <a:r>
              <a:rPr lang="en-GB" dirty="0"/>
              <a:t> </a:t>
            </a:r>
            <a:r>
              <a:rPr lang="en-GB" dirty="0" err="1"/>
              <a:t>staat</a:t>
            </a:r>
            <a:r>
              <a:rPr lang="en-GB" dirty="0"/>
              <a:t> </a:t>
            </a:r>
            <a:r>
              <a:rPr lang="en-GB" dirty="0" err="1"/>
              <a:t>ook</a:t>
            </a:r>
            <a:r>
              <a:rPr lang="en-GB" dirty="0"/>
              <a:t> in het </a:t>
            </a:r>
            <a:r>
              <a:rPr lang="en-GB" dirty="0" err="1"/>
              <a:t>artikel</a:t>
            </a:r>
            <a:r>
              <a:rPr lang="en-GB" dirty="0"/>
              <a:t>.</a:t>
            </a:r>
          </a:p>
        </p:txBody>
      </p:sp>
      <p:sp>
        <p:nvSpPr>
          <p:cNvPr id="4" name="Tijdelijke aanduiding voor dianummer 3"/>
          <p:cNvSpPr>
            <a:spLocks noGrp="1"/>
          </p:cNvSpPr>
          <p:nvPr>
            <p:ph type="sldNum" sz="quarter" idx="5"/>
          </p:nvPr>
        </p:nvSpPr>
        <p:spPr/>
        <p:txBody>
          <a:bodyPr/>
          <a:lstStyle/>
          <a:p>
            <a:fld id="{2622892A-183D-4366-8816-E79DB962ED62}" type="slidenum">
              <a:rPr lang="en-GB" smtClean="0"/>
              <a:t>17</a:t>
            </a:fld>
            <a:endParaRPr lang="en-GB"/>
          </a:p>
        </p:txBody>
      </p:sp>
    </p:spTree>
    <p:extLst>
      <p:ext uri="{BB962C8B-B14F-4D97-AF65-F5344CB8AC3E}">
        <p14:creationId xmlns:p14="http://schemas.microsoft.com/office/powerpoint/2010/main" val="29576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Hier</a:t>
            </a:r>
            <a:r>
              <a:rPr lang="en-GB" dirty="0"/>
              <a:t> is </a:t>
            </a:r>
            <a:r>
              <a:rPr lang="en-GB" dirty="0" err="1"/>
              <a:t>een</a:t>
            </a:r>
            <a:r>
              <a:rPr lang="en-GB" dirty="0"/>
              <a:t> </a:t>
            </a:r>
            <a:r>
              <a:rPr lang="en-GB" dirty="0" err="1"/>
              <a:t>ingezoomed</a:t>
            </a:r>
            <a:r>
              <a:rPr lang="en-GB" dirty="0"/>
              <a:t> </a:t>
            </a:r>
            <a:r>
              <a:rPr lang="en-GB" dirty="0" err="1"/>
              <a:t>stukje</a:t>
            </a:r>
            <a:r>
              <a:rPr lang="en-GB" dirty="0"/>
              <a:t> </a:t>
            </a:r>
            <a:r>
              <a:rPr lang="en-GB" dirty="0" err="1"/>
              <a:t>te</a:t>
            </a:r>
            <a:r>
              <a:rPr lang="en-GB" dirty="0"/>
              <a:t> </a:t>
            </a:r>
            <a:r>
              <a:rPr lang="en-GB" dirty="0" err="1"/>
              <a:t>zien</a:t>
            </a:r>
            <a:r>
              <a:rPr lang="en-GB" dirty="0"/>
              <a:t> </a:t>
            </a:r>
            <a:r>
              <a:rPr lang="en-GB" dirty="0" err="1"/>
              <a:t>waar</a:t>
            </a:r>
            <a:r>
              <a:rPr lang="en-GB" dirty="0"/>
              <a:t> we de </a:t>
            </a:r>
            <a:r>
              <a:rPr lang="en-GB" dirty="0" err="1"/>
              <a:t>verbinding</a:t>
            </a:r>
            <a:r>
              <a:rPr lang="en-GB" dirty="0"/>
              <a:t> en </a:t>
            </a:r>
            <a:r>
              <a:rPr lang="en-GB" dirty="0" err="1"/>
              <a:t>interactie</a:t>
            </a:r>
            <a:r>
              <a:rPr lang="en-GB" dirty="0"/>
              <a:t> </a:t>
            </a:r>
            <a:r>
              <a:rPr lang="en-GB" dirty="0" err="1"/>
              <a:t>tussen</a:t>
            </a:r>
            <a:r>
              <a:rPr lang="en-GB" dirty="0"/>
              <a:t> de </a:t>
            </a:r>
            <a:r>
              <a:rPr lang="en-GB" dirty="0" err="1"/>
              <a:t>leerling</a:t>
            </a:r>
            <a:r>
              <a:rPr lang="en-GB" dirty="0"/>
              <a:t> en docent en </a:t>
            </a:r>
            <a:r>
              <a:rPr lang="en-GB" dirty="0" err="1"/>
              <a:t>tussen</a:t>
            </a:r>
            <a:r>
              <a:rPr lang="en-GB" dirty="0"/>
              <a:t> de </a:t>
            </a:r>
            <a:r>
              <a:rPr lang="en-GB" dirty="0" err="1"/>
              <a:t>fases</a:t>
            </a:r>
            <a:r>
              <a:rPr lang="en-GB" dirty="0"/>
              <a:t> </a:t>
            </a:r>
            <a:r>
              <a:rPr lang="en-GB" dirty="0" err="1"/>
              <a:t>mooi</a:t>
            </a:r>
            <a:r>
              <a:rPr lang="en-GB" dirty="0"/>
              <a:t> </a:t>
            </a:r>
            <a:r>
              <a:rPr lang="en-GB" dirty="0" err="1"/>
              <a:t>zien</a:t>
            </a:r>
            <a:r>
              <a:rPr lang="en-GB" dirty="0"/>
              <a:t>. </a:t>
            </a:r>
          </a:p>
        </p:txBody>
      </p:sp>
      <p:sp>
        <p:nvSpPr>
          <p:cNvPr id="4" name="Tijdelijke aanduiding voor dianummer 3"/>
          <p:cNvSpPr>
            <a:spLocks noGrp="1"/>
          </p:cNvSpPr>
          <p:nvPr>
            <p:ph type="sldNum" sz="quarter" idx="5"/>
          </p:nvPr>
        </p:nvSpPr>
        <p:spPr/>
        <p:txBody>
          <a:bodyPr/>
          <a:lstStyle/>
          <a:p>
            <a:fld id="{2622892A-183D-4366-8816-E79DB962ED62}" type="slidenum">
              <a:rPr lang="en-GB" smtClean="0"/>
              <a:t>18</a:t>
            </a:fld>
            <a:endParaRPr lang="en-GB"/>
          </a:p>
        </p:txBody>
      </p:sp>
    </p:spTree>
    <p:extLst>
      <p:ext uri="{BB962C8B-B14F-4D97-AF65-F5344CB8AC3E}">
        <p14:creationId xmlns:p14="http://schemas.microsoft.com/office/powerpoint/2010/main" val="220505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50B3-23DF-4722-8472-9308223B87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8E96A9-D2D8-45C3-AE7F-7DED11BE4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F5715C-8B1F-4DAD-B682-8F12C650FD2D}"/>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5" name="Footer Placeholder 4">
            <a:extLst>
              <a:ext uri="{FF2B5EF4-FFF2-40B4-BE49-F238E27FC236}">
                <a16:creationId xmlns:a16="http://schemas.microsoft.com/office/drawing/2014/main" id="{F0A770BC-31D9-40E2-B409-CAA4C6D9F9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D9DE13-098B-4D0F-851A-3D4B39E1F168}"/>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324357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30F3-96F3-4F5A-890A-4CC917674E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D02347-8196-4371-8A44-05369E4023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18E41-0D37-4494-84B4-067BA75A4885}"/>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5" name="Footer Placeholder 4">
            <a:extLst>
              <a:ext uri="{FF2B5EF4-FFF2-40B4-BE49-F238E27FC236}">
                <a16:creationId xmlns:a16="http://schemas.microsoft.com/office/drawing/2014/main" id="{7FC40234-736E-4ED6-AB49-221E99759C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86C64D-3DC7-4946-B4B3-6F539F2999C7}"/>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107642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A0EE7-3390-4800-B04E-CE19EC165B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C2545F-6E43-45F0-A1E9-8F3EEE10EE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F5065D-F6A3-4119-9BE7-3DC59E956162}"/>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5" name="Footer Placeholder 4">
            <a:extLst>
              <a:ext uri="{FF2B5EF4-FFF2-40B4-BE49-F238E27FC236}">
                <a16:creationId xmlns:a16="http://schemas.microsoft.com/office/drawing/2014/main" id="{CDF970AC-7CBF-40FB-AB09-247A4328DF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6DC1C6-09FF-491A-B512-F3208B3808E2}"/>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394672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stijl te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94D69B0-DF0E-450F-85E5-820F06172CE0}" type="datetimeFigureOut">
              <a:rPr lang="en-GB" smtClean="0"/>
              <a:t>17/06/2022</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15BB934-75AB-4F84-B74D-3643CACF814F}" type="slidenum">
              <a:rPr lang="en-GB" smtClean="0"/>
              <a:t>‹#›</a:t>
            </a:fld>
            <a:endParaRPr lang="en-GB"/>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86767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94D69B0-DF0E-450F-85E5-820F06172CE0}"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BB934-75AB-4F84-B74D-3643CACF814F}" type="slidenum">
              <a:rPr lang="en-GB" smtClean="0"/>
              <a:t>‹#›</a:t>
            </a:fld>
            <a:endParaRPr lang="en-GB"/>
          </a:p>
        </p:txBody>
      </p:sp>
    </p:spTree>
    <p:extLst>
      <p:ext uri="{BB962C8B-B14F-4D97-AF65-F5344CB8AC3E}">
        <p14:creationId xmlns:p14="http://schemas.microsoft.com/office/powerpoint/2010/main" val="2715893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94D69B0-DF0E-450F-85E5-820F06172CE0}" type="datetimeFigureOut">
              <a:rPr lang="en-GB" smtClean="0"/>
              <a:t>17/06/2022</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15BB934-75AB-4F84-B74D-3643CACF814F}"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90192553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94D69B0-DF0E-450F-85E5-820F06172CE0}"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5BB934-75AB-4F84-B74D-3643CACF814F}" type="slidenum">
              <a:rPr lang="en-GB" smtClean="0"/>
              <a:t>‹#›</a:t>
            </a:fld>
            <a:endParaRPr lang="en-GB"/>
          </a:p>
        </p:txBody>
      </p:sp>
    </p:spTree>
    <p:extLst>
      <p:ext uri="{BB962C8B-B14F-4D97-AF65-F5344CB8AC3E}">
        <p14:creationId xmlns:p14="http://schemas.microsoft.com/office/powerpoint/2010/main" val="149196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94D69B0-DF0E-450F-85E5-820F06172CE0}" type="datetimeFigureOut">
              <a:rPr lang="en-GB" smtClean="0"/>
              <a:t>17/06/2022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5BB934-75AB-4F84-B74D-3643CACF814F}" type="slidenum">
              <a:rPr lang="en-GB" smtClean="0"/>
              <a:t>‹#›</a:t>
            </a:fld>
            <a:endParaRPr lang="en-GB"/>
          </a:p>
        </p:txBody>
      </p:sp>
    </p:spTree>
    <p:extLst>
      <p:ext uri="{BB962C8B-B14F-4D97-AF65-F5344CB8AC3E}">
        <p14:creationId xmlns:p14="http://schemas.microsoft.com/office/powerpoint/2010/main" val="369660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94D69B0-DF0E-450F-85E5-820F06172CE0}" type="datetimeFigureOut">
              <a:rPr lang="en-GB" smtClean="0"/>
              <a:t>17/06/2022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5BB934-75AB-4F84-B74D-3643CACF814F}" type="slidenum">
              <a:rPr lang="en-GB" smtClean="0"/>
              <a:t>‹#›</a:t>
            </a:fld>
            <a:endParaRPr lang="en-GB"/>
          </a:p>
        </p:txBody>
      </p:sp>
    </p:spTree>
    <p:extLst>
      <p:ext uri="{BB962C8B-B14F-4D97-AF65-F5344CB8AC3E}">
        <p14:creationId xmlns:p14="http://schemas.microsoft.com/office/powerpoint/2010/main" val="3800210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D69B0-DF0E-450F-85E5-820F06172CE0}" type="datetimeFigureOut">
              <a:rPr lang="en-GB" smtClean="0"/>
              <a:t>17/06/2022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5BB934-75AB-4F84-B74D-3643CACF814F}" type="slidenum">
              <a:rPr lang="en-GB" smtClean="0"/>
              <a:t>‹#›</a:t>
            </a:fld>
            <a:endParaRPr lang="en-GB"/>
          </a:p>
        </p:txBody>
      </p:sp>
    </p:spTree>
    <p:extLst>
      <p:ext uri="{BB962C8B-B14F-4D97-AF65-F5344CB8AC3E}">
        <p14:creationId xmlns:p14="http://schemas.microsoft.com/office/powerpoint/2010/main" val="1842387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stijl te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94D69B0-DF0E-450F-85E5-820F06172CE0}" type="datetimeFigureOut">
              <a:rPr lang="en-GB" smtClean="0"/>
              <a:t>17/06/2022</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15BB934-75AB-4F84-B74D-3643CACF814F}"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0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4891-102E-4138-AF77-2093CD44C9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2EB3A2-B8EE-4DB3-B0C6-96FBE50DA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EABD5-1A35-4706-A195-654024FC1824}"/>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5" name="Footer Placeholder 4">
            <a:extLst>
              <a:ext uri="{FF2B5EF4-FFF2-40B4-BE49-F238E27FC236}">
                <a16:creationId xmlns:a16="http://schemas.microsoft.com/office/drawing/2014/main" id="{DC2D187F-FE01-48B0-A962-38D18805D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272735-782E-481B-BF33-F2F50C273B04}"/>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1533863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94D69B0-DF0E-450F-85E5-820F06172CE0}" type="datetimeFigureOut">
              <a:rPr lang="en-GB" smtClean="0"/>
              <a:t>17/06/2022</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15BB934-75AB-4F84-B74D-3643CACF814F}"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4650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94D69B0-DF0E-450F-85E5-820F06172CE0}"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BB934-75AB-4F84-B74D-3643CACF814F}" type="slidenum">
              <a:rPr lang="en-GB" smtClean="0"/>
              <a:t>‹#›</a:t>
            </a:fld>
            <a:endParaRPr lang="en-GB"/>
          </a:p>
        </p:txBody>
      </p:sp>
    </p:spTree>
    <p:extLst>
      <p:ext uri="{BB962C8B-B14F-4D97-AF65-F5344CB8AC3E}">
        <p14:creationId xmlns:p14="http://schemas.microsoft.com/office/powerpoint/2010/main" val="679574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94D69B0-DF0E-450F-85E5-820F06172CE0}"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BB934-75AB-4F84-B74D-3643CACF814F}" type="slidenum">
              <a:rPr lang="en-GB" smtClean="0"/>
              <a:t>‹#›</a:t>
            </a:fld>
            <a:endParaRPr lang="en-GB"/>
          </a:p>
        </p:txBody>
      </p:sp>
    </p:spTree>
    <p:extLst>
      <p:ext uri="{BB962C8B-B14F-4D97-AF65-F5344CB8AC3E}">
        <p14:creationId xmlns:p14="http://schemas.microsoft.com/office/powerpoint/2010/main" val="183421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B57D-DCAF-47AB-8853-1F2C8DBF91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B128F5-7BB9-4022-8803-317389897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1441A-2DB9-45C7-8877-3A08CC1BE947}"/>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5" name="Footer Placeholder 4">
            <a:extLst>
              <a:ext uri="{FF2B5EF4-FFF2-40B4-BE49-F238E27FC236}">
                <a16:creationId xmlns:a16="http://schemas.microsoft.com/office/drawing/2014/main" id="{D134FF31-584F-4C6A-87EE-DE333EFF9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10206A-6621-425A-80DE-DA8675C36932}"/>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121997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D886-7C3B-41B8-9A23-2C7FA3681D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DB4D0F-4276-4596-8B8D-9BD6681551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BDC75F-4E98-40AB-AFD1-EC2780A6F5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27714A-03CF-4E10-BA0C-132FB88BB204}"/>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6" name="Footer Placeholder 5">
            <a:extLst>
              <a:ext uri="{FF2B5EF4-FFF2-40B4-BE49-F238E27FC236}">
                <a16:creationId xmlns:a16="http://schemas.microsoft.com/office/drawing/2014/main" id="{85E90D22-8819-4736-AC6A-A4F0715B86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56C1A5-40BA-425C-B66F-14D57C2F72FC}"/>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175042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1505-2FF1-4E07-8A7C-CC01FFECFE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9BDC12-97A2-4330-89C4-CEE3CF8BE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082653-0B39-4655-812E-0EB048E172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905428-EDA2-4AE4-A85E-59AFA182AA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7A685B-BCBE-4295-A717-326D28A340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0E7574-A8B3-4920-A41F-4975E283D5DF}"/>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8" name="Footer Placeholder 7">
            <a:extLst>
              <a:ext uri="{FF2B5EF4-FFF2-40B4-BE49-F238E27FC236}">
                <a16:creationId xmlns:a16="http://schemas.microsoft.com/office/drawing/2014/main" id="{E9062FA4-4143-471D-9E58-F773FD96E0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1F2A95-40AC-4325-AEC8-5262B72B2A4C}"/>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65764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6CEE-28FF-45FA-A279-C863BA2387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0D9BF3-E9E1-4655-B49E-4FF480E23504}"/>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4" name="Footer Placeholder 3">
            <a:extLst>
              <a:ext uri="{FF2B5EF4-FFF2-40B4-BE49-F238E27FC236}">
                <a16:creationId xmlns:a16="http://schemas.microsoft.com/office/drawing/2014/main" id="{60059D6F-6D62-4F5B-A0D4-CFECE9C2AD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B9F604-EF5F-40F3-AA8D-8DC54C9611AA}"/>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155774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BACBB3-30E0-44B5-81AF-C8467F0FE31B}"/>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3" name="Footer Placeholder 2">
            <a:extLst>
              <a:ext uri="{FF2B5EF4-FFF2-40B4-BE49-F238E27FC236}">
                <a16:creationId xmlns:a16="http://schemas.microsoft.com/office/drawing/2014/main" id="{CFD73962-0259-4425-B612-9862C9B0BA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5E2788-C451-45F4-9A1D-8E77E35D121E}"/>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271836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5A2D-FB94-4FC3-86C9-CAE759AB3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DE4025-37E0-41D8-AEEB-B1CDDA985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51623C-A6D6-4645-93C8-5F0575448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8BCDB2-6AD6-4554-A3EC-BD5ADC916797}"/>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6" name="Footer Placeholder 5">
            <a:extLst>
              <a:ext uri="{FF2B5EF4-FFF2-40B4-BE49-F238E27FC236}">
                <a16:creationId xmlns:a16="http://schemas.microsoft.com/office/drawing/2014/main" id="{7F01E78B-3795-4DDF-A0F5-3F0207D84B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66DA46-F547-4E2B-A638-46D595DC39FF}"/>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356662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729C-697A-4D06-BB73-C98FC815C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2A34F4-5BE3-4061-BFEF-FB8F1C321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D51321-68AC-4BD1-864F-D32AA85A8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5E605-18CB-45AD-B6AB-168482F7C1C6}"/>
              </a:ext>
            </a:extLst>
          </p:cNvPr>
          <p:cNvSpPr>
            <a:spLocks noGrp="1"/>
          </p:cNvSpPr>
          <p:nvPr>
            <p:ph type="dt" sz="half" idx="10"/>
          </p:nvPr>
        </p:nvSpPr>
        <p:spPr/>
        <p:txBody>
          <a:bodyPr/>
          <a:lstStyle/>
          <a:p>
            <a:fld id="{5DA8A090-0E83-4DAF-B998-1754F0B7DF25}" type="datetimeFigureOut">
              <a:rPr lang="en-GB" smtClean="0"/>
              <a:t>17/06/2022</a:t>
            </a:fld>
            <a:endParaRPr lang="en-GB"/>
          </a:p>
        </p:txBody>
      </p:sp>
      <p:sp>
        <p:nvSpPr>
          <p:cNvPr id="6" name="Footer Placeholder 5">
            <a:extLst>
              <a:ext uri="{FF2B5EF4-FFF2-40B4-BE49-F238E27FC236}">
                <a16:creationId xmlns:a16="http://schemas.microsoft.com/office/drawing/2014/main" id="{90019156-8ECF-44FF-A1C1-5D36C03047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FF473F-7A31-4728-8B1E-B38EFD57B72F}"/>
              </a:ext>
            </a:extLst>
          </p:cNvPr>
          <p:cNvSpPr>
            <a:spLocks noGrp="1"/>
          </p:cNvSpPr>
          <p:nvPr>
            <p:ph type="sldNum" sz="quarter" idx="12"/>
          </p:nvPr>
        </p:nvSpPr>
        <p:spPr/>
        <p:txBody>
          <a:bodyPr/>
          <a:lstStyle/>
          <a:p>
            <a:fld id="{F2624407-C242-4AED-B9EF-B17C05B6E921}" type="slidenum">
              <a:rPr lang="en-GB" smtClean="0"/>
              <a:t>‹#›</a:t>
            </a:fld>
            <a:endParaRPr lang="en-GB"/>
          </a:p>
        </p:txBody>
      </p:sp>
    </p:spTree>
    <p:extLst>
      <p:ext uri="{BB962C8B-B14F-4D97-AF65-F5344CB8AC3E}">
        <p14:creationId xmlns:p14="http://schemas.microsoft.com/office/powerpoint/2010/main" val="381213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F15C3-2BCD-4F4B-A8F1-B32A87A8B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224F32-02CE-45B8-B61C-40E594DC2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59210A-A8F4-4AFB-BABA-69A264088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8A090-0E83-4DAF-B998-1754F0B7DF25}" type="datetimeFigureOut">
              <a:rPr lang="en-GB" smtClean="0"/>
              <a:t>17/06/2022</a:t>
            </a:fld>
            <a:endParaRPr lang="en-GB"/>
          </a:p>
        </p:txBody>
      </p:sp>
      <p:sp>
        <p:nvSpPr>
          <p:cNvPr id="5" name="Footer Placeholder 4">
            <a:extLst>
              <a:ext uri="{FF2B5EF4-FFF2-40B4-BE49-F238E27FC236}">
                <a16:creationId xmlns:a16="http://schemas.microsoft.com/office/drawing/2014/main" id="{21FC6869-5873-468B-A105-FE948BC9B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0ADF09-CB8C-4816-8667-F0C6E58B6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4407-C242-4AED-B9EF-B17C05B6E921}" type="slidenum">
              <a:rPr lang="en-GB" smtClean="0"/>
              <a:t>‹#›</a:t>
            </a:fld>
            <a:endParaRPr lang="en-GB"/>
          </a:p>
        </p:txBody>
      </p:sp>
    </p:spTree>
    <p:extLst>
      <p:ext uri="{BB962C8B-B14F-4D97-AF65-F5344CB8AC3E}">
        <p14:creationId xmlns:p14="http://schemas.microsoft.com/office/powerpoint/2010/main" val="13933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94D69B0-DF0E-450F-85E5-820F06172CE0}" type="datetimeFigureOut">
              <a:rPr lang="en-GB" smtClean="0"/>
              <a:t>17/06/2022</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15BB934-75AB-4F84-B74D-3643CACF814F}"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4252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s://www.vernieuwenderwijs.nl/formatief-evalueren-de-leerlingencyclus/" TargetMode="External"/><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hyperlink" Target="https://www.point-fort.com/index.php/post/2018/11/11/Yes-you-can-!!!" TargetMode="Externa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7102-6209-4247-A5E6-59CBB2C0584B}"/>
              </a:ext>
            </a:extLst>
          </p:cNvPr>
          <p:cNvSpPr>
            <a:spLocks noGrp="1"/>
          </p:cNvSpPr>
          <p:nvPr>
            <p:ph type="ctrTitle"/>
          </p:nvPr>
        </p:nvSpPr>
        <p:spPr/>
        <p:txBody>
          <a:bodyPr/>
          <a:lstStyle/>
          <a:p>
            <a:r>
              <a:rPr lang="en-GB" sz="4000" dirty="0" err="1"/>
              <a:t>Formatief</a:t>
            </a:r>
            <a:r>
              <a:rPr lang="en-GB" sz="4000" dirty="0"/>
              <a:t> </a:t>
            </a:r>
            <a:r>
              <a:rPr lang="en-GB" sz="4000" dirty="0" err="1"/>
              <a:t>evalueren</a:t>
            </a:r>
            <a:r>
              <a:rPr lang="en-GB" sz="4000" dirty="0"/>
              <a:t> </a:t>
            </a:r>
            <a:r>
              <a:rPr lang="en-GB" sz="4000" dirty="0" err="1"/>
              <a:t>als</a:t>
            </a:r>
            <a:r>
              <a:rPr lang="en-GB" sz="4000" dirty="0"/>
              <a:t> </a:t>
            </a:r>
            <a:r>
              <a:rPr lang="en-GB" sz="4000" dirty="0" err="1"/>
              <a:t>interactief</a:t>
            </a:r>
            <a:r>
              <a:rPr lang="en-GB" sz="4000" dirty="0"/>
              <a:t> process: </a:t>
            </a:r>
            <a:br>
              <a:rPr lang="en-GB" sz="4000" dirty="0"/>
            </a:br>
            <a:r>
              <a:rPr lang="en-GB" sz="4000" dirty="0" err="1"/>
              <a:t>Concreet</a:t>
            </a:r>
            <a:r>
              <a:rPr lang="en-GB" sz="4000" dirty="0"/>
              <a:t> student- en docent </a:t>
            </a:r>
            <a:r>
              <a:rPr lang="en-GB" sz="4000" dirty="0" err="1"/>
              <a:t>gedrag</a:t>
            </a:r>
            <a:endParaRPr lang="en-GB" sz="4000" dirty="0"/>
          </a:p>
        </p:txBody>
      </p:sp>
      <p:sp>
        <p:nvSpPr>
          <p:cNvPr id="3" name="Subtitle 2">
            <a:extLst>
              <a:ext uri="{FF2B5EF4-FFF2-40B4-BE49-F238E27FC236}">
                <a16:creationId xmlns:a16="http://schemas.microsoft.com/office/drawing/2014/main" id="{6B0CF3F3-D88F-4E3A-835C-ED6F2978906C}"/>
              </a:ext>
            </a:extLst>
          </p:cNvPr>
          <p:cNvSpPr>
            <a:spLocks noGrp="1"/>
          </p:cNvSpPr>
          <p:nvPr>
            <p:ph type="subTitle" idx="1"/>
          </p:nvPr>
        </p:nvSpPr>
        <p:spPr/>
        <p:txBody>
          <a:bodyPr>
            <a:normAutofit fontScale="55000" lnSpcReduction="20000"/>
          </a:bodyPr>
          <a:lstStyle/>
          <a:p>
            <a:endParaRPr lang="en-GB" sz="2400" dirty="0"/>
          </a:p>
          <a:p>
            <a:pPr>
              <a:lnSpc>
                <a:spcPct val="102000"/>
              </a:lnSpc>
              <a:spcAft>
                <a:spcPts val="600"/>
              </a:spcAft>
            </a:pPr>
            <a:r>
              <a:rPr lang="en-GB" sz="2400" dirty="0">
                <a:solidFill>
                  <a:schemeClr val="bg1"/>
                </a:solidFill>
              </a:rPr>
              <a:t>Judith Gulikers, Wageningen Universiteit </a:t>
            </a:r>
          </a:p>
          <a:p>
            <a:pPr>
              <a:lnSpc>
                <a:spcPct val="102000"/>
              </a:lnSpc>
              <a:spcAft>
                <a:spcPts val="600"/>
              </a:spcAft>
            </a:pPr>
            <a:r>
              <a:rPr lang="en-GB" sz="2400" dirty="0" err="1">
                <a:solidFill>
                  <a:schemeClr val="bg1"/>
                </a:solidFill>
              </a:rPr>
              <a:t>ResearchED</a:t>
            </a:r>
            <a:r>
              <a:rPr lang="en-GB" sz="2400" dirty="0">
                <a:solidFill>
                  <a:schemeClr val="bg1"/>
                </a:solidFill>
              </a:rPr>
              <a:t> </a:t>
            </a:r>
          </a:p>
          <a:p>
            <a:pPr>
              <a:lnSpc>
                <a:spcPct val="102000"/>
              </a:lnSpc>
              <a:spcAft>
                <a:spcPts val="600"/>
              </a:spcAft>
            </a:pPr>
            <a:r>
              <a:rPr lang="en-GB" sz="2400" dirty="0">
                <a:solidFill>
                  <a:schemeClr val="bg1"/>
                </a:solidFill>
              </a:rPr>
              <a:t>18 </a:t>
            </a:r>
            <a:r>
              <a:rPr lang="en-GB" sz="2400" dirty="0" err="1">
                <a:solidFill>
                  <a:schemeClr val="bg1"/>
                </a:solidFill>
              </a:rPr>
              <a:t>juni</a:t>
            </a:r>
            <a:r>
              <a:rPr lang="en-GB" sz="2400" dirty="0">
                <a:solidFill>
                  <a:schemeClr val="bg1"/>
                </a:solidFill>
              </a:rPr>
              <a:t> 2022</a:t>
            </a:r>
          </a:p>
          <a:p>
            <a:endParaRPr lang="en-GB" dirty="0"/>
          </a:p>
        </p:txBody>
      </p:sp>
    </p:spTree>
    <p:extLst>
      <p:ext uri="{BB962C8B-B14F-4D97-AF65-F5344CB8AC3E}">
        <p14:creationId xmlns:p14="http://schemas.microsoft.com/office/powerpoint/2010/main" val="194008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0245FC1-669A-4558-8341-5A7148C77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2D3FC59-9FB9-48FC-8D66-9ACDB840E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27D0D12F-DDEA-45FE-91AE-E35A03B65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A9B7CB94-B2F3-497F-9B20-B6E15F82F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15CDD5EE-E408-4ECE-8685-CCA029E65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1111" y="-161575"/>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F372CA64-F9CE-4F71-899E-EDDC6D206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913902" y="131680"/>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CF3D0C15-501E-4517-ACF3-7994119D1D39}"/>
              </a:ext>
            </a:extLst>
          </p:cNvPr>
          <p:cNvSpPr>
            <a:spLocks noGrp="1"/>
          </p:cNvSpPr>
          <p:nvPr>
            <p:ph type="title"/>
          </p:nvPr>
        </p:nvSpPr>
        <p:spPr>
          <a:xfrm>
            <a:off x="659230" y="3973431"/>
            <a:ext cx="10869750" cy="1748639"/>
          </a:xfrm>
        </p:spPr>
        <p:txBody>
          <a:bodyPr vert="horz" lIns="91440" tIns="45720" rIns="91440" bIns="45720" rtlCol="0" anchor="b">
            <a:noAutofit/>
          </a:bodyPr>
          <a:lstStyle/>
          <a:p>
            <a:pPr algn="ctr"/>
            <a:r>
              <a:rPr lang="en-US" sz="5400" cap="all" dirty="0"/>
              <a:t>Wat </a:t>
            </a:r>
            <a:r>
              <a:rPr lang="en-US" sz="5400" cap="all" dirty="0" err="1"/>
              <a:t>doet</a:t>
            </a:r>
            <a:r>
              <a:rPr lang="en-US" sz="5400" cap="all" dirty="0"/>
              <a:t> de student? </a:t>
            </a:r>
          </a:p>
        </p:txBody>
      </p:sp>
      <p:pic>
        <p:nvPicPr>
          <p:cNvPr id="4" name="Content Placeholder 14">
            <a:extLst>
              <a:ext uri="{FF2B5EF4-FFF2-40B4-BE49-F238E27FC236}">
                <a16:creationId xmlns:a16="http://schemas.microsoft.com/office/drawing/2014/main" id="{0CBF5125-A369-492B-BC83-74E746DC3BC1}"/>
              </a:ext>
            </a:extLst>
          </p:cNvPr>
          <p:cNvPicPr>
            <a:picLocks noGrp="1" noChangeAspect="1"/>
          </p:cNvPicPr>
          <p:nvPr>
            <p:ph idx="1"/>
          </p:nvPr>
        </p:nvPicPr>
        <p:blipFill>
          <a:blip r:embed="rId2"/>
          <a:stretch>
            <a:fillRect/>
          </a:stretch>
        </p:blipFill>
        <p:spPr>
          <a:xfrm>
            <a:off x="1329138" y="1127368"/>
            <a:ext cx="9504481" cy="2114748"/>
          </a:xfrm>
          <a:prstGeom prst="rect">
            <a:avLst/>
          </a:prstGeom>
        </p:spPr>
      </p:pic>
    </p:spTree>
    <p:extLst>
      <p:ext uri="{BB962C8B-B14F-4D97-AF65-F5344CB8AC3E}">
        <p14:creationId xmlns:p14="http://schemas.microsoft.com/office/powerpoint/2010/main" val="308923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20BF-945E-4229-B255-7F089C4B8334}"/>
              </a:ext>
            </a:extLst>
          </p:cNvPr>
          <p:cNvSpPr>
            <a:spLocks noGrp="1"/>
          </p:cNvSpPr>
          <p:nvPr>
            <p:ph type="title"/>
          </p:nvPr>
        </p:nvSpPr>
        <p:spPr>
          <a:xfrm>
            <a:off x="838200" y="557191"/>
            <a:ext cx="10515600" cy="2217174"/>
          </a:xfrm>
        </p:spPr>
        <p:txBody>
          <a:bodyPr vert="horz" lIns="91440" tIns="45720" rIns="91440" bIns="45720" numCol="1" rtlCol="0" anchor="ctr" anchorCtr="0" compatLnSpc="1">
            <a:prstTxWarp prst="textNoShape">
              <a:avLst/>
            </a:prstTxWarp>
            <a:normAutofit/>
          </a:bodyPr>
          <a:lstStyle/>
          <a:p>
            <a:pPr algn="ctr" defTabSz="914400" eaLnBrk="1" hangingPunct="1">
              <a:lnSpc>
                <a:spcPct val="90000"/>
              </a:lnSpc>
            </a:pPr>
            <a:r>
              <a:rPr lang="en-US" sz="5200" kern="1200" dirty="0">
                <a:solidFill>
                  <a:schemeClr val="tx1"/>
                </a:solidFill>
                <a:latin typeface="+mj-lt"/>
                <a:ea typeface="+mj-ea"/>
                <a:cs typeface="+mj-cs"/>
              </a:rPr>
              <a:t>24 posters van de </a:t>
            </a:r>
            <a:r>
              <a:rPr lang="en-US" sz="5200" kern="1200" dirty="0" err="1">
                <a:solidFill>
                  <a:schemeClr val="tx1"/>
                </a:solidFill>
                <a:latin typeface="+mj-lt"/>
                <a:ea typeface="+mj-ea"/>
                <a:cs typeface="+mj-cs"/>
              </a:rPr>
              <a:t>leerling</a:t>
            </a:r>
            <a:r>
              <a:rPr lang="en-US" sz="5200" kern="1200" dirty="0">
                <a:solidFill>
                  <a:schemeClr val="tx1"/>
                </a:solidFill>
                <a:latin typeface="+mj-lt"/>
                <a:ea typeface="+mj-ea"/>
                <a:cs typeface="+mj-cs"/>
              </a:rPr>
              <a:t> FE-</a:t>
            </a:r>
            <a:r>
              <a:rPr lang="en-US" sz="5200" kern="1200" dirty="0" err="1">
                <a:solidFill>
                  <a:schemeClr val="tx1"/>
                </a:solidFill>
                <a:latin typeface="+mj-lt"/>
                <a:ea typeface="+mj-ea"/>
                <a:cs typeface="+mj-cs"/>
              </a:rPr>
              <a:t>cyclus</a:t>
            </a:r>
            <a:r>
              <a:rPr lang="en-US" sz="5200" kern="1200" dirty="0">
                <a:solidFill>
                  <a:schemeClr val="tx1"/>
                </a:solidFill>
                <a:latin typeface="+mj-lt"/>
                <a:ea typeface="+mj-ea"/>
                <a:cs typeface="+mj-cs"/>
              </a:rPr>
              <a:t> </a:t>
            </a:r>
            <a:r>
              <a:rPr lang="en-US" sz="4000" i="1" kern="1200" dirty="0">
                <a:solidFill>
                  <a:schemeClr val="tx1"/>
                </a:solidFill>
                <a:latin typeface="+mj-lt"/>
                <a:ea typeface="+mj-ea"/>
                <a:cs typeface="+mj-cs"/>
              </a:rPr>
              <a:t>(VO teams)</a:t>
            </a:r>
            <a:endParaRPr lang="en-US" sz="5200" i="1" kern="1200" dirty="0">
              <a:solidFill>
                <a:schemeClr val="tx1"/>
              </a:solidFill>
              <a:latin typeface="+mj-lt"/>
              <a:ea typeface="+mj-ea"/>
              <a:cs typeface="+mj-cs"/>
            </a:endParaRPr>
          </a:p>
        </p:txBody>
      </p:sp>
      <p:pic>
        <p:nvPicPr>
          <p:cNvPr id="10" name="Picture 9" descr="Diagram&#10;&#10;Description automatically generated">
            <a:extLst>
              <a:ext uri="{FF2B5EF4-FFF2-40B4-BE49-F238E27FC236}">
                <a16:creationId xmlns:a16="http://schemas.microsoft.com/office/drawing/2014/main" id="{BD2BED13-9250-45B3-8EC8-EAD5740FD4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89" r="-1" b="-1"/>
          <a:stretch/>
        </p:blipFill>
        <p:spPr>
          <a:xfrm rot="5400000">
            <a:off x="-265330" y="3412799"/>
            <a:ext cx="3155238" cy="225546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FC20BDA-C022-471D-88CC-0627F54F09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1" r="3667" b="-1"/>
          <a:stretch/>
        </p:blipFill>
        <p:spPr>
          <a:xfrm>
            <a:off x="2575696" y="2962911"/>
            <a:ext cx="2255462" cy="3155238"/>
          </a:xfrm>
          <a:prstGeom prst="rect">
            <a:avLst/>
          </a:prstGeom>
        </p:spPr>
      </p:pic>
      <p:pic>
        <p:nvPicPr>
          <p:cNvPr id="6" name="Content Placeholder 5" descr="A close up of text on a whiteboard&#10;&#10;Description automatically generated">
            <a:extLst>
              <a:ext uri="{FF2B5EF4-FFF2-40B4-BE49-F238E27FC236}">
                <a16:creationId xmlns:a16="http://schemas.microsoft.com/office/drawing/2014/main" id="{95D147AD-AB25-455D-BD2B-220ECFA775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688" b="-1"/>
          <a:stretch/>
        </p:blipFill>
        <p:spPr>
          <a:xfrm>
            <a:off x="4966833" y="2962911"/>
            <a:ext cx="2255462" cy="3155238"/>
          </a:xfrm>
          <a:prstGeom prst="rect">
            <a:avLst/>
          </a:prstGeom>
        </p:spPr>
      </p:pic>
      <p:pic>
        <p:nvPicPr>
          <p:cNvPr id="15" name="Picture 14">
            <a:extLst>
              <a:ext uri="{FF2B5EF4-FFF2-40B4-BE49-F238E27FC236}">
                <a16:creationId xmlns:a16="http://schemas.microsoft.com/office/drawing/2014/main" id="{0E988A22-E23E-467A-9EAC-1725D8CC6349}"/>
              </a:ext>
            </a:extLst>
          </p:cNvPr>
          <p:cNvPicPr>
            <a:picLocks noChangeAspect="1"/>
          </p:cNvPicPr>
          <p:nvPr/>
        </p:nvPicPr>
        <p:blipFill rotWithShape="1">
          <a:blip r:embed="rId6"/>
          <a:srcRect l="718" r="-1" b="-1"/>
          <a:stretch/>
        </p:blipFill>
        <p:spPr>
          <a:xfrm>
            <a:off x="7357971" y="2962911"/>
            <a:ext cx="2255462" cy="3155238"/>
          </a:xfrm>
          <a:prstGeom prst="rect">
            <a:avLst/>
          </a:prstGeom>
        </p:spPr>
      </p:pic>
      <p:pic>
        <p:nvPicPr>
          <p:cNvPr id="8" name="Picture 7" descr="Diagram&#10;&#10;Description automatically generated">
            <a:extLst>
              <a:ext uri="{FF2B5EF4-FFF2-40B4-BE49-F238E27FC236}">
                <a16:creationId xmlns:a16="http://schemas.microsoft.com/office/drawing/2014/main" id="{0B35360E-01FC-4034-A5C3-60C50AC88B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666" r="25719" b="-4"/>
          <a:stretch/>
        </p:blipFill>
        <p:spPr>
          <a:xfrm>
            <a:off x="9749109" y="2962911"/>
            <a:ext cx="2255462" cy="3155238"/>
          </a:xfrm>
          <a:prstGeom prst="rect">
            <a:avLst/>
          </a:prstGeom>
        </p:spPr>
      </p:pic>
      <p:sp>
        <p:nvSpPr>
          <p:cNvPr id="3" name="TextBox 2">
            <a:extLst>
              <a:ext uri="{FF2B5EF4-FFF2-40B4-BE49-F238E27FC236}">
                <a16:creationId xmlns:a16="http://schemas.microsoft.com/office/drawing/2014/main" id="{039D03E1-97CF-49BE-8747-503DCC776DB7}"/>
              </a:ext>
            </a:extLst>
          </p:cNvPr>
          <p:cNvSpPr txBox="1"/>
          <p:nvPr/>
        </p:nvSpPr>
        <p:spPr>
          <a:xfrm>
            <a:off x="6726477" y="6375748"/>
            <a:ext cx="52780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r>
              <a:rPr kumimoji="0" lang="en-GB" sz="1400" b="0" i="0" u="none" strike="noStrike" kern="1200" cap="none" spc="0" normalizeH="0" baseline="0" noProof="0" dirty="0" err="1">
                <a:ln>
                  <a:noFill/>
                </a:ln>
                <a:solidFill>
                  <a:prstClr val="black"/>
                </a:solidFill>
                <a:effectLst/>
                <a:uLnTx/>
                <a:uFillTx/>
                <a:latin typeface="Franklin Gothic Book" panose="020B0503020102020204"/>
                <a:ea typeface="+mn-ea"/>
                <a:cs typeface="+mn-cs"/>
                <a:hlinkClick r:id="rId8"/>
              </a:rPr>
              <a:t>Leernetwerk</a:t>
            </a:r>
            <a:r>
              <a:rPr kumimoji="0" lang="en-GB" sz="1400" b="0" i="0" u="none" strike="noStrike" kern="1200" cap="none" spc="0" normalizeH="0" baseline="0" noProof="0" dirty="0">
                <a:ln>
                  <a:noFill/>
                </a:ln>
                <a:solidFill>
                  <a:prstClr val="black"/>
                </a:solidFill>
                <a:effectLst/>
                <a:uLnTx/>
                <a:uFillTx/>
                <a:latin typeface="Franklin Gothic Book" panose="020B0503020102020204"/>
                <a:ea typeface="+mn-ea"/>
                <a:cs typeface="+mn-cs"/>
                <a:hlinkClick r:id="rId8"/>
              </a:rPr>
              <a:t> </a:t>
            </a:r>
            <a:r>
              <a:rPr kumimoji="0" lang="en-GB" sz="1400" b="0" i="0" u="none" strike="noStrike" kern="1200" cap="none" spc="0" normalizeH="0" baseline="0" noProof="0" dirty="0" err="1">
                <a:ln>
                  <a:noFill/>
                </a:ln>
                <a:solidFill>
                  <a:prstClr val="black"/>
                </a:solidFill>
                <a:effectLst/>
                <a:uLnTx/>
                <a:uFillTx/>
                <a:latin typeface="Franklin Gothic Book" panose="020B0503020102020204"/>
                <a:ea typeface="+mn-ea"/>
                <a:cs typeface="+mn-cs"/>
                <a:hlinkClick r:id="rId8"/>
              </a:rPr>
              <a:t>Formatief</a:t>
            </a:r>
            <a:r>
              <a:rPr kumimoji="0" lang="en-GB" sz="1400" b="0" i="0" u="none" strike="noStrike" kern="1200" cap="none" spc="0" normalizeH="0" baseline="0" noProof="0" dirty="0">
                <a:ln>
                  <a:noFill/>
                </a:ln>
                <a:solidFill>
                  <a:prstClr val="black"/>
                </a:solidFill>
                <a:effectLst/>
                <a:uLnTx/>
                <a:uFillTx/>
                <a:latin typeface="Franklin Gothic Book" panose="020B0503020102020204"/>
                <a:ea typeface="+mn-ea"/>
                <a:cs typeface="+mn-cs"/>
                <a:hlinkClick r:id="rId8"/>
              </a:rPr>
              <a:t> </a:t>
            </a:r>
            <a:r>
              <a:rPr kumimoji="0" lang="en-GB" sz="1400" b="0" i="0" u="none" strike="noStrike" kern="1200" cap="none" spc="0" normalizeH="0" baseline="0" noProof="0" dirty="0" err="1">
                <a:ln>
                  <a:noFill/>
                </a:ln>
                <a:solidFill>
                  <a:prstClr val="black"/>
                </a:solidFill>
                <a:effectLst/>
                <a:uLnTx/>
                <a:uFillTx/>
                <a:latin typeface="Franklin Gothic Book" panose="020B0503020102020204"/>
                <a:ea typeface="+mn-ea"/>
                <a:cs typeface="+mn-cs"/>
                <a:hlinkClick r:id="rId8"/>
              </a:rPr>
              <a:t>Evalueren</a:t>
            </a:r>
            <a:r>
              <a:rPr kumimoji="0" lang="en-GB" sz="1400" b="0" i="0" u="none" strike="noStrike" kern="1200" cap="none" spc="0" normalizeH="0" baseline="0" noProof="0" dirty="0">
                <a:ln>
                  <a:noFill/>
                </a:ln>
                <a:solidFill>
                  <a:prstClr val="black"/>
                </a:solidFill>
                <a:effectLst/>
                <a:uLnTx/>
                <a:uFillTx/>
                <a:latin typeface="Franklin Gothic Book" panose="020B0503020102020204"/>
                <a:ea typeface="+mn-ea"/>
                <a:cs typeface="+mn-cs"/>
                <a:hlinkClick r:id="rId8"/>
              </a:rPr>
              <a:t> (2020)</a:t>
            </a:r>
            <a:endParaRPr kumimoji="0" lang="en-GB" sz="14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42188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77188-C1C8-449F-9382-7416B43730BE}"/>
              </a:ext>
            </a:extLst>
          </p:cNvPr>
          <p:cNvSpPr>
            <a:spLocks noGrp="1"/>
          </p:cNvSpPr>
          <p:nvPr>
            <p:ph type="title"/>
          </p:nvPr>
        </p:nvSpPr>
        <p:spPr>
          <a:xfrm>
            <a:off x="1822940" y="4636607"/>
            <a:ext cx="6281969" cy="1485900"/>
          </a:xfrm>
        </p:spPr>
        <p:txBody>
          <a:bodyPr>
            <a:normAutofit/>
          </a:bodyPr>
          <a:lstStyle/>
          <a:p>
            <a:r>
              <a:rPr lang="en-GB" dirty="0"/>
              <a:t>Welk student </a:t>
            </a:r>
            <a:r>
              <a:rPr lang="en-GB" dirty="0" err="1"/>
              <a:t>gedrag</a:t>
            </a:r>
            <a:r>
              <a:rPr lang="en-GB" dirty="0"/>
              <a:t> </a:t>
            </a:r>
            <a:r>
              <a:rPr lang="en-GB" dirty="0" err="1"/>
              <a:t>wil</a:t>
            </a:r>
            <a:r>
              <a:rPr lang="en-GB" dirty="0"/>
              <a:t> </a:t>
            </a:r>
            <a:r>
              <a:rPr lang="en-GB" dirty="0" err="1"/>
              <a:t>jij</a:t>
            </a:r>
            <a:r>
              <a:rPr lang="en-GB" dirty="0"/>
              <a:t> </a:t>
            </a:r>
            <a:r>
              <a:rPr lang="en-GB" dirty="0" err="1"/>
              <a:t>zien</a:t>
            </a:r>
            <a:r>
              <a:rPr lang="en-GB" dirty="0"/>
              <a:t>?</a:t>
            </a:r>
          </a:p>
        </p:txBody>
      </p:sp>
      <p:pic>
        <p:nvPicPr>
          <p:cNvPr id="5" name="Picture 4">
            <a:extLst>
              <a:ext uri="{FF2B5EF4-FFF2-40B4-BE49-F238E27FC236}">
                <a16:creationId xmlns:a16="http://schemas.microsoft.com/office/drawing/2014/main" id="{6C744BD5-5B2B-4181-BBD2-0F2886FE9773}"/>
              </a:ext>
            </a:extLst>
          </p:cNvPr>
          <p:cNvPicPr>
            <a:picLocks noChangeAspect="1"/>
          </p:cNvPicPr>
          <p:nvPr/>
        </p:nvPicPr>
        <p:blipFill>
          <a:blip r:embed="rId2"/>
          <a:stretch>
            <a:fillRect/>
          </a:stretch>
        </p:blipFill>
        <p:spPr>
          <a:xfrm>
            <a:off x="9723692" y="5237103"/>
            <a:ext cx="2081349" cy="1303471"/>
          </a:xfrm>
          <a:prstGeom prst="rect">
            <a:avLst/>
          </a:prstGeom>
        </p:spPr>
      </p:pic>
      <p:pic>
        <p:nvPicPr>
          <p:cNvPr id="2050" name="Picture 2" descr="Think Pair Share Learning Strategy Online | by Chelsea Bullock | Medium">
            <a:extLst>
              <a:ext uri="{FF2B5EF4-FFF2-40B4-BE49-F238E27FC236}">
                <a16:creationId xmlns:a16="http://schemas.microsoft.com/office/drawing/2014/main" id="{0263DF0B-B10C-4C31-95DD-AA3113AFF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574" y="735493"/>
            <a:ext cx="9342009" cy="3587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119F74-F8D3-4949-8573-C599E1D34D59}"/>
              </a:ext>
            </a:extLst>
          </p:cNvPr>
          <p:cNvSpPr txBox="1"/>
          <p:nvPr/>
        </p:nvSpPr>
        <p:spPr>
          <a:xfrm>
            <a:off x="9723692" y="4546948"/>
            <a:ext cx="1123848" cy="369332"/>
          </a:xfrm>
          <a:prstGeom prst="rect">
            <a:avLst/>
          </a:prstGeom>
          <a:noFill/>
        </p:spPr>
        <p:txBody>
          <a:bodyPr wrap="square" rtlCol="0">
            <a:spAutoFit/>
          </a:bodyPr>
          <a:lstStyle/>
          <a:p>
            <a:r>
              <a:rPr lang="en-GB" dirty="0"/>
              <a:t>In </a:t>
            </a:r>
            <a:r>
              <a:rPr lang="en-GB" dirty="0" err="1"/>
              <a:t>menti</a:t>
            </a:r>
            <a:endParaRPr lang="en-GB" dirty="0"/>
          </a:p>
        </p:txBody>
      </p:sp>
    </p:spTree>
    <p:extLst>
      <p:ext uri="{BB962C8B-B14F-4D97-AF65-F5344CB8AC3E}">
        <p14:creationId xmlns:p14="http://schemas.microsoft.com/office/powerpoint/2010/main" val="222411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4732D-82FC-47DD-A7CE-3B708621B256}"/>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1A9BAABB-AB90-444E-A7B1-3ADF6FE9AE9E}"/>
              </a:ext>
            </a:extLst>
          </p:cNvPr>
          <p:cNvGraphicFramePr>
            <a:graphicFrameLocks noGrp="1"/>
          </p:cNvGraphicFramePr>
          <p:nvPr>
            <p:ph idx="1"/>
            <p:extLst>
              <p:ext uri="{D42A27DB-BD31-4B8C-83A1-F6EECF244321}">
                <p14:modId xmlns:p14="http://schemas.microsoft.com/office/powerpoint/2010/main" val="4068785846"/>
              </p:ext>
            </p:extLst>
          </p:nvPr>
        </p:nvGraphicFramePr>
        <p:xfrm>
          <a:off x="168675" y="182562"/>
          <a:ext cx="11854649" cy="6492875"/>
        </p:xfrm>
        <a:graphic>
          <a:graphicData uri="http://schemas.openxmlformats.org/drawingml/2006/table">
            <a:tbl>
              <a:tblPr firstRow="1" bandRow="1">
                <a:tableStyleId>{5C22544A-7EE6-4342-B048-85BDC9FD1C3A}</a:tableStyleId>
              </a:tblPr>
              <a:tblGrid>
                <a:gridCol w="1338569">
                  <a:extLst>
                    <a:ext uri="{9D8B030D-6E8A-4147-A177-3AD203B41FA5}">
                      <a16:colId xmlns:a16="http://schemas.microsoft.com/office/drawing/2014/main" val="3241165347"/>
                    </a:ext>
                  </a:extLst>
                </a:gridCol>
                <a:gridCol w="2763325">
                  <a:extLst>
                    <a:ext uri="{9D8B030D-6E8A-4147-A177-3AD203B41FA5}">
                      <a16:colId xmlns:a16="http://schemas.microsoft.com/office/drawing/2014/main" val="3601725860"/>
                    </a:ext>
                  </a:extLst>
                </a:gridCol>
                <a:gridCol w="7752755">
                  <a:extLst>
                    <a:ext uri="{9D8B030D-6E8A-4147-A177-3AD203B41FA5}">
                      <a16:colId xmlns:a16="http://schemas.microsoft.com/office/drawing/2014/main" val="2078599461"/>
                    </a:ext>
                  </a:extLst>
                </a:gridCol>
              </a:tblGrid>
              <a:tr h="404556">
                <a:tc>
                  <a:txBody>
                    <a:bodyPr/>
                    <a:lstStyle/>
                    <a:p>
                      <a:endParaRPr lang="en-GB" sz="1400" dirty="0"/>
                    </a:p>
                  </a:txBody>
                  <a:tcPr marL="68580" marR="68580" marT="34290" marB="34290"/>
                </a:tc>
                <a:tc>
                  <a:txBody>
                    <a:bodyPr/>
                    <a:lstStyle/>
                    <a:p>
                      <a:r>
                        <a:rPr lang="en-GB" sz="1400" dirty="0"/>
                        <a:t>Wat </a:t>
                      </a:r>
                      <a:r>
                        <a:rPr lang="en-GB" sz="1400" dirty="0" err="1"/>
                        <a:t>vager</a:t>
                      </a:r>
                      <a:endParaRPr lang="en-GB" sz="1400" dirty="0"/>
                    </a:p>
                  </a:txBody>
                  <a:tcPr marL="68580" marR="68580" marT="34290" marB="34290"/>
                </a:tc>
                <a:tc>
                  <a:txBody>
                    <a:bodyPr/>
                    <a:lstStyle/>
                    <a:p>
                      <a:r>
                        <a:rPr lang="en-GB" sz="1400" dirty="0"/>
                        <a:t>Wat concreter</a:t>
                      </a:r>
                    </a:p>
                  </a:txBody>
                  <a:tcPr marL="68580" marR="68580" marT="34290" marB="34290"/>
                </a:tc>
                <a:extLst>
                  <a:ext uri="{0D108BD9-81ED-4DB2-BD59-A6C34878D82A}">
                    <a16:rowId xmlns:a16="http://schemas.microsoft.com/office/drawing/2014/main" val="497015646"/>
                  </a:ext>
                </a:extLst>
              </a:tr>
              <a:tr h="1214424">
                <a:tc>
                  <a:txBody>
                    <a:bodyPr/>
                    <a:lstStyle/>
                    <a:p>
                      <a:r>
                        <a:rPr lang="en-GB" sz="1400" dirty="0" err="1">
                          <a:latin typeface="Arial" panose="020B0604020202020204" pitchFamily="34" charset="0"/>
                          <a:cs typeface="Arial" panose="020B0604020202020204" pitchFamily="34" charset="0"/>
                        </a:rPr>
                        <a:t>Fase</a:t>
                      </a:r>
                      <a:r>
                        <a:rPr lang="en-GB" sz="1400" dirty="0">
                          <a:latin typeface="Arial" panose="020B0604020202020204" pitchFamily="34" charset="0"/>
                          <a:cs typeface="Arial" panose="020B0604020202020204" pitchFamily="34" charset="0"/>
                        </a:rPr>
                        <a:t> 1</a:t>
                      </a:r>
                    </a:p>
                  </a:txBody>
                  <a:tcPr marL="68580" marR="68580" marT="34290" marB="34290"/>
                </a:tc>
                <a:tc>
                  <a:txBody>
                    <a:bodyPr/>
                    <a:lstStyle/>
                    <a:p>
                      <a:r>
                        <a:rPr lang="en-GB" sz="1400" dirty="0" err="1">
                          <a:latin typeface="Arial" panose="020B0604020202020204" pitchFamily="34" charset="0"/>
                          <a:cs typeface="Arial" panose="020B0604020202020204" pitchFamily="34" charset="0"/>
                        </a:rPr>
                        <a:t>Begrijpt</a:t>
                      </a:r>
                      <a:r>
                        <a:rPr lang="en-GB" sz="1400" dirty="0">
                          <a:latin typeface="Arial" panose="020B0604020202020204" pitchFamily="34" charset="0"/>
                          <a:cs typeface="Arial" panose="020B0604020202020204" pitchFamily="34" charset="0"/>
                        </a:rPr>
                        <a:t> de </a:t>
                      </a:r>
                      <a:r>
                        <a:rPr lang="en-GB" sz="1400" dirty="0" err="1">
                          <a:latin typeface="Arial" panose="020B0604020202020204" pitchFamily="34" charset="0"/>
                          <a:cs typeface="Arial" panose="020B0604020202020204" pitchFamily="34" charset="0"/>
                        </a:rPr>
                        <a:t>leerdoelen</a:t>
                      </a:r>
                      <a:r>
                        <a:rPr lang="en-GB" sz="1400" dirty="0">
                          <a:latin typeface="Arial" panose="020B0604020202020204" pitchFamily="34" charset="0"/>
                          <a:cs typeface="Arial" panose="020B0604020202020204" pitchFamily="34" charset="0"/>
                        </a:rPr>
                        <a:t> en </a:t>
                      </a:r>
                      <a:r>
                        <a:rPr lang="en-GB" sz="1400" dirty="0" err="1">
                          <a:latin typeface="Arial" panose="020B0604020202020204" pitchFamily="34" charset="0"/>
                          <a:cs typeface="Arial" panose="020B0604020202020204" pitchFamily="34" charset="0"/>
                        </a:rPr>
                        <a:t>succescriteria</a:t>
                      </a:r>
                      <a:endParaRPr lang="en-GB" sz="1400" dirty="0">
                        <a:latin typeface="Arial" panose="020B0604020202020204" pitchFamily="34" charset="0"/>
                        <a:cs typeface="Arial" panose="020B0604020202020204" pitchFamily="34" charset="0"/>
                      </a:endParaRPr>
                    </a:p>
                  </a:txBody>
                  <a:tcPr marL="68580" marR="68580" marT="34290" marB="34290"/>
                </a:tc>
                <a:tc>
                  <a:txBody>
                    <a:bodyPr/>
                    <a:lstStyle/>
                    <a:p>
                      <a:r>
                        <a:rPr lang="en-GB" sz="1400" dirty="0" err="1">
                          <a:latin typeface="Arial" panose="020B0604020202020204" pitchFamily="34" charset="0"/>
                          <a:cs typeface="Arial" panose="020B0604020202020204" pitchFamily="34" charset="0"/>
                        </a:rPr>
                        <a:t>Stelt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vragen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bij</a:t>
                      </a:r>
                      <a:r>
                        <a:rPr lang="en-GB" sz="1400" dirty="0">
                          <a:latin typeface="Arial" panose="020B0604020202020204" pitchFamily="34" charset="0"/>
                          <a:cs typeface="Arial" panose="020B0604020202020204" pitchFamily="34" charset="0"/>
                        </a:rPr>
                        <a:t> de </a:t>
                      </a:r>
                      <a:r>
                        <a:rPr lang="en-GB" sz="1400" dirty="0" err="1">
                          <a:latin typeface="Arial" panose="020B0604020202020204" pitchFamily="34" charset="0"/>
                          <a:cs typeface="Arial" panose="020B0604020202020204" pitchFamily="34" charset="0"/>
                        </a:rPr>
                        <a:t>leerdoelen</a:t>
                      </a:r>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Ontdekt</a:t>
                      </a:r>
                      <a:r>
                        <a:rPr lang="en-GB" sz="1400" dirty="0">
                          <a:latin typeface="Arial" panose="020B0604020202020204" pitchFamily="34" charset="0"/>
                          <a:cs typeface="Arial" panose="020B0604020202020204" pitchFamily="34" charset="0"/>
                        </a:rPr>
                        <a:t> de </a:t>
                      </a:r>
                      <a:r>
                        <a:rPr lang="en-GB" sz="1400" dirty="0" err="1">
                          <a:latin typeface="Arial" panose="020B0604020202020204" pitchFamily="34" charset="0"/>
                          <a:cs typeface="Arial" panose="020B0604020202020204" pitchFamily="34" charset="0"/>
                        </a:rPr>
                        <a:t>succescriteria</a:t>
                      </a:r>
                      <a:r>
                        <a:rPr lang="en-GB" sz="1400" dirty="0">
                          <a:latin typeface="Arial" panose="020B0604020202020204" pitchFamily="34" charset="0"/>
                          <a:cs typeface="Arial" panose="020B0604020202020204" pitchFamily="34" charset="0"/>
                        </a:rPr>
                        <a:t> door </a:t>
                      </a:r>
                      <a:r>
                        <a:rPr lang="en-GB" sz="1400" dirty="0" err="1">
                          <a:latin typeface="Arial" panose="020B0604020202020204" pitchFamily="34" charset="0"/>
                          <a:cs typeface="Arial" panose="020B0604020202020204" pitchFamily="34" charset="0"/>
                        </a:rPr>
                        <a:t>voorbeelden</a:t>
                      </a:r>
                      <a:r>
                        <a:rPr lang="en-GB" sz="1400" dirty="0">
                          <a:latin typeface="Arial" panose="020B0604020202020204" pitchFamily="34" charset="0"/>
                          <a:cs typeface="Arial" panose="020B0604020202020204" pitchFamily="34" charset="0"/>
                        </a:rPr>
                        <a:t> van </a:t>
                      </a:r>
                      <a:r>
                        <a:rPr lang="en-GB" sz="1400" dirty="0" err="1">
                          <a:latin typeface="Arial" panose="020B0604020202020204" pitchFamily="34" charset="0"/>
                          <a:cs typeface="Arial" panose="020B0604020202020204" pitchFamily="34" charset="0"/>
                        </a:rPr>
                        <a:t>verschillende</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kwaliteit</a:t>
                      </a:r>
                      <a:r>
                        <a:rPr lang="en-GB" sz="1400" dirty="0">
                          <a:latin typeface="Arial" panose="020B0604020202020204" pitchFamily="34" charset="0"/>
                          <a:cs typeface="Arial" panose="020B0604020202020204" pitchFamily="34" charset="0"/>
                        </a:rPr>
                        <a:t> te </a:t>
                      </a:r>
                      <a:r>
                        <a:rPr lang="en-GB" sz="1400" dirty="0" err="1">
                          <a:latin typeface="Arial" panose="020B0604020202020204" pitchFamily="34" charset="0"/>
                          <a:cs typeface="Arial" panose="020B0604020202020204" pitchFamily="34" charset="0"/>
                        </a:rPr>
                        <a:t>bespreken</a:t>
                      </a:r>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Prioriteert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succescriteria</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bij</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gegeven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leerdoelen</a:t>
                      </a:r>
                      <a:endParaRPr lang="en-GB"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latin typeface="Arial" panose="020B0604020202020204" pitchFamily="34" charset="0"/>
                          <a:cs typeface="Arial" panose="020B0604020202020204" pitchFamily="34" charset="0"/>
                        </a:rPr>
                        <a:t>Formuleert</a:t>
                      </a:r>
                      <a:r>
                        <a:rPr lang="en-GB" sz="1400" dirty="0">
                          <a:latin typeface="Arial" panose="020B0604020202020204" pitchFamily="34" charset="0"/>
                          <a:cs typeface="Arial" panose="020B0604020202020204" pitchFamily="34" charset="0"/>
                        </a:rPr>
                        <a:t> eigen </a:t>
                      </a:r>
                      <a:r>
                        <a:rPr lang="en-GB" sz="1400" dirty="0" err="1">
                          <a:latin typeface="Arial" panose="020B0604020202020204" pitchFamily="34" charset="0"/>
                          <a:cs typeface="Arial" panose="020B0604020202020204" pitchFamily="34" charset="0"/>
                        </a:rPr>
                        <a:t>leerdoelen</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023978466"/>
                  </a:ext>
                </a:extLst>
              </a:tr>
              <a:tr h="997536">
                <a:tc>
                  <a:txBody>
                    <a:bodyPr/>
                    <a:lstStyle/>
                    <a:p>
                      <a:r>
                        <a:rPr lang="en-GB" sz="1400" dirty="0" err="1">
                          <a:latin typeface="Arial" panose="020B0604020202020204" pitchFamily="34" charset="0"/>
                          <a:cs typeface="Arial" panose="020B0604020202020204" pitchFamily="34" charset="0"/>
                        </a:rPr>
                        <a:t>Fase</a:t>
                      </a:r>
                      <a:r>
                        <a:rPr lang="en-GB" sz="1400" dirty="0">
                          <a:latin typeface="Arial" panose="020B0604020202020204" pitchFamily="34" charset="0"/>
                          <a:cs typeface="Arial" panose="020B0604020202020204" pitchFamily="34" charset="0"/>
                        </a:rPr>
                        <a:t> 2</a:t>
                      </a:r>
                    </a:p>
                  </a:txBody>
                  <a:tcPr marL="68580" marR="68580" marT="34290" marB="34290"/>
                </a:tc>
                <a:tc>
                  <a:txBody>
                    <a:bodyPr/>
                    <a:lstStyle/>
                    <a:p>
                      <a:r>
                        <a:rPr lang="en-GB" sz="1400" dirty="0" err="1">
                          <a:latin typeface="Arial" panose="020B0604020202020204" pitchFamily="34" charset="0"/>
                          <a:cs typeface="Arial" panose="020B0604020202020204" pitchFamily="34" charset="0"/>
                        </a:rPr>
                        <a:t>Doet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actief</a:t>
                      </a:r>
                      <a:r>
                        <a:rPr lang="en-GB" sz="1400" dirty="0">
                          <a:latin typeface="Arial" panose="020B0604020202020204" pitchFamily="34" charset="0"/>
                          <a:cs typeface="Arial" panose="020B0604020202020204" pitchFamily="34" charset="0"/>
                        </a:rPr>
                        <a:t> mee </a:t>
                      </a:r>
                      <a:r>
                        <a:rPr lang="en-GB" sz="1400" dirty="0" err="1">
                          <a:latin typeface="Arial" panose="020B0604020202020204" pitchFamily="34" charset="0"/>
                          <a:cs typeface="Arial" panose="020B0604020202020204" pitchFamily="34" charset="0"/>
                        </a:rPr>
                        <a:t>bij</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maken</a:t>
                      </a:r>
                      <a:r>
                        <a:rPr lang="en-GB" sz="1400" dirty="0">
                          <a:latin typeface="Arial" panose="020B0604020202020204" pitchFamily="34" charset="0"/>
                          <a:cs typeface="Arial" panose="020B0604020202020204" pitchFamily="34" charset="0"/>
                        </a:rPr>
                        <a:t> van de </a:t>
                      </a:r>
                      <a:r>
                        <a:rPr lang="en-GB" sz="1400" dirty="0" err="1">
                          <a:latin typeface="Arial" panose="020B0604020202020204" pitchFamily="34" charset="0"/>
                          <a:cs typeface="Arial" panose="020B0604020202020204" pitchFamily="34" charset="0"/>
                        </a:rPr>
                        <a:t>gevraagde</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opdrachten</a:t>
                      </a:r>
                      <a:endParaRPr lang="en-GB" sz="1400" dirty="0">
                        <a:latin typeface="Arial" panose="020B0604020202020204" pitchFamily="34" charset="0"/>
                        <a:cs typeface="Arial" panose="020B0604020202020204" pitchFamily="34" charset="0"/>
                      </a:endParaRPr>
                    </a:p>
                  </a:txBody>
                  <a:tcPr marL="68580" marR="68580" marT="34290" marB="34290"/>
                </a:tc>
                <a:tc>
                  <a:txBody>
                    <a:bodyPr/>
                    <a:lstStyle/>
                    <a:p>
                      <a:r>
                        <a:rPr lang="en-GB" sz="1400" dirty="0">
                          <a:latin typeface="Arial" panose="020B0604020202020204" pitchFamily="34" charset="0"/>
                          <a:cs typeface="Arial" panose="020B0604020202020204" pitchFamily="34" charset="0"/>
                        </a:rPr>
                        <a:t>Kiest </a:t>
                      </a:r>
                      <a:r>
                        <a:rPr lang="en-GB" sz="1400" dirty="0" err="1">
                          <a:latin typeface="Arial" panose="020B0604020202020204" pitchFamily="34" charset="0"/>
                          <a:cs typeface="Arial" panose="020B0604020202020204" pitchFamily="34" charset="0"/>
                        </a:rPr>
                        <a:t>bewijzen</a:t>
                      </a:r>
                      <a:r>
                        <a:rPr lang="en-GB" sz="1400" dirty="0">
                          <a:latin typeface="Arial" panose="020B0604020202020204" pitchFamily="34" charset="0"/>
                          <a:cs typeface="Arial" panose="020B0604020202020204" pitchFamily="34" charset="0"/>
                        </a:rPr>
                        <a:t> om </a:t>
                      </a:r>
                      <a:r>
                        <a:rPr lang="en-GB" sz="1400" dirty="0" err="1">
                          <a:latin typeface="Arial" panose="020B0604020202020204" pitchFamily="34" charset="0"/>
                          <a:cs typeface="Arial" panose="020B0604020202020204" pitchFamily="34" charset="0"/>
                        </a:rPr>
                        <a:t>leerdoelen</a:t>
                      </a:r>
                      <a:r>
                        <a:rPr lang="en-GB" sz="1400" dirty="0">
                          <a:latin typeface="Arial" panose="020B0604020202020204" pitchFamily="34" charset="0"/>
                          <a:cs typeface="Arial" panose="020B0604020202020204" pitchFamily="34" charset="0"/>
                        </a:rPr>
                        <a:t> mee te </a:t>
                      </a:r>
                      <a:r>
                        <a:rPr lang="en-GB" sz="1400" dirty="0" err="1">
                          <a:latin typeface="Arial" panose="020B0604020202020204" pitchFamily="34" charset="0"/>
                          <a:cs typeface="Arial" panose="020B0604020202020204" pitchFamily="34" charset="0"/>
                        </a:rPr>
                        <a:t>bewijzen</a:t>
                      </a:r>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Geeft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actief</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antwoorden</a:t>
                      </a:r>
                      <a:r>
                        <a:rPr lang="en-GB" sz="1400" dirty="0">
                          <a:latin typeface="Arial" panose="020B0604020202020204" pitchFamily="34" charset="0"/>
                          <a:cs typeface="Arial" panose="020B0604020202020204" pitchFamily="34" charset="0"/>
                        </a:rPr>
                        <a:t> en </a:t>
                      </a:r>
                      <a:r>
                        <a:rPr lang="en-GB" sz="1400" dirty="0" err="1">
                          <a:latin typeface="Arial" panose="020B0604020202020204" pitchFamily="34" charset="0"/>
                          <a:cs typeface="Arial" panose="020B0604020202020204" pitchFamily="34" charset="0"/>
                        </a:rPr>
                        <a:t>durft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daarbij</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fouten</a:t>
                      </a:r>
                      <a:r>
                        <a:rPr lang="en-GB" sz="1400" dirty="0">
                          <a:latin typeface="Arial" panose="020B0604020202020204" pitchFamily="34" charset="0"/>
                          <a:cs typeface="Arial" panose="020B0604020202020204" pitchFamily="34" charset="0"/>
                        </a:rPr>
                        <a:t> te </a:t>
                      </a:r>
                      <a:r>
                        <a:rPr lang="en-GB" sz="1400" dirty="0" err="1">
                          <a:latin typeface="Arial" panose="020B0604020202020204" pitchFamily="34" charset="0"/>
                          <a:cs typeface="Arial" panose="020B0604020202020204" pitchFamily="34" charset="0"/>
                        </a:rPr>
                        <a:t>maken</a:t>
                      </a:r>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Maakt</a:t>
                      </a:r>
                      <a:r>
                        <a:rPr lang="en-GB" sz="1400" dirty="0">
                          <a:latin typeface="Arial" panose="020B0604020202020204" pitchFamily="34" charset="0"/>
                          <a:cs typeface="Arial" panose="020B0604020202020204" pitchFamily="34" charset="0"/>
                        </a:rPr>
                        <a:t> eigen </a:t>
                      </a:r>
                      <a:r>
                        <a:rPr lang="en-GB" sz="1400" dirty="0" err="1">
                          <a:latin typeface="Arial" panose="020B0604020202020204" pitchFamily="34" charset="0"/>
                          <a:cs typeface="Arial" panose="020B0604020202020204" pitchFamily="34" charset="0"/>
                        </a:rPr>
                        <a:t>proces</a:t>
                      </a:r>
                      <a:r>
                        <a:rPr lang="en-GB" sz="1400" dirty="0">
                          <a:latin typeface="Arial" panose="020B0604020202020204" pitchFamily="34" charset="0"/>
                          <a:cs typeface="Arial" panose="020B0604020202020204" pitchFamily="34" charset="0"/>
                        </a:rPr>
                        <a:t>/</a:t>
                      </a:r>
                      <a:r>
                        <a:rPr lang="en-GB" sz="1400" dirty="0" err="1">
                          <a:latin typeface="Arial" panose="020B0604020202020204" pitchFamily="34" charset="0"/>
                          <a:cs typeface="Arial" panose="020B0604020202020204" pitchFamily="34" charset="0"/>
                        </a:rPr>
                        <a:t>redenering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zichtbaar</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Wil </a:t>
                      </a:r>
                      <a:r>
                        <a:rPr lang="en-GB" sz="1400" dirty="0" err="1">
                          <a:latin typeface="Arial" panose="020B0604020202020204" pitchFamily="34" charset="0"/>
                          <a:cs typeface="Arial" panose="020B0604020202020204" pitchFamily="34" charset="0"/>
                        </a:rPr>
                        <a:t>graag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laten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zien</a:t>
                      </a:r>
                      <a:r>
                        <a:rPr lang="en-GB" sz="1400" dirty="0">
                          <a:latin typeface="Arial" panose="020B0604020202020204" pitchFamily="34" charset="0"/>
                          <a:cs typeface="Arial" panose="020B0604020202020204" pitchFamily="34" charset="0"/>
                        </a:rPr>
                        <a:t> wat </a:t>
                      </a:r>
                      <a:r>
                        <a:rPr lang="en-GB" sz="1400" dirty="0" err="1">
                          <a:latin typeface="Arial" panose="020B0604020202020204" pitchFamily="34" charset="0"/>
                          <a:cs typeface="Arial" panose="020B0604020202020204" pitchFamily="34" charset="0"/>
                        </a:rPr>
                        <a:t>hij</a:t>
                      </a:r>
                      <a:r>
                        <a:rPr lang="en-GB" sz="1400" dirty="0">
                          <a:latin typeface="Arial" panose="020B0604020202020204" pitchFamily="34" charset="0"/>
                          <a:cs typeface="Arial" panose="020B0604020202020204" pitchFamily="34" charset="0"/>
                        </a:rPr>
                        <a:t>/</a:t>
                      </a:r>
                      <a:r>
                        <a:rPr lang="en-GB" sz="1400" dirty="0" err="1">
                          <a:latin typeface="Arial" panose="020B0604020202020204" pitchFamily="34" charset="0"/>
                          <a:cs typeface="Arial" panose="020B0604020202020204" pitchFamily="34" charset="0"/>
                        </a:rPr>
                        <a:t>zij</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kan</a:t>
                      </a:r>
                      <a:r>
                        <a:rPr lang="en-GB" sz="1400" dirty="0">
                          <a:latin typeface="Arial" panose="020B0604020202020204" pitchFamily="34" charset="0"/>
                          <a:cs typeface="Arial" panose="020B0604020202020204" pitchFamily="34" charset="0"/>
                        </a:rPr>
                        <a:t> en </a:t>
                      </a:r>
                      <a:r>
                        <a:rPr lang="en-GB" sz="1400" dirty="0" err="1">
                          <a:latin typeface="Arial" panose="020B0604020202020204" pitchFamily="34" charset="0"/>
                          <a:cs typeface="Arial" panose="020B0604020202020204" pitchFamily="34" charset="0"/>
                        </a:rPr>
                        <a:t>heeft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geleerd</a:t>
                      </a:r>
                      <a:endParaRPr lang="en-GB"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971743924"/>
                  </a:ext>
                </a:extLst>
              </a:tr>
              <a:tr h="989909">
                <a:tc>
                  <a:txBody>
                    <a:bodyPr/>
                    <a:lstStyle/>
                    <a:p>
                      <a:r>
                        <a:rPr lang="en-GB" sz="1400" dirty="0" err="1">
                          <a:latin typeface="Arial" panose="020B0604020202020204" pitchFamily="34" charset="0"/>
                          <a:cs typeface="Arial" panose="020B0604020202020204" pitchFamily="34" charset="0"/>
                        </a:rPr>
                        <a:t>Fase</a:t>
                      </a:r>
                      <a:r>
                        <a:rPr lang="en-GB" sz="1400" dirty="0">
                          <a:latin typeface="Arial" panose="020B0604020202020204" pitchFamily="34" charset="0"/>
                          <a:cs typeface="Arial" panose="020B0604020202020204" pitchFamily="34" charset="0"/>
                        </a:rPr>
                        <a:t> 3</a:t>
                      </a:r>
                    </a:p>
                  </a:txBody>
                  <a:tcPr marL="68580" marR="68580" marT="34290" marB="34290"/>
                </a:tc>
                <a:tc>
                  <a:txBody>
                    <a:bodyPr/>
                    <a:lstStyle/>
                    <a:p>
                      <a:r>
                        <a:rPr lang="en-GB" sz="1400" dirty="0" err="1">
                          <a:latin typeface="Arial" panose="020B0604020202020204" pitchFamily="34" charset="0"/>
                          <a:cs typeface="Arial" panose="020B0604020202020204" pitchFamily="34" charset="0"/>
                        </a:rPr>
                        <a:t>Beoordeelt</a:t>
                      </a:r>
                      <a:r>
                        <a:rPr lang="en-GB" sz="1400" dirty="0">
                          <a:latin typeface="Arial" panose="020B0604020202020204" pitchFamily="34" charset="0"/>
                          <a:cs typeface="Arial" panose="020B0604020202020204" pitchFamily="34" charset="0"/>
                        </a:rPr>
                        <a:t> eigen </a:t>
                      </a:r>
                      <a:r>
                        <a:rPr lang="en-GB" sz="1400" dirty="0" err="1">
                          <a:latin typeface="Arial" panose="020B0604020202020204" pitchFamily="34" charset="0"/>
                          <a:cs typeface="Arial" panose="020B0604020202020204" pitchFamily="34" charset="0"/>
                        </a:rPr>
                        <a:t>werk</a:t>
                      </a:r>
                      <a:endParaRPr lang="en-GB" sz="1400" dirty="0">
                        <a:latin typeface="Arial" panose="020B0604020202020204" pitchFamily="34" charset="0"/>
                        <a:cs typeface="Arial" panose="020B0604020202020204" pitchFamily="34" charset="0"/>
                      </a:endParaRPr>
                    </a:p>
                  </a:txBody>
                  <a:tcPr marL="68580" marR="68580" marT="34290" marB="34290"/>
                </a:tc>
                <a:tc>
                  <a:txBody>
                    <a:bodyPr/>
                    <a:lstStyle/>
                    <a:p>
                      <a:r>
                        <a:rPr lang="en-GB" sz="1400" dirty="0" err="1">
                          <a:latin typeface="Arial" panose="020B0604020202020204" pitchFamily="34" charset="0"/>
                          <a:cs typeface="Arial" panose="020B0604020202020204" pitchFamily="34" charset="0"/>
                        </a:rPr>
                        <a:t>Vergelijkt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werk</a:t>
                      </a:r>
                      <a:r>
                        <a:rPr lang="en-GB" sz="1400" dirty="0">
                          <a:latin typeface="Arial" panose="020B0604020202020204" pitchFamily="34" charset="0"/>
                          <a:cs typeface="Arial" panose="020B0604020202020204" pitchFamily="34" charset="0"/>
                        </a:rPr>
                        <a:t> van </a:t>
                      </a:r>
                      <a:r>
                        <a:rPr lang="en-GB" sz="1400" dirty="0" err="1">
                          <a:latin typeface="Arial" panose="020B0604020202020204" pitchFamily="34" charset="0"/>
                          <a:cs typeface="Arial" panose="020B0604020202020204" pitchFamily="34" charset="0"/>
                        </a:rPr>
                        <a:t>zichzelf</a:t>
                      </a:r>
                      <a:r>
                        <a:rPr lang="en-GB" sz="1400" dirty="0">
                          <a:latin typeface="Arial" panose="020B0604020202020204" pitchFamily="34" charset="0"/>
                          <a:cs typeface="Arial" panose="020B0604020202020204" pitchFamily="34" charset="0"/>
                        </a:rPr>
                        <a:t> en </a:t>
                      </a:r>
                      <a:r>
                        <a:rPr lang="en-GB" sz="1400" dirty="0" err="1">
                          <a:latin typeface="Arial" panose="020B0604020202020204" pitchFamily="34" charset="0"/>
                          <a:cs typeface="Arial" panose="020B0604020202020204" pitchFamily="34" charset="0"/>
                        </a:rPr>
                        <a:t>medestudenten</a:t>
                      </a:r>
                      <a:r>
                        <a:rPr lang="en-GB" sz="1400" dirty="0">
                          <a:latin typeface="Arial" panose="020B0604020202020204" pitchFamily="34" charset="0"/>
                          <a:cs typeface="Arial" panose="020B0604020202020204" pitchFamily="34" charset="0"/>
                        </a:rPr>
                        <a:t> met de </a:t>
                      </a:r>
                      <a:r>
                        <a:rPr lang="en-GB" sz="1400" dirty="0" err="1">
                          <a:latin typeface="Arial" panose="020B0604020202020204" pitchFamily="34" charset="0"/>
                          <a:cs typeface="Arial" panose="020B0604020202020204" pitchFamily="34" charset="0"/>
                        </a:rPr>
                        <a:t>succescriteria</a:t>
                      </a:r>
                      <a:r>
                        <a:rPr lang="en-GB" sz="1400" dirty="0">
                          <a:latin typeface="Arial" panose="020B0604020202020204" pitchFamily="34" charset="0"/>
                          <a:cs typeface="Arial" panose="020B0604020202020204" pitchFamily="34" charset="0"/>
                        </a:rPr>
                        <a:t> </a:t>
                      </a:r>
                    </a:p>
                    <a:p>
                      <a:r>
                        <a:rPr lang="en-GB" sz="1400" dirty="0" err="1">
                          <a:latin typeface="Arial" panose="020B0604020202020204" pitchFamily="34" charset="0"/>
                          <a:cs typeface="Arial" panose="020B0604020202020204" pitchFamily="34" charset="0"/>
                        </a:rPr>
                        <a:t>Benoemt</a:t>
                      </a:r>
                      <a:r>
                        <a:rPr lang="en-GB" sz="1400" dirty="0">
                          <a:latin typeface="Arial" panose="020B0604020202020204" pitchFamily="34" charset="0"/>
                          <a:cs typeface="Arial" panose="020B0604020202020204" pitchFamily="34" charset="0"/>
                        </a:rPr>
                        <a:t> wat </a:t>
                      </a:r>
                      <a:r>
                        <a:rPr lang="en-GB" sz="1400" dirty="0" err="1">
                          <a:latin typeface="Arial" panose="020B0604020202020204" pitchFamily="34" charset="0"/>
                          <a:cs typeface="Arial" panose="020B0604020202020204" pitchFamily="34" charset="0"/>
                        </a:rPr>
                        <a:t>hij</a:t>
                      </a:r>
                      <a:r>
                        <a:rPr lang="en-GB" sz="1400" dirty="0">
                          <a:latin typeface="Arial" panose="020B0604020202020204" pitchFamily="34" charset="0"/>
                          <a:cs typeface="Arial" panose="020B0604020202020204" pitchFamily="34" charset="0"/>
                        </a:rPr>
                        <a:t>/</a:t>
                      </a:r>
                      <a:r>
                        <a:rPr lang="en-GB" sz="1400" dirty="0" err="1">
                          <a:latin typeface="Arial" panose="020B0604020202020204" pitchFamily="34" charset="0"/>
                          <a:cs typeface="Arial" panose="020B0604020202020204" pitchFamily="34" charset="0"/>
                        </a:rPr>
                        <a:t>zij</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goed</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heeft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gedaan</a:t>
                      </a:r>
                      <a:r>
                        <a:rPr lang="en-GB" sz="1400" dirty="0">
                          <a:latin typeface="Arial" panose="020B0604020202020204" pitchFamily="34" charset="0"/>
                          <a:cs typeface="Arial" panose="020B0604020202020204" pitchFamily="34" charset="0"/>
                        </a:rPr>
                        <a:t> en wat </a:t>
                      </a:r>
                      <a:r>
                        <a:rPr lang="en-GB" sz="1400" dirty="0" err="1">
                          <a:latin typeface="Arial" panose="020B0604020202020204" pitchFamily="34" charset="0"/>
                          <a:cs typeface="Arial" panose="020B0604020202020204" pitchFamily="34" charset="0"/>
                        </a:rPr>
                        <a:t>nog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niet</a:t>
                      </a:r>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Vraagt</a:t>
                      </a:r>
                      <a:r>
                        <a:rPr lang="en-GB" sz="1400" dirty="0">
                          <a:latin typeface="Arial" panose="020B0604020202020204" pitchFamily="34" charset="0"/>
                          <a:cs typeface="Arial" panose="020B0604020202020204" pitchFamily="34" charset="0"/>
                        </a:rPr>
                        <a:t> door </a:t>
                      </a:r>
                      <a:r>
                        <a:rPr lang="en-GB" sz="1400" dirty="0" err="1">
                          <a:latin typeface="Arial" panose="020B0604020202020204" pitchFamily="34" charset="0"/>
                          <a:cs typeface="Arial" panose="020B0604020202020204" pitchFamily="34" charset="0"/>
                        </a:rPr>
                        <a:t>bij</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medestudenten</a:t>
                      </a:r>
                      <a:r>
                        <a:rPr lang="en-GB" sz="1400" dirty="0">
                          <a:latin typeface="Arial" panose="020B0604020202020204" pitchFamily="34" charset="0"/>
                          <a:cs typeface="Arial" panose="020B0604020202020204" pitchFamily="34" charset="0"/>
                        </a:rPr>
                        <a:t> om </a:t>
                      </a:r>
                      <a:r>
                        <a:rPr lang="en-GB" sz="1400" dirty="0" err="1">
                          <a:latin typeface="Arial" panose="020B0604020202020204" pitchFamily="34" charset="0"/>
                          <a:cs typeface="Arial" panose="020B0604020202020204" pitchFamily="34" charset="0"/>
                        </a:rPr>
                        <a:t>antwoorden</a:t>
                      </a:r>
                      <a:r>
                        <a:rPr lang="en-GB" sz="1400" dirty="0">
                          <a:latin typeface="Arial" panose="020B0604020202020204" pitchFamily="34" charset="0"/>
                          <a:cs typeface="Arial" panose="020B0604020202020204" pitchFamily="34" charset="0"/>
                        </a:rPr>
                        <a:t> te </a:t>
                      </a:r>
                      <a:r>
                        <a:rPr lang="en-GB" sz="1400" dirty="0" err="1">
                          <a:latin typeface="Arial" panose="020B0604020202020204" pitchFamily="34" charset="0"/>
                          <a:cs typeface="Arial" panose="020B0604020202020204" pitchFamily="34" charset="0"/>
                        </a:rPr>
                        <a:t>begrijpen</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94723732"/>
                  </a:ext>
                </a:extLst>
              </a:tr>
              <a:tr h="1290392">
                <a:tc>
                  <a:txBody>
                    <a:bodyPr/>
                    <a:lstStyle/>
                    <a:p>
                      <a:r>
                        <a:rPr lang="en-GB" sz="1400" dirty="0" err="1">
                          <a:latin typeface="Arial" panose="020B0604020202020204" pitchFamily="34" charset="0"/>
                          <a:cs typeface="Arial" panose="020B0604020202020204" pitchFamily="34" charset="0"/>
                        </a:rPr>
                        <a:t>Fase</a:t>
                      </a:r>
                      <a:r>
                        <a:rPr lang="en-GB" sz="1400" dirty="0">
                          <a:latin typeface="Arial" panose="020B0604020202020204" pitchFamily="34" charset="0"/>
                          <a:cs typeface="Arial" panose="020B0604020202020204" pitchFamily="34" charset="0"/>
                        </a:rPr>
                        <a:t> 4</a:t>
                      </a:r>
                    </a:p>
                  </a:txBody>
                  <a:tcPr marL="68580" marR="68580" marT="34290" marB="34290"/>
                </a:tc>
                <a:tc>
                  <a:txBody>
                    <a:bodyPr/>
                    <a:lstStyle/>
                    <a:p>
                      <a:r>
                        <a:rPr lang="en-GB" sz="1400" dirty="0" err="1">
                          <a:latin typeface="Arial" panose="020B0604020202020204" pitchFamily="34" charset="0"/>
                          <a:cs typeface="Arial" panose="020B0604020202020204" pitchFamily="34" charset="0"/>
                        </a:rPr>
                        <a:t>Geeft</a:t>
                      </a:r>
                      <a:r>
                        <a:rPr lang="en-GB" sz="1400" dirty="0">
                          <a:latin typeface="Arial" panose="020B0604020202020204" pitchFamily="34" charset="0"/>
                          <a:cs typeface="Arial" panose="020B0604020202020204" pitchFamily="34" charset="0"/>
                        </a:rPr>
                        <a:t> feedback  </a:t>
                      </a:r>
                    </a:p>
                  </a:txBody>
                  <a:tcPr marL="68580" marR="68580" marT="34290" marB="34290"/>
                </a:tc>
                <a:tc>
                  <a:txBody>
                    <a:bodyPr/>
                    <a:lstStyle/>
                    <a:p>
                      <a:r>
                        <a:rPr lang="en-GB" sz="1400" dirty="0" err="1">
                          <a:latin typeface="Arial" panose="020B0604020202020204" pitchFamily="34" charset="0"/>
                          <a:cs typeface="Arial" panose="020B0604020202020204" pitchFamily="34" charset="0"/>
                        </a:rPr>
                        <a:t>Vraagt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gericht</a:t>
                      </a:r>
                      <a:r>
                        <a:rPr lang="en-GB" sz="1400" dirty="0">
                          <a:latin typeface="Arial" panose="020B0604020202020204" pitchFamily="34" charset="0"/>
                          <a:cs typeface="Arial" panose="020B0604020202020204" pitchFamily="34" charset="0"/>
                        </a:rPr>
                        <a:t> feedback (op product en </a:t>
                      </a:r>
                      <a:r>
                        <a:rPr lang="en-GB" sz="1400" dirty="0" err="1">
                          <a:latin typeface="Arial" panose="020B0604020202020204" pitchFamily="34" charset="0"/>
                          <a:cs typeface="Arial" panose="020B0604020202020204" pitchFamily="34" charset="0"/>
                        </a:rPr>
                        <a:t>aanpak</a:t>
                      </a:r>
                      <a:r>
                        <a:rPr lang="en-GB" sz="1400" dirty="0">
                          <a:latin typeface="Arial" panose="020B0604020202020204" pitchFamily="34" charset="0"/>
                          <a:cs typeface="Arial" panose="020B0604020202020204" pitchFamily="34" charset="0"/>
                        </a:rPr>
                        <a:t>)</a:t>
                      </a:r>
                    </a:p>
                    <a:p>
                      <a:r>
                        <a:rPr lang="en-GB" sz="1400" dirty="0" err="1">
                          <a:latin typeface="Arial" panose="020B0604020202020204" pitchFamily="34" charset="0"/>
                          <a:cs typeface="Arial" panose="020B0604020202020204" pitchFamily="34" charset="0"/>
                        </a:rPr>
                        <a:t>Vraagt</a:t>
                      </a:r>
                      <a:r>
                        <a:rPr lang="en-GB" sz="1400" dirty="0">
                          <a:latin typeface="Arial" panose="020B0604020202020204" pitchFamily="34" charset="0"/>
                          <a:cs typeface="Arial" panose="020B0604020202020204" pitchFamily="34" charset="0"/>
                        </a:rPr>
                        <a:t> door </a:t>
                      </a:r>
                      <a:r>
                        <a:rPr lang="en-GB" sz="1400" dirty="0" err="1">
                          <a:latin typeface="Arial" panose="020B0604020202020204" pitchFamily="34" charset="0"/>
                          <a:cs typeface="Arial" panose="020B0604020202020204" pitchFamily="34" charset="0"/>
                        </a:rPr>
                        <a:t>bij</a:t>
                      </a:r>
                      <a:r>
                        <a:rPr lang="en-GB" sz="1400" dirty="0">
                          <a:latin typeface="Arial" panose="020B0604020202020204" pitchFamily="34" charset="0"/>
                          <a:cs typeface="Arial" panose="020B0604020202020204" pitchFamily="34" charset="0"/>
                        </a:rPr>
                        <a:t> feedback</a:t>
                      </a:r>
                    </a:p>
                    <a:p>
                      <a:r>
                        <a:rPr lang="en-GB" sz="1400" dirty="0" err="1">
                          <a:latin typeface="Arial" panose="020B0604020202020204" pitchFamily="34" charset="0"/>
                          <a:cs typeface="Arial" panose="020B0604020202020204" pitchFamily="34" charset="0"/>
                        </a:rPr>
                        <a:t>Gaat</a:t>
                      </a:r>
                      <a:r>
                        <a:rPr lang="en-GB" sz="1400" dirty="0">
                          <a:latin typeface="Arial" panose="020B0604020202020204" pitchFamily="34" charset="0"/>
                          <a:cs typeface="Arial" panose="020B0604020202020204" pitchFamily="34" charset="0"/>
                        </a:rPr>
                        <a:t> feedback </a:t>
                      </a:r>
                      <a:r>
                        <a:rPr lang="en-GB" sz="1400" dirty="0" err="1">
                          <a:latin typeface="Arial" panose="020B0604020202020204" pitchFamily="34" charset="0"/>
                          <a:cs typeface="Arial" panose="020B0604020202020204" pitchFamily="34" charset="0"/>
                        </a:rPr>
                        <a:t>dialoog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aan</a:t>
                      </a:r>
                      <a:endParaRPr lang="en-GB"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latin typeface="Arial" panose="020B0604020202020204" pitchFamily="34" charset="0"/>
                          <a:cs typeface="Arial" panose="020B0604020202020204" pitchFamily="34" charset="0"/>
                        </a:rPr>
                        <a:t>Maakt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overwegingen</a:t>
                      </a:r>
                      <a:r>
                        <a:rPr lang="en-GB" sz="1400" dirty="0">
                          <a:latin typeface="Arial" panose="020B0604020202020204" pitchFamily="34" charset="0"/>
                          <a:cs typeface="Arial" panose="020B0604020202020204" pitchFamily="34" charset="0"/>
                        </a:rPr>
                        <a:t> over </a:t>
                      </a:r>
                      <a:r>
                        <a:rPr lang="en-GB" sz="1400" dirty="0" err="1">
                          <a:latin typeface="Arial" panose="020B0604020202020204" pitchFamily="34" charset="0"/>
                          <a:cs typeface="Arial" panose="020B0604020202020204" pitchFamily="34" charset="0"/>
                        </a:rPr>
                        <a:t>welke</a:t>
                      </a:r>
                      <a:r>
                        <a:rPr lang="en-GB" sz="1400" dirty="0">
                          <a:latin typeface="Arial" panose="020B0604020202020204" pitchFamily="34" charset="0"/>
                          <a:cs typeface="Arial" panose="020B0604020202020204" pitchFamily="34" charset="0"/>
                        </a:rPr>
                        <a:t> feedback </a:t>
                      </a:r>
                      <a:r>
                        <a:rPr lang="en-GB" sz="1400" dirty="0" err="1">
                          <a:latin typeface="Arial" panose="020B0604020202020204" pitchFamily="34" charset="0"/>
                          <a:cs typeface="Arial" panose="020B0604020202020204" pitchFamily="34" charset="0"/>
                        </a:rPr>
                        <a:t>wel</a:t>
                      </a:r>
                      <a:r>
                        <a:rPr lang="en-GB" sz="1400" dirty="0">
                          <a:latin typeface="Arial" panose="020B0604020202020204" pitchFamily="34" charset="0"/>
                          <a:cs typeface="Arial" panose="020B0604020202020204" pitchFamily="34" charset="0"/>
                        </a:rPr>
                        <a:t> of </a:t>
                      </a:r>
                      <a:r>
                        <a:rPr lang="en-GB" sz="1400" dirty="0" err="1">
                          <a:latin typeface="Arial" panose="020B0604020202020204" pitchFamily="34" charset="0"/>
                          <a:cs typeface="Arial" panose="020B0604020202020204" pitchFamily="34" charset="0"/>
                        </a:rPr>
                        <a:t>niet</a:t>
                      </a:r>
                      <a:r>
                        <a:rPr lang="en-GB" sz="1400" dirty="0">
                          <a:latin typeface="Arial" panose="020B0604020202020204" pitchFamily="34" charset="0"/>
                          <a:cs typeface="Arial" panose="020B0604020202020204" pitchFamily="34" charset="0"/>
                        </a:rPr>
                        <a:t> te </a:t>
                      </a:r>
                      <a:r>
                        <a:rPr lang="en-GB" sz="1400" dirty="0" err="1">
                          <a:latin typeface="Arial" panose="020B0604020202020204" pitchFamily="34" charset="0"/>
                          <a:cs typeface="Arial" panose="020B0604020202020204" pitchFamily="34" charset="0"/>
                        </a:rPr>
                        <a:t>gebruiken</a:t>
                      </a:r>
                      <a:endParaRPr lang="en-GB"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latin typeface="Arial" panose="020B0604020202020204" pitchFamily="34" charset="0"/>
                          <a:cs typeface="Arial" panose="020B0604020202020204" pitchFamily="34" charset="0"/>
                        </a:rPr>
                        <a:t>Koppelt</a:t>
                      </a:r>
                      <a:r>
                        <a:rPr lang="en-GB" sz="1400" dirty="0">
                          <a:latin typeface="Arial" panose="020B0604020202020204" pitchFamily="34" charset="0"/>
                          <a:cs typeface="Arial" panose="020B0604020202020204" pitchFamily="34" charset="0"/>
                        </a:rPr>
                        <a:t> feedback  </a:t>
                      </a:r>
                      <a:r>
                        <a:rPr lang="en-GB" sz="1400" dirty="0" err="1">
                          <a:latin typeface="Arial" panose="020B0604020202020204" pitchFamily="34" charset="0"/>
                          <a:cs typeface="Arial" panose="020B0604020202020204" pitchFamily="34" charset="0"/>
                        </a:rPr>
                        <a:t>aan</a:t>
                      </a:r>
                      <a:r>
                        <a:rPr lang="en-GB" sz="1400" dirty="0">
                          <a:latin typeface="Arial" panose="020B0604020202020204" pitchFamily="34" charset="0"/>
                          <a:cs typeface="Arial" panose="020B0604020202020204" pitchFamily="34" charset="0"/>
                        </a:rPr>
                        <a:t> de </a:t>
                      </a:r>
                      <a:r>
                        <a:rPr lang="en-GB" sz="1400" dirty="0" err="1">
                          <a:latin typeface="Arial" panose="020B0604020202020204" pitchFamily="34" charset="0"/>
                          <a:cs typeface="Arial" panose="020B0604020202020204" pitchFamily="34" charset="0"/>
                        </a:rPr>
                        <a:t>leerdoelen</a:t>
                      </a:r>
                      <a:r>
                        <a:rPr lang="en-GB" sz="1400" dirty="0">
                          <a:latin typeface="Arial" panose="020B0604020202020204" pitchFamily="34" charset="0"/>
                          <a:cs typeface="Arial" panose="020B0604020202020204" pitchFamily="34" charset="0"/>
                        </a:rPr>
                        <a:t>/</a:t>
                      </a:r>
                      <a:r>
                        <a:rPr lang="en-GB" sz="1400" dirty="0" err="1">
                          <a:latin typeface="Arial" panose="020B0604020202020204" pitchFamily="34" charset="0"/>
                          <a:cs typeface="Arial" panose="020B0604020202020204" pitchFamily="34" charset="0"/>
                        </a:rPr>
                        <a:t>succescriteria</a:t>
                      </a:r>
                      <a:endParaRPr lang="en-GB"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929076976"/>
                  </a:ext>
                </a:extLst>
              </a:tr>
              <a:tr h="1596058">
                <a:tc>
                  <a:txBody>
                    <a:bodyPr/>
                    <a:lstStyle/>
                    <a:p>
                      <a:r>
                        <a:rPr lang="en-GB" sz="1400" dirty="0" err="1">
                          <a:latin typeface="Arial" panose="020B0604020202020204" pitchFamily="34" charset="0"/>
                          <a:cs typeface="Arial" panose="020B0604020202020204" pitchFamily="34" charset="0"/>
                        </a:rPr>
                        <a:t>Fase</a:t>
                      </a:r>
                      <a:r>
                        <a:rPr lang="en-GB" sz="1400" dirty="0">
                          <a:latin typeface="Arial" panose="020B0604020202020204" pitchFamily="34" charset="0"/>
                          <a:cs typeface="Arial" panose="020B0604020202020204" pitchFamily="34" charset="0"/>
                        </a:rPr>
                        <a:t> 5</a:t>
                      </a:r>
                    </a:p>
                  </a:txBody>
                  <a:tcPr marL="68580" marR="68580" marT="34290" marB="34290"/>
                </a:tc>
                <a:tc>
                  <a:txBody>
                    <a:bodyPr/>
                    <a:lstStyle/>
                    <a:p>
                      <a:r>
                        <a:rPr lang="en-GB" sz="1400" dirty="0" err="1">
                          <a:latin typeface="Arial" panose="020B0604020202020204" pitchFamily="34" charset="0"/>
                          <a:cs typeface="Arial" panose="020B0604020202020204" pitchFamily="34" charset="0"/>
                        </a:rPr>
                        <a:t>Zet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een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vervolg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stap</a:t>
                      </a:r>
                      <a:endParaRPr lang="en-GB" sz="1400" dirty="0">
                        <a:latin typeface="Arial" panose="020B0604020202020204" pitchFamily="34" charset="0"/>
                        <a:cs typeface="Arial" panose="020B0604020202020204" pitchFamily="34" charset="0"/>
                      </a:endParaRPr>
                    </a:p>
                  </a:txBody>
                  <a:tcPr marL="68580" marR="68580" marT="34290" marB="34290"/>
                </a:tc>
                <a:tc>
                  <a:txBody>
                    <a:bodyPr/>
                    <a:lstStyle/>
                    <a:p>
                      <a:r>
                        <a:rPr lang="en-GB" sz="1400" dirty="0">
                          <a:latin typeface="Arial" panose="020B0604020202020204" pitchFamily="34" charset="0"/>
                          <a:cs typeface="Arial" panose="020B0604020202020204" pitchFamily="34" charset="0"/>
                        </a:rPr>
                        <a:t>Past eigen </a:t>
                      </a:r>
                      <a:r>
                        <a:rPr lang="en-GB" sz="1400" dirty="0" err="1">
                          <a:latin typeface="Arial" panose="020B0604020202020204" pitchFamily="34" charset="0"/>
                          <a:cs typeface="Arial" panose="020B0604020202020204" pitchFamily="34" charset="0"/>
                        </a:rPr>
                        <a:t>werk</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aan</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Kiest </a:t>
                      </a:r>
                      <a:r>
                        <a:rPr lang="en-GB" sz="1400" dirty="0" err="1">
                          <a:latin typeface="Arial" panose="020B0604020202020204" pitchFamily="34" charset="0"/>
                          <a:cs typeface="Arial" panose="020B0604020202020204" pitchFamily="34" charset="0"/>
                        </a:rPr>
                        <a:t>andere</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leerstrategie</a:t>
                      </a:r>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Vraagt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hulp</a:t>
                      </a:r>
                      <a:r>
                        <a:rPr lang="en-GB" sz="1400" dirty="0">
                          <a:latin typeface="Arial" panose="020B0604020202020204" pitchFamily="34" charset="0"/>
                          <a:cs typeface="Arial" panose="020B0604020202020204" pitchFamily="34" charset="0"/>
                        </a:rPr>
                        <a:t> voor </a:t>
                      </a:r>
                      <a:r>
                        <a:rPr lang="en-GB" sz="1400" dirty="0" err="1">
                          <a:latin typeface="Arial" panose="020B0604020202020204" pitchFamily="34" charset="0"/>
                          <a:cs typeface="Arial" panose="020B0604020202020204" pitchFamily="34" charset="0"/>
                        </a:rPr>
                        <a:t>zetten</a:t>
                      </a:r>
                      <a:r>
                        <a:rPr lang="en-GB" sz="1400" dirty="0">
                          <a:latin typeface="Arial" panose="020B0604020202020204" pitchFamily="34" charset="0"/>
                          <a:cs typeface="Arial" panose="020B0604020202020204" pitchFamily="34" charset="0"/>
                        </a:rPr>
                        <a:t> van </a:t>
                      </a:r>
                      <a:r>
                        <a:rPr lang="en-GB" sz="1400" dirty="0" err="1">
                          <a:latin typeface="Arial" panose="020B0604020202020204" pitchFamily="34" charset="0"/>
                          <a:cs typeface="Arial" panose="020B0604020202020204" pitchFamily="34" charset="0"/>
                        </a:rPr>
                        <a:t>vervolgstap</a:t>
                      </a:r>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Geeft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aan</a:t>
                      </a:r>
                      <a:r>
                        <a:rPr lang="en-GB" sz="1400" dirty="0">
                          <a:latin typeface="Arial" panose="020B0604020202020204" pitchFamily="34" charset="0"/>
                          <a:cs typeface="Arial" panose="020B0604020202020204" pitchFamily="34" charset="0"/>
                        </a:rPr>
                        <a:t> wat </a:t>
                      </a:r>
                      <a:r>
                        <a:rPr lang="en-GB" sz="1400" dirty="0" err="1">
                          <a:latin typeface="Arial" panose="020B0604020202020204" pitchFamily="34" charset="0"/>
                          <a:cs typeface="Arial" panose="020B0604020202020204" pitchFamily="34" charset="0"/>
                        </a:rPr>
                        <a:t>hij</a:t>
                      </a:r>
                      <a:r>
                        <a:rPr lang="en-GB" sz="1400" dirty="0">
                          <a:latin typeface="Arial" panose="020B0604020202020204" pitchFamily="34" charset="0"/>
                          <a:cs typeface="Arial" panose="020B0604020202020204" pitchFamily="34" charset="0"/>
                        </a:rPr>
                        <a:t>/</a:t>
                      </a:r>
                      <a:r>
                        <a:rPr lang="en-GB" sz="1400" dirty="0" err="1">
                          <a:latin typeface="Arial" panose="020B0604020202020204" pitchFamily="34" charset="0"/>
                          <a:cs typeface="Arial" panose="020B0604020202020204" pitchFamily="34" charset="0"/>
                        </a:rPr>
                        <a:t>zij</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nodig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heeft</a:t>
                      </a:r>
                      <a:r>
                        <a:rPr lang="en-GB" sz="1400" dirty="0">
                          <a:latin typeface="Arial" panose="020B0604020202020204" pitchFamily="34" charset="0"/>
                          <a:cs typeface="Arial" panose="020B0604020202020204" pitchFamily="34" charset="0"/>
                        </a:rPr>
                        <a:t> voor </a:t>
                      </a:r>
                      <a:r>
                        <a:rPr lang="en-GB" sz="1400" dirty="0" err="1">
                          <a:latin typeface="Arial" panose="020B0604020202020204" pitchFamily="34" charset="0"/>
                          <a:cs typeface="Arial" panose="020B0604020202020204" pitchFamily="34" charset="0"/>
                        </a:rPr>
                        <a:t>vervolg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stap</a:t>
                      </a:r>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Formuleert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nieuwe</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leerdoelen</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Kan feedback </a:t>
                      </a:r>
                      <a:r>
                        <a:rPr lang="en-GB" sz="1400" dirty="0" err="1">
                          <a:latin typeface="Arial" panose="020B0604020202020204" pitchFamily="34" charset="0"/>
                          <a:cs typeface="Arial" panose="020B0604020202020204" pitchFamily="34" charset="0"/>
                        </a:rPr>
                        <a:t>vertalen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naar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een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nieuwe</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opdracht</a:t>
                      </a:r>
                      <a:endParaRPr lang="en-GB"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974861240"/>
                  </a:ext>
                </a:extLst>
              </a:tr>
            </a:tbl>
          </a:graphicData>
        </a:graphic>
      </p:graphicFrame>
      <p:sp>
        <p:nvSpPr>
          <p:cNvPr id="6" name="Rectangle 5">
            <a:extLst>
              <a:ext uri="{FF2B5EF4-FFF2-40B4-BE49-F238E27FC236}">
                <a16:creationId xmlns:a16="http://schemas.microsoft.com/office/drawing/2014/main" id="{14F1D86A-D749-4457-9691-6E6A07F7035A}"/>
              </a:ext>
            </a:extLst>
          </p:cNvPr>
          <p:cNvSpPr/>
          <p:nvPr/>
        </p:nvSpPr>
        <p:spPr>
          <a:xfrm rot="19806066">
            <a:off x="9959224" y="5175237"/>
            <a:ext cx="1270001" cy="8389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a:p>
            <a:pPr algn="ctr"/>
            <a:r>
              <a:rPr lang="en-GB" sz="1600" dirty="0" err="1"/>
              <a:t>Een</a:t>
            </a:r>
            <a:r>
              <a:rPr lang="en-GB" sz="1600" dirty="0"/>
              <a:t> </a:t>
            </a:r>
            <a:r>
              <a:rPr lang="en-GB" sz="1600" dirty="0" err="1"/>
              <a:t>selectie</a:t>
            </a:r>
            <a:r>
              <a:rPr lang="en-GB" sz="1600" dirty="0"/>
              <a:t> van student </a:t>
            </a:r>
            <a:r>
              <a:rPr lang="en-GB" sz="1600" dirty="0" err="1"/>
              <a:t>gedragingen</a:t>
            </a:r>
            <a:endParaRPr lang="en-GB" sz="1600" dirty="0"/>
          </a:p>
          <a:p>
            <a:pPr algn="ctr"/>
            <a:endParaRPr lang="en-GB" dirty="0"/>
          </a:p>
        </p:txBody>
      </p:sp>
    </p:spTree>
    <p:extLst>
      <p:ext uri="{BB962C8B-B14F-4D97-AF65-F5344CB8AC3E}">
        <p14:creationId xmlns:p14="http://schemas.microsoft.com/office/powerpoint/2010/main" val="218594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C77D-5A3A-4282-9D45-8E9A3DD17E7B}"/>
              </a:ext>
            </a:extLst>
          </p:cNvPr>
          <p:cNvSpPr>
            <a:spLocks noGrp="1"/>
          </p:cNvSpPr>
          <p:nvPr>
            <p:ph type="title"/>
          </p:nvPr>
        </p:nvSpPr>
        <p:spPr/>
        <p:txBody>
          <a:bodyPr/>
          <a:lstStyle/>
          <a:p>
            <a:r>
              <a:rPr lang="en-GB" dirty="0"/>
              <a:t>De student </a:t>
            </a:r>
            <a:r>
              <a:rPr lang="en-GB" dirty="0" err="1"/>
              <a:t>cycli</a:t>
            </a:r>
            <a:endParaRPr lang="en-GB" dirty="0"/>
          </a:p>
        </p:txBody>
      </p:sp>
      <p:sp>
        <p:nvSpPr>
          <p:cNvPr id="3" name="Content Placeholder 2">
            <a:extLst>
              <a:ext uri="{FF2B5EF4-FFF2-40B4-BE49-F238E27FC236}">
                <a16:creationId xmlns:a16="http://schemas.microsoft.com/office/drawing/2014/main" id="{879B5142-A7B1-41F2-8147-0168D0F96C93}"/>
              </a:ext>
            </a:extLst>
          </p:cNvPr>
          <p:cNvSpPr>
            <a:spLocks noGrp="1"/>
          </p:cNvSpPr>
          <p:nvPr>
            <p:ph idx="1"/>
          </p:nvPr>
        </p:nvSpPr>
        <p:spPr>
          <a:xfrm>
            <a:off x="1321906" y="1755912"/>
            <a:ext cx="10316817" cy="3955955"/>
          </a:xfrm>
        </p:spPr>
        <p:txBody>
          <a:bodyPr>
            <a:normAutofit fontScale="92500" lnSpcReduction="10000"/>
          </a:bodyPr>
          <a:lstStyle/>
          <a:p>
            <a:r>
              <a:rPr lang="en-GB" sz="2400" dirty="0" err="1"/>
              <a:t>Lastig</a:t>
            </a:r>
            <a:r>
              <a:rPr lang="en-GB" sz="2400" dirty="0"/>
              <a:t> om </a:t>
            </a:r>
            <a:r>
              <a:rPr lang="en-GB" sz="2400" dirty="0" err="1"/>
              <a:t>concreet</a:t>
            </a:r>
            <a:r>
              <a:rPr lang="en-GB" sz="2400" dirty="0"/>
              <a:t> </a:t>
            </a:r>
            <a:r>
              <a:rPr lang="en-GB" sz="2400" dirty="0" err="1"/>
              <a:t>gedrag</a:t>
            </a:r>
            <a:r>
              <a:rPr lang="en-GB" sz="2400" dirty="0"/>
              <a:t> te </a:t>
            </a:r>
            <a:r>
              <a:rPr lang="en-GB" sz="2400" dirty="0" err="1"/>
              <a:t>benoemen</a:t>
            </a:r>
            <a:r>
              <a:rPr lang="en-GB" sz="2400" dirty="0"/>
              <a:t>, maar </a:t>
            </a:r>
            <a:r>
              <a:rPr lang="en-GB" sz="2400" dirty="0" err="1"/>
              <a:t>ook</a:t>
            </a:r>
            <a:r>
              <a:rPr lang="en-GB" sz="2400" dirty="0"/>
              <a:t> </a:t>
            </a:r>
            <a:r>
              <a:rPr lang="en-GB" sz="2400" dirty="0" err="1"/>
              <a:t>mooie</a:t>
            </a:r>
            <a:r>
              <a:rPr lang="en-GB" sz="2400" dirty="0"/>
              <a:t> </a:t>
            </a:r>
            <a:r>
              <a:rPr lang="en-GB" sz="2400" dirty="0" err="1"/>
              <a:t>voorbeelden</a:t>
            </a:r>
            <a:endParaRPr lang="en-GB" sz="2400" dirty="0"/>
          </a:p>
          <a:p>
            <a:r>
              <a:rPr lang="en-GB" sz="2400" dirty="0" err="1"/>
              <a:t>Cyclus</a:t>
            </a:r>
            <a:r>
              <a:rPr lang="en-GB" sz="2400" dirty="0"/>
              <a:t> </a:t>
            </a:r>
            <a:r>
              <a:rPr lang="en-GB" sz="2400" dirty="0" err="1"/>
              <a:t>rondmaken</a:t>
            </a:r>
            <a:r>
              <a:rPr lang="en-GB" sz="2400" dirty="0"/>
              <a:t> is </a:t>
            </a:r>
            <a:r>
              <a:rPr lang="en-GB" sz="2400" dirty="0" err="1"/>
              <a:t>lastig</a:t>
            </a:r>
            <a:r>
              <a:rPr lang="en-GB" sz="2400" dirty="0"/>
              <a:t> (‘alignment’) </a:t>
            </a:r>
          </a:p>
          <a:p>
            <a:r>
              <a:rPr lang="en-GB" sz="2400" dirty="0" err="1"/>
              <a:t>Verschil</a:t>
            </a:r>
            <a:r>
              <a:rPr lang="en-GB" sz="2400" dirty="0"/>
              <a:t> in </a:t>
            </a:r>
            <a:r>
              <a:rPr lang="en-GB" sz="2400" dirty="0" err="1"/>
              <a:t>sturing</a:t>
            </a:r>
            <a:r>
              <a:rPr lang="en-GB" sz="2400" dirty="0"/>
              <a:t>. </a:t>
            </a:r>
            <a:r>
              <a:rPr lang="en-GB" sz="2400" dirty="0" err="1"/>
              <a:t>Bv</a:t>
            </a:r>
            <a:r>
              <a:rPr lang="en-GB" sz="2400" dirty="0"/>
              <a:t>. </a:t>
            </a:r>
          </a:p>
          <a:p>
            <a:pPr lvl="1"/>
            <a:r>
              <a:rPr lang="en-GB" sz="2400" dirty="0"/>
              <a:t>Student </a:t>
            </a:r>
            <a:r>
              <a:rPr lang="en-GB" sz="2400" dirty="0" err="1"/>
              <a:t>weet</a:t>
            </a:r>
            <a:r>
              <a:rPr lang="en-GB" sz="2400" dirty="0"/>
              <a:t> de </a:t>
            </a:r>
            <a:r>
              <a:rPr lang="en-GB" sz="2400" dirty="0" err="1"/>
              <a:t>leerdoelen</a:t>
            </a:r>
            <a:endParaRPr lang="en-GB" sz="2400" dirty="0"/>
          </a:p>
          <a:p>
            <a:pPr lvl="1"/>
            <a:r>
              <a:rPr lang="en-GB" sz="2400" dirty="0"/>
              <a:t>Student </a:t>
            </a:r>
            <a:r>
              <a:rPr lang="en-GB" sz="2400" dirty="0" err="1"/>
              <a:t>geeft</a:t>
            </a:r>
            <a:r>
              <a:rPr lang="en-GB" sz="2400" dirty="0"/>
              <a:t> feedback </a:t>
            </a:r>
            <a:r>
              <a:rPr lang="en-GB" sz="2400" dirty="0" err="1"/>
              <a:t>aan</a:t>
            </a:r>
            <a:r>
              <a:rPr lang="en-GB" sz="2400" dirty="0"/>
              <a:t> </a:t>
            </a:r>
            <a:r>
              <a:rPr lang="en-GB" sz="2400" dirty="0" err="1"/>
              <a:t>medestudent</a:t>
            </a:r>
            <a:endParaRPr lang="en-GB" sz="2400" dirty="0"/>
          </a:p>
          <a:p>
            <a:pPr lvl="1"/>
            <a:r>
              <a:rPr lang="en-GB" sz="2400" dirty="0"/>
              <a:t>Student </a:t>
            </a:r>
            <a:r>
              <a:rPr lang="en-GB" sz="2400" dirty="0" err="1"/>
              <a:t>vraagt</a:t>
            </a:r>
            <a:r>
              <a:rPr lang="en-GB" sz="2400" dirty="0"/>
              <a:t> om feedback  </a:t>
            </a:r>
          </a:p>
          <a:p>
            <a:r>
              <a:rPr lang="en-GB" sz="2400" dirty="0">
                <a:sym typeface="Wingdings" panose="05000000000000000000" pitchFamily="2" charset="2"/>
              </a:rPr>
              <a:t>Overkoepelend: </a:t>
            </a:r>
            <a:r>
              <a:rPr lang="en-GB" sz="2400" dirty="0" err="1">
                <a:sym typeface="Wingdings" panose="05000000000000000000" pitchFamily="2" charset="2"/>
              </a:rPr>
              <a:t>actieve</a:t>
            </a:r>
            <a:r>
              <a:rPr lang="en-GB" sz="2400" dirty="0">
                <a:sym typeface="Wingdings" panose="05000000000000000000" pitchFamily="2" charset="2"/>
              </a:rPr>
              <a:t> student + </a:t>
            </a:r>
            <a:r>
              <a:rPr lang="en-GB" sz="2400" dirty="0" err="1">
                <a:sym typeface="Wingdings" panose="05000000000000000000" pitchFamily="2" charset="2"/>
              </a:rPr>
              <a:t>cultuur</a:t>
            </a:r>
            <a:r>
              <a:rPr lang="en-GB" sz="2400" dirty="0">
                <a:sym typeface="Wingdings" panose="05000000000000000000" pitchFamily="2" charset="2"/>
              </a:rPr>
              <a:t> van </a:t>
            </a:r>
            <a:r>
              <a:rPr lang="en-GB" sz="2400" dirty="0" err="1">
                <a:sym typeface="Wingdings" panose="05000000000000000000" pitchFamily="2" charset="2"/>
              </a:rPr>
              <a:t>fouten</a:t>
            </a:r>
            <a:r>
              <a:rPr lang="en-GB" sz="2400" dirty="0">
                <a:sym typeface="Wingdings" panose="05000000000000000000" pitchFamily="2" charset="2"/>
              </a:rPr>
              <a:t> </a:t>
            </a:r>
            <a:r>
              <a:rPr lang="en-GB" sz="2400" dirty="0" err="1">
                <a:sym typeface="Wingdings" panose="05000000000000000000" pitchFamily="2" charset="2"/>
              </a:rPr>
              <a:t>maken</a:t>
            </a:r>
            <a:r>
              <a:rPr lang="en-GB" sz="2400" dirty="0">
                <a:sym typeface="Wingdings" panose="05000000000000000000" pitchFamily="2" charset="2"/>
              </a:rPr>
              <a:t> mag</a:t>
            </a:r>
          </a:p>
          <a:p>
            <a:pPr marL="0" indent="0">
              <a:buNone/>
            </a:pPr>
            <a:endParaRPr lang="en-GB" sz="2400" dirty="0"/>
          </a:p>
          <a:p>
            <a:pPr marL="0" indent="0">
              <a:buNone/>
            </a:pPr>
            <a:r>
              <a:rPr lang="en-GB" sz="2400" dirty="0"/>
              <a:t>Eye-opener:</a:t>
            </a:r>
          </a:p>
        </p:txBody>
      </p:sp>
      <p:sp>
        <p:nvSpPr>
          <p:cNvPr id="4" name="Rectangle: Rounded Corners 3">
            <a:extLst>
              <a:ext uri="{FF2B5EF4-FFF2-40B4-BE49-F238E27FC236}">
                <a16:creationId xmlns:a16="http://schemas.microsoft.com/office/drawing/2014/main" id="{07C76506-EF16-4590-A7E0-8343561E8283}"/>
              </a:ext>
            </a:extLst>
          </p:cNvPr>
          <p:cNvSpPr/>
          <p:nvPr/>
        </p:nvSpPr>
        <p:spPr>
          <a:xfrm>
            <a:off x="2140227" y="5487625"/>
            <a:ext cx="8680174" cy="1060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Doordat</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ik</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leerlinggedrag</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moet</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benoemen</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wordt</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meteen</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helder</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wat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ik</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zelf</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anders</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moet</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r>
              <a:rPr kumimoji="0" lang="en-GB" sz="2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doen</a:t>
            </a:r>
            <a:r>
              <a:rPr kumimoji="0" lang="en-GB" sz="2400" b="0" i="0" u="none" strike="noStrike" kern="1200" cap="none" spc="0" normalizeH="0" baseline="0" noProof="0" dirty="0">
                <a:ln>
                  <a:noFill/>
                </a:ln>
                <a:solidFill>
                  <a:prstClr val="white"/>
                </a:solidFill>
                <a:effectLst/>
                <a:uLnTx/>
                <a:uFillTx/>
                <a:latin typeface="Franklin Gothic Book" panose="020B0503020102020204"/>
                <a:ea typeface="+mn-ea"/>
                <a:cs typeface="+mn-cs"/>
              </a:rPr>
              <a:t> (docent VO)</a:t>
            </a:r>
          </a:p>
        </p:txBody>
      </p:sp>
    </p:spTree>
    <p:extLst>
      <p:ext uri="{BB962C8B-B14F-4D97-AF65-F5344CB8AC3E}">
        <p14:creationId xmlns:p14="http://schemas.microsoft.com/office/powerpoint/2010/main" val="23893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arn(inVertical)">
                                      <p:cBhvr>
                                        <p:cTn id="7" dur="500"/>
                                        <p:tgtEl>
                                          <p:spTgt spid="3">
                                            <p:txEl>
                                              <p:pRg st="8" end="8"/>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C77D-5A3A-4282-9D45-8E9A3DD17E7B}"/>
              </a:ext>
            </a:extLst>
          </p:cNvPr>
          <p:cNvSpPr>
            <a:spLocks noGrp="1"/>
          </p:cNvSpPr>
          <p:nvPr>
            <p:ph type="title"/>
          </p:nvPr>
        </p:nvSpPr>
        <p:spPr/>
        <p:txBody>
          <a:bodyPr/>
          <a:lstStyle/>
          <a:p>
            <a:r>
              <a:rPr lang="en-GB" dirty="0"/>
              <a:t>Eye-opener</a:t>
            </a:r>
          </a:p>
        </p:txBody>
      </p:sp>
      <p:sp>
        <p:nvSpPr>
          <p:cNvPr id="3" name="Content Placeholder 2">
            <a:extLst>
              <a:ext uri="{FF2B5EF4-FFF2-40B4-BE49-F238E27FC236}">
                <a16:creationId xmlns:a16="http://schemas.microsoft.com/office/drawing/2014/main" id="{879B5142-A7B1-41F2-8147-0168D0F96C93}"/>
              </a:ext>
            </a:extLst>
          </p:cNvPr>
          <p:cNvSpPr>
            <a:spLocks noGrp="1"/>
          </p:cNvSpPr>
          <p:nvPr>
            <p:ph idx="1"/>
          </p:nvPr>
        </p:nvSpPr>
        <p:spPr>
          <a:xfrm>
            <a:off x="1509386" y="2387795"/>
            <a:ext cx="10316817" cy="3136183"/>
          </a:xfrm>
        </p:spPr>
        <p:txBody>
          <a:bodyPr>
            <a:normAutofit fontScale="85000" lnSpcReduction="20000"/>
          </a:bodyPr>
          <a:lstStyle/>
          <a:p>
            <a:pPr marL="0" indent="0">
              <a:lnSpc>
                <a:spcPct val="125000"/>
              </a:lnSpc>
              <a:spcAft>
                <a:spcPts val="1000"/>
              </a:spcAft>
              <a:buNone/>
            </a:pPr>
            <a:r>
              <a:rPr lang="nl-NL" sz="2900" i="1" dirty="0">
                <a:effectLst/>
                <a:latin typeface="Cambria" panose="02040503050406030204" pitchFamily="18" charset="0"/>
                <a:ea typeface="Calibri" panose="020F0502020204030204" pitchFamily="34" charset="0"/>
                <a:cs typeface="Cambria" panose="02040503050406030204" pitchFamily="18" charset="0"/>
              </a:rPr>
              <a:t>“als ik van studenten verwacht dat ze hun eigen werk met de succescriteria vergelijken (= fase 3 activiteit), dan betekent dat dat ik 1) een activiteit moet doen waarmee de studenten de succescriteria helder krijgen, 2) een gepaste opdracht inzetten waarmee studenten hun huidige prestatie op de leerdoelen kunnen laten zien (fase 2 activiteit), en 3) tijd en ruimte inbouwen om studenten met de succescriteria naar hun eigen werk te laten kijken”</a:t>
            </a:r>
            <a:r>
              <a:rPr lang="nl-NL" sz="2900" dirty="0">
                <a:effectLst/>
                <a:latin typeface="Cambria" panose="02040503050406030204" pitchFamily="18" charset="0"/>
                <a:ea typeface="Calibri" panose="020F0502020204030204" pitchFamily="34" charset="0"/>
                <a:cs typeface="Cambria" panose="02040503050406030204" pitchFamily="18" charset="0"/>
              </a:rPr>
              <a:t> (Gulikers et al., 2021, p 8.) </a:t>
            </a:r>
            <a:endParaRPr lang="en-US" sz="2900" dirty="0">
              <a:effectLst/>
              <a:latin typeface="Verdana" panose="020B0604030504040204" pitchFamily="34" charset="0"/>
              <a:ea typeface="Calibri" panose="020F0502020204030204" pitchFamily="34" charset="0"/>
              <a:cs typeface="Times New Roman" panose="02020603050405020304" pitchFamily="18" charset="0"/>
            </a:endParaRPr>
          </a:p>
          <a:p>
            <a:pPr marL="0" indent="0">
              <a:lnSpc>
                <a:spcPct val="125000"/>
              </a:lnSpc>
              <a:spcAft>
                <a:spcPts val="1000"/>
              </a:spcAft>
              <a:buNone/>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160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6D9100-A5C1-4EF5-BCB1-848DC5C5EE31}"/>
              </a:ext>
            </a:extLst>
          </p:cNvPr>
          <p:cNvPicPr>
            <a:picLocks noChangeAspect="1"/>
          </p:cNvPicPr>
          <p:nvPr/>
        </p:nvPicPr>
        <p:blipFill>
          <a:blip r:embed="rId2"/>
          <a:stretch>
            <a:fillRect/>
          </a:stretch>
        </p:blipFill>
        <p:spPr>
          <a:xfrm>
            <a:off x="3403721" y="1478071"/>
            <a:ext cx="5384557" cy="5136191"/>
          </a:xfrm>
          <a:prstGeom prst="rect">
            <a:avLst/>
          </a:prstGeom>
        </p:spPr>
      </p:pic>
      <p:sp>
        <p:nvSpPr>
          <p:cNvPr id="3" name="Content Placeholder 2">
            <a:extLst>
              <a:ext uri="{FF2B5EF4-FFF2-40B4-BE49-F238E27FC236}">
                <a16:creationId xmlns:a16="http://schemas.microsoft.com/office/drawing/2014/main" id="{56688821-88F5-4E77-86FA-7472A5E4F875}"/>
              </a:ext>
            </a:extLst>
          </p:cNvPr>
          <p:cNvSpPr>
            <a:spLocks noGrp="1"/>
          </p:cNvSpPr>
          <p:nvPr>
            <p:ph idx="1"/>
          </p:nvPr>
        </p:nvSpPr>
        <p:spPr>
          <a:xfrm>
            <a:off x="1332816" y="482252"/>
            <a:ext cx="9601200" cy="1121080"/>
          </a:xfrm>
        </p:spPr>
        <p:txBody>
          <a:bodyPr>
            <a:normAutofit/>
          </a:bodyPr>
          <a:lstStyle/>
          <a:p>
            <a:pPr marL="0" indent="0" algn="ctr">
              <a:buNone/>
            </a:pPr>
            <a:r>
              <a:rPr lang="en-GB" sz="4400" b="1" dirty="0"/>
              <a:t>De student – docent FE </a:t>
            </a:r>
            <a:r>
              <a:rPr lang="en-GB" sz="4400" b="1" dirty="0" err="1"/>
              <a:t>cyclus</a:t>
            </a:r>
            <a:endParaRPr lang="en-GB" sz="4400" b="1" dirty="0"/>
          </a:p>
        </p:txBody>
      </p:sp>
    </p:spTree>
    <p:extLst>
      <p:ext uri="{BB962C8B-B14F-4D97-AF65-F5344CB8AC3E}">
        <p14:creationId xmlns:p14="http://schemas.microsoft.com/office/powerpoint/2010/main" val="66894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48C65-8568-4D56-8565-9F147B2A2B7B}"/>
              </a:ext>
            </a:extLst>
          </p:cNvPr>
          <p:cNvSpPr>
            <a:spLocks noGrp="1"/>
          </p:cNvSpPr>
          <p:nvPr>
            <p:ph type="title"/>
          </p:nvPr>
        </p:nvSpPr>
        <p:spPr/>
        <p:txBody>
          <a:bodyPr/>
          <a:lstStyle/>
          <a:p>
            <a:r>
              <a:rPr lang="en-GB" dirty="0" err="1"/>
              <a:t>Voorbeeld</a:t>
            </a:r>
            <a:r>
              <a:rPr lang="en-GB" dirty="0"/>
              <a:t> student-docent </a:t>
            </a:r>
            <a:r>
              <a:rPr lang="en-GB" dirty="0" err="1"/>
              <a:t>cyclus</a:t>
            </a:r>
            <a:endParaRPr lang="en-GB" dirty="0"/>
          </a:p>
        </p:txBody>
      </p:sp>
      <p:pic>
        <p:nvPicPr>
          <p:cNvPr id="4" name="Tijdelijke aanduiding voor inhoud 3">
            <a:extLst>
              <a:ext uri="{FF2B5EF4-FFF2-40B4-BE49-F238E27FC236}">
                <a16:creationId xmlns:a16="http://schemas.microsoft.com/office/drawing/2014/main" id="{0A12CB5E-6CA6-40AA-8386-08CA80369805}"/>
              </a:ext>
            </a:extLst>
          </p:cNvPr>
          <p:cNvPicPr>
            <a:picLocks noGrp="1" noChangeAspect="1"/>
          </p:cNvPicPr>
          <p:nvPr>
            <p:ph idx="1"/>
          </p:nvPr>
        </p:nvPicPr>
        <p:blipFill>
          <a:blip r:embed="rId3"/>
          <a:stretch>
            <a:fillRect/>
          </a:stretch>
        </p:blipFill>
        <p:spPr>
          <a:xfrm>
            <a:off x="2611032" y="1454624"/>
            <a:ext cx="6969936" cy="5101011"/>
          </a:xfrm>
          <a:prstGeom prst="rect">
            <a:avLst/>
          </a:prstGeom>
        </p:spPr>
      </p:pic>
    </p:spTree>
    <p:extLst>
      <p:ext uri="{BB962C8B-B14F-4D97-AF65-F5344CB8AC3E}">
        <p14:creationId xmlns:p14="http://schemas.microsoft.com/office/powerpoint/2010/main" val="3627882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0CB36-501C-40AA-9806-44DE79AD5BD8}"/>
              </a:ext>
            </a:extLst>
          </p:cNvPr>
          <p:cNvSpPr>
            <a:spLocks noGrp="1"/>
          </p:cNvSpPr>
          <p:nvPr>
            <p:ph type="title"/>
          </p:nvPr>
        </p:nvSpPr>
        <p:spPr/>
        <p:txBody>
          <a:bodyPr/>
          <a:lstStyle/>
          <a:p>
            <a:r>
              <a:rPr lang="en-GB" dirty="0" err="1"/>
              <a:t>Stukje</a:t>
            </a:r>
            <a:r>
              <a:rPr lang="en-GB" dirty="0"/>
              <a:t> </a:t>
            </a:r>
            <a:r>
              <a:rPr lang="en-GB" dirty="0" err="1"/>
              <a:t>ingezoomd</a:t>
            </a:r>
            <a:endParaRPr lang="en-GB" dirty="0"/>
          </a:p>
        </p:txBody>
      </p:sp>
      <p:pic>
        <p:nvPicPr>
          <p:cNvPr id="4" name="Tijdelijke aanduiding voor inhoud 3">
            <a:extLst>
              <a:ext uri="{FF2B5EF4-FFF2-40B4-BE49-F238E27FC236}">
                <a16:creationId xmlns:a16="http://schemas.microsoft.com/office/drawing/2014/main" id="{EE2CCEC5-F9F4-4D27-A9C8-345B912FA343}"/>
              </a:ext>
            </a:extLst>
          </p:cNvPr>
          <p:cNvPicPr>
            <a:picLocks noGrp="1" noChangeAspect="1"/>
          </p:cNvPicPr>
          <p:nvPr>
            <p:ph idx="1"/>
          </p:nvPr>
        </p:nvPicPr>
        <p:blipFill rotWithShape="1">
          <a:blip r:embed="rId3"/>
          <a:srcRect l="31109" b="65128"/>
          <a:stretch/>
        </p:blipFill>
        <p:spPr>
          <a:xfrm>
            <a:off x="1615856" y="2166677"/>
            <a:ext cx="9231684" cy="3419931"/>
          </a:xfrm>
          <a:prstGeom prst="rect">
            <a:avLst/>
          </a:prstGeom>
        </p:spPr>
      </p:pic>
    </p:spTree>
    <p:extLst>
      <p:ext uri="{BB962C8B-B14F-4D97-AF65-F5344CB8AC3E}">
        <p14:creationId xmlns:p14="http://schemas.microsoft.com/office/powerpoint/2010/main" val="43734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77188-C1C8-449F-9382-7416B43730BE}"/>
              </a:ext>
            </a:extLst>
          </p:cNvPr>
          <p:cNvSpPr>
            <a:spLocks noGrp="1"/>
          </p:cNvSpPr>
          <p:nvPr>
            <p:ph type="title"/>
          </p:nvPr>
        </p:nvSpPr>
        <p:spPr>
          <a:xfrm>
            <a:off x="1725574" y="4802862"/>
            <a:ext cx="6490171" cy="1485900"/>
          </a:xfrm>
        </p:spPr>
        <p:txBody>
          <a:bodyPr>
            <a:normAutofit fontScale="90000"/>
          </a:bodyPr>
          <a:lstStyle/>
          <a:p>
            <a:r>
              <a:rPr lang="en-GB" dirty="0" err="1"/>
              <a:t>Bedenk</a:t>
            </a:r>
            <a:r>
              <a:rPr lang="en-GB" dirty="0"/>
              <a:t> </a:t>
            </a:r>
            <a:r>
              <a:rPr lang="en-GB" dirty="0" err="1"/>
              <a:t>docentgedrag</a:t>
            </a:r>
            <a:r>
              <a:rPr lang="en-GB" dirty="0"/>
              <a:t> </a:t>
            </a:r>
            <a:r>
              <a:rPr lang="en-GB" dirty="0" err="1"/>
              <a:t>bij</a:t>
            </a:r>
            <a:r>
              <a:rPr lang="en-GB" dirty="0"/>
              <a:t> </a:t>
            </a:r>
            <a:r>
              <a:rPr lang="en-GB" dirty="0" err="1"/>
              <a:t>jouw</a:t>
            </a:r>
            <a:r>
              <a:rPr lang="en-GB" dirty="0"/>
              <a:t> </a:t>
            </a:r>
            <a:r>
              <a:rPr lang="en-GB" dirty="0" err="1"/>
              <a:t>studentgedrag</a:t>
            </a:r>
            <a:br>
              <a:rPr lang="en-GB" dirty="0"/>
            </a:br>
            <a:endParaRPr lang="en-GB" dirty="0"/>
          </a:p>
        </p:txBody>
      </p:sp>
      <p:pic>
        <p:nvPicPr>
          <p:cNvPr id="5" name="Picture 4">
            <a:extLst>
              <a:ext uri="{FF2B5EF4-FFF2-40B4-BE49-F238E27FC236}">
                <a16:creationId xmlns:a16="http://schemas.microsoft.com/office/drawing/2014/main" id="{0E667DFD-7A27-4467-8F12-FE14A45F4269}"/>
              </a:ext>
            </a:extLst>
          </p:cNvPr>
          <p:cNvPicPr>
            <a:picLocks noChangeAspect="1"/>
          </p:cNvPicPr>
          <p:nvPr/>
        </p:nvPicPr>
        <p:blipFill>
          <a:blip r:embed="rId2"/>
          <a:stretch>
            <a:fillRect/>
          </a:stretch>
        </p:blipFill>
        <p:spPr>
          <a:xfrm>
            <a:off x="9723692" y="5237103"/>
            <a:ext cx="2081349" cy="1303471"/>
          </a:xfrm>
          <a:prstGeom prst="rect">
            <a:avLst/>
          </a:prstGeom>
        </p:spPr>
      </p:pic>
      <p:pic>
        <p:nvPicPr>
          <p:cNvPr id="6" name="Picture 2" descr="Think Pair Share Learning Strategy Online | by Chelsea Bullock | Medium">
            <a:extLst>
              <a:ext uri="{FF2B5EF4-FFF2-40B4-BE49-F238E27FC236}">
                <a16:creationId xmlns:a16="http://schemas.microsoft.com/office/drawing/2014/main" id="{3A4827F1-CD94-4AE7-A510-D461109DC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574" y="735493"/>
            <a:ext cx="9342009" cy="3587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33A4EC-2820-476E-BD2C-276B0E16CFC3}"/>
              </a:ext>
            </a:extLst>
          </p:cNvPr>
          <p:cNvSpPr txBox="1"/>
          <p:nvPr/>
        </p:nvSpPr>
        <p:spPr>
          <a:xfrm>
            <a:off x="9723692" y="4546948"/>
            <a:ext cx="1123848" cy="369332"/>
          </a:xfrm>
          <a:prstGeom prst="rect">
            <a:avLst/>
          </a:prstGeom>
          <a:noFill/>
        </p:spPr>
        <p:txBody>
          <a:bodyPr wrap="square" rtlCol="0">
            <a:spAutoFit/>
          </a:bodyPr>
          <a:lstStyle/>
          <a:p>
            <a:r>
              <a:rPr lang="en-GB" dirty="0"/>
              <a:t>In </a:t>
            </a:r>
            <a:r>
              <a:rPr lang="en-GB" dirty="0" err="1"/>
              <a:t>menti</a:t>
            </a:r>
            <a:endParaRPr lang="en-GB" dirty="0"/>
          </a:p>
        </p:txBody>
      </p:sp>
    </p:spTree>
    <p:extLst>
      <p:ext uri="{BB962C8B-B14F-4D97-AF65-F5344CB8AC3E}">
        <p14:creationId xmlns:p14="http://schemas.microsoft.com/office/powerpoint/2010/main" val="32335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DE0B-C975-44EE-8FFE-4CC08A54634A}"/>
              </a:ext>
            </a:extLst>
          </p:cNvPr>
          <p:cNvSpPr>
            <a:spLocks noGrp="1"/>
          </p:cNvSpPr>
          <p:nvPr>
            <p:ph type="title"/>
          </p:nvPr>
        </p:nvSpPr>
        <p:spPr>
          <a:xfrm>
            <a:off x="7860667" y="685800"/>
            <a:ext cx="3656419" cy="1485900"/>
          </a:xfrm>
        </p:spPr>
        <p:txBody>
          <a:bodyPr>
            <a:normAutofit fontScale="90000"/>
          </a:bodyPr>
          <a:lstStyle/>
          <a:p>
            <a:r>
              <a:rPr lang="en-GB" sz="2800" dirty="0"/>
              <a:t>Wat </a:t>
            </a:r>
            <a:r>
              <a:rPr lang="en-GB" sz="2800" dirty="0" err="1"/>
              <a:t>wil</a:t>
            </a:r>
            <a:r>
              <a:rPr lang="en-GB" sz="2800" dirty="0"/>
              <a:t> je met </a:t>
            </a:r>
            <a:r>
              <a:rPr lang="en-GB" sz="2800" dirty="0" err="1"/>
              <a:t>formatief</a:t>
            </a:r>
            <a:r>
              <a:rPr lang="en-GB" sz="2800" dirty="0"/>
              <a:t> </a:t>
            </a:r>
            <a:r>
              <a:rPr lang="en-GB" sz="2800" dirty="0" err="1"/>
              <a:t>evalueren</a:t>
            </a:r>
            <a:r>
              <a:rPr lang="en-GB" sz="2800" dirty="0"/>
              <a:t> </a:t>
            </a:r>
            <a:r>
              <a:rPr lang="en-GB" sz="2800" dirty="0" err="1"/>
              <a:t>bij</a:t>
            </a:r>
            <a:r>
              <a:rPr lang="en-GB" sz="2800" dirty="0"/>
              <a:t> </a:t>
            </a:r>
            <a:r>
              <a:rPr lang="en-GB" sz="2800" dirty="0" err="1"/>
              <a:t>leerlingen</a:t>
            </a:r>
            <a:r>
              <a:rPr lang="en-GB" sz="2800" dirty="0"/>
              <a:t> </a:t>
            </a:r>
            <a:r>
              <a:rPr lang="en-GB" sz="2800" dirty="0" err="1"/>
              <a:t>bereiken</a:t>
            </a:r>
            <a:r>
              <a:rPr lang="en-GB" sz="2800" dirty="0"/>
              <a:t>? </a:t>
            </a:r>
            <a:br>
              <a:rPr lang="en-GB" sz="2400" dirty="0"/>
            </a:br>
            <a:endParaRPr lang="en-GB" sz="2400" dirty="0"/>
          </a:p>
        </p:txBody>
      </p:sp>
      <p:sp>
        <p:nvSpPr>
          <p:cNvPr id="10" name="Rectangle 9">
            <a:extLst>
              <a:ext uri="{FF2B5EF4-FFF2-40B4-BE49-F238E27FC236}">
                <a16:creationId xmlns:a16="http://schemas.microsoft.com/office/drawing/2014/main" id="{5A4829B7-47EE-4685-ADC0-DE464C22A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2112A39F-2DDC-4385-A71B-729EA55ADCD4}"/>
              </a:ext>
            </a:extLst>
          </p:cNvPr>
          <p:cNvPicPr>
            <a:picLocks noChangeAspect="1"/>
          </p:cNvPicPr>
          <p:nvPr/>
        </p:nvPicPr>
        <p:blipFill>
          <a:blip r:embed="rId2"/>
          <a:stretch>
            <a:fillRect/>
          </a:stretch>
        </p:blipFill>
        <p:spPr>
          <a:xfrm>
            <a:off x="1645035" y="645106"/>
            <a:ext cx="5274117" cy="5247747"/>
          </a:xfrm>
          <a:prstGeom prst="rect">
            <a:avLst/>
          </a:prstGeom>
        </p:spPr>
      </p:pic>
      <p:sp>
        <p:nvSpPr>
          <p:cNvPr id="3" name="Content Placeholder 2">
            <a:extLst>
              <a:ext uri="{FF2B5EF4-FFF2-40B4-BE49-F238E27FC236}">
                <a16:creationId xmlns:a16="http://schemas.microsoft.com/office/drawing/2014/main" id="{CAD1C11A-94A9-4F0A-A653-C88A7C46AA74}"/>
              </a:ext>
            </a:extLst>
          </p:cNvPr>
          <p:cNvSpPr>
            <a:spLocks noGrp="1"/>
          </p:cNvSpPr>
          <p:nvPr>
            <p:ph idx="1"/>
          </p:nvPr>
        </p:nvSpPr>
        <p:spPr>
          <a:xfrm>
            <a:off x="7860667" y="2286000"/>
            <a:ext cx="3656419" cy="3581400"/>
          </a:xfrm>
        </p:spPr>
        <p:txBody>
          <a:bodyPr>
            <a:normAutofit/>
          </a:bodyPr>
          <a:lstStyle/>
          <a:p>
            <a:endParaRPr lang="en-GB" dirty="0"/>
          </a:p>
          <a:p>
            <a:pPr marL="0" indent="0">
              <a:buNone/>
            </a:pPr>
            <a:r>
              <a:rPr lang="en-GB" sz="2400" dirty="0"/>
              <a:t>Menti.com</a:t>
            </a:r>
          </a:p>
          <a:p>
            <a:pPr marL="0" indent="0">
              <a:buNone/>
            </a:pPr>
            <a:r>
              <a:rPr lang="en-GB" sz="2400" dirty="0"/>
              <a:t>Code: </a:t>
            </a:r>
            <a:r>
              <a:rPr lang="en-US" sz="2400" b="1" i="0" dirty="0">
                <a:effectLst/>
                <a:latin typeface="MentiText"/>
              </a:rPr>
              <a:t>8933 8052</a:t>
            </a:r>
            <a:endParaRPr lang="en-GB" sz="2400" dirty="0"/>
          </a:p>
        </p:txBody>
      </p:sp>
    </p:spTree>
    <p:extLst>
      <p:ext uri="{BB962C8B-B14F-4D97-AF65-F5344CB8AC3E}">
        <p14:creationId xmlns:p14="http://schemas.microsoft.com/office/powerpoint/2010/main" val="174247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78E001-E937-4B99-B28F-487695B7FF1D}"/>
              </a:ext>
            </a:extLst>
          </p:cNvPr>
          <p:cNvPicPr>
            <a:picLocks noChangeAspect="1"/>
          </p:cNvPicPr>
          <p:nvPr/>
        </p:nvPicPr>
        <p:blipFill>
          <a:blip r:embed="rId2"/>
          <a:stretch>
            <a:fillRect/>
          </a:stretch>
        </p:blipFill>
        <p:spPr>
          <a:xfrm>
            <a:off x="1023562" y="1576448"/>
            <a:ext cx="5071256" cy="3385063"/>
          </a:xfrm>
          <a:prstGeom prst="rect">
            <a:avLst/>
          </a:prstGeom>
        </p:spPr>
      </p:pic>
      <p:sp>
        <p:nvSpPr>
          <p:cNvPr id="16" name="Content Placeholder 2">
            <a:extLst>
              <a:ext uri="{FF2B5EF4-FFF2-40B4-BE49-F238E27FC236}">
                <a16:creationId xmlns:a16="http://schemas.microsoft.com/office/drawing/2014/main" id="{FB40442B-761F-47D9-9664-0D63DA99B4E3}"/>
              </a:ext>
            </a:extLst>
          </p:cNvPr>
          <p:cNvSpPr>
            <a:spLocks noGrp="1"/>
          </p:cNvSpPr>
          <p:nvPr>
            <p:ph idx="1"/>
          </p:nvPr>
        </p:nvSpPr>
        <p:spPr>
          <a:xfrm>
            <a:off x="6411685" y="1205345"/>
            <a:ext cx="5127172" cy="3581400"/>
          </a:xfrm>
        </p:spPr>
        <p:txBody>
          <a:bodyPr>
            <a:normAutofit fontScale="85000" lnSpcReduction="10000"/>
          </a:bodyPr>
          <a:lstStyle/>
          <a:p>
            <a:pPr marL="0" indent="0">
              <a:buNone/>
            </a:pPr>
            <a:endParaRPr lang="en-GB" dirty="0"/>
          </a:p>
          <a:p>
            <a:pPr marL="0" indent="0">
              <a:buNone/>
            </a:pPr>
            <a:endParaRPr lang="en-GB" dirty="0"/>
          </a:p>
          <a:p>
            <a:pPr marL="0" indent="0">
              <a:buNone/>
            </a:pPr>
            <a:r>
              <a:rPr lang="en-GB" sz="3500" dirty="0" err="1"/>
              <a:t>Denk</a:t>
            </a:r>
            <a:r>
              <a:rPr lang="en-GB" sz="3500" dirty="0"/>
              <a:t> </a:t>
            </a:r>
            <a:r>
              <a:rPr lang="en-GB" sz="3500" dirty="0" err="1"/>
              <a:t>vanuit</a:t>
            </a:r>
            <a:r>
              <a:rPr lang="en-GB" sz="3500" dirty="0"/>
              <a:t> </a:t>
            </a:r>
            <a:r>
              <a:rPr lang="en-GB" sz="3500" dirty="0" err="1"/>
              <a:t>concreet</a:t>
            </a:r>
            <a:r>
              <a:rPr lang="en-GB" sz="3500" dirty="0"/>
              <a:t> student </a:t>
            </a:r>
            <a:r>
              <a:rPr lang="en-GB" sz="3500" dirty="0" err="1"/>
              <a:t>gedrag</a:t>
            </a:r>
            <a:endParaRPr lang="en-GB" sz="3500" dirty="0"/>
          </a:p>
          <a:p>
            <a:pPr marL="0" indent="0">
              <a:buNone/>
            </a:pPr>
            <a:endParaRPr lang="en-GB" sz="3500" dirty="0"/>
          </a:p>
          <a:p>
            <a:pPr marL="0" indent="0">
              <a:buNone/>
            </a:pPr>
            <a:r>
              <a:rPr lang="en-GB" sz="3500" dirty="0"/>
              <a:t>Het </a:t>
            </a:r>
            <a:r>
              <a:rPr lang="en-GB" sz="3500" dirty="0" err="1"/>
              <a:t>interactieve</a:t>
            </a:r>
            <a:r>
              <a:rPr lang="en-GB" sz="3500" dirty="0"/>
              <a:t> student-docent-</a:t>
            </a:r>
            <a:r>
              <a:rPr lang="en-GB" sz="3500" dirty="0" err="1"/>
              <a:t>proces</a:t>
            </a:r>
            <a:r>
              <a:rPr lang="en-GB" sz="3500" dirty="0"/>
              <a:t> </a:t>
            </a:r>
            <a:r>
              <a:rPr lang="en-GB" sz="3500" dirty="0" err="1"/>
              <a:t>maakt</a:t>
            </a:r>
            <a:r>
              <a:rPr lang="en-GB" sz="3500" dirty="0"/>
              <a:t> FE voor </a:t>
            </a:r>
            <a:r>
              <a:rPr lang="en-GB" sz="3500" dirty="0" err="1"/>
              <a:t>eigenaarschap</a:t>
            </a:r>
            <a:r>
              <a:rPr lang="en-GB" sz="3500" dirty="0"/>
              <a:t> </a:t>
            </a:r>
            <a:r>
              <a:rPr lang="en-GB" sz="3500" dirty="0" err="1"/>
              <a:t>meer</a:t>
            </a:r>
            <a:r>
              <a:rPr lang="en-GB" sz="3500" dirty="0"/>
              <a:t> </a:t>
            </a:r>
            <a:r>
              <a:rPr lang="en-GB" sz="3500" dirty="0" err="1"/>
              <a:t>concreet</a:t>
            </a:r>
            <a:endParaRPr lang="en-GB" sz="3500" dirty="0"/>
          </a:p>
          <a:p>
            <a:pPr marL="0" indent="0">
              <a:buNone/>
            </a:pPr>
            <a:endParaRPr lang="en-GB" dirty="0"/>
          </a:p>
        </p:txBody>
      </p:sp>
    </p:spTree>
    <p:extLst>
      <p:ext uri="{BB962C8B-B14F-4D97-AF65-F5344CB8AC3E}">
        <p14:creationId xmlns:p14="http://schemas.microsoft.com/office/powerpoint/2010/main" val="103716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1B0FF08-FAB0-4795-BE24-16D1BECF7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B8695CC-9509-437B-9FA4-36F3ECC39926}"/>
              </a:ext>
            </a:extLst>
          </p:cNvPr>
          <p:cNvSpPr>
            <a:spLocks noGrp="1"/>
          </p:cNvSpPr>
          <p:nvPr>
            <p:ph type="subTitle" idx="1"/>
          </p:nvPr>
        </p:nvSpPr>
        <p:spPr>
          <a:xfrm>
            <a:off x="604020" y="4949519"/>
            <a:ext cx="10983960" cy="1457437"/>
          </a:xfrm>
        </p:spPr>
        <p:txBody>
          <a:bodyPr>
            <a:normAutofit/>
          </a:bodyPr>
          <a:lstStyle/>
          <a:p>
            <a:pPr>
              <a:lnSpc>
                <a:spcPct val="102000"/>
              </a:lnSpc>
              <a:spcAft>
                <a:spcPts val="600"/>
              </a:spcAft>
            </a:pPr>
            <a:r>
              <a:rPr lang="en-GB" sz="2800" dirty="0"/>
              <a:t>Judith.Gulikers@wur.nl</a:t>
            </a:r>
          </a:p>
          <a:p>
            <a:pPr>
              <a:lnSpc>
                <a:spcPct val="102000"/>
              </a:lnSpc>
              <a:spcAft>
                <a:spcPts val="600"/>
              </a:spcAft>
            </a:pPr>
            <a:r>
              <a:rPr lang="en-GB" sz="2800" dirty="0"/>
              <a:t>www.formatievecyclus.nl </a:t>
            </a:r>
          </a:p>
        </p:txBody>
      </p:sp>
      <p:pic>
        <p:nvPicPr>
          <p:cNvPr id="7" name="Picture 6" descr="Graphical user interface&#10;&#10;Description automatically generated">
            <a:extLst>
              <a:ext uri="{FF2B5EF4-FFF2-40B4-BE49-F238E27FC236}">
                <a16:creationId xmlns:a16="http://schemas.microsoft.com/office/drawing/2014/main" id="{AE452F9D-5F05-4979-AEF0-E57907583E7F}"/>
              </a:ext>
            </a:extLst>
          </p:cNvPr>
          <p:cNvPicPr>
            <a:picLocks noChangeAspect="1"/>
          </p:cNvPicPr>
          <p:nvPr/>
        </p:nvPicPr>
        <p:blipFill>
          <a:blip r:embed="rId2"/>
          <a:stretch>
            <a:fillRect/>
          </a:stretch>
        </p:blipFill>
        <p:spPr>
          <a:xfrm>
            <a:off x="462566" y="1557244"/>
            <a:ext cx="3020596" cy="1457437"/>
          </a:xfrm>
          <a:prstGeom prst="rect">
            <a:avLst/>
          </a:prstGeom>
        </p:spPr>
      </p:pic>
      <p:sp>
        <p:nvSpPr>
          <p:cNvPr id="14" name="Freeform: Shape 13">
            <a:extLst>
              <a:ext uri="{FF2B5EF4-FFF2-40B4-BE49-F238E27FC236}">
                <a16:creationId xmlns:a16="http://schemas.microsoft.com/office/drawing/2014/main" id="{E79786FB-F903-4B97-8CFE-5BB251982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611062" y="710273"/>
            <a:ext cx="2308583" cy="2022536"/>
          </a:xfrm>
          <a:custGeom>
            <a:avLst/>
            <a:gdLst>
              <a:gd name="connsiteX0" fmla="*/ 462 w 2308583"/>
              <a:gd name="connsiteY0" fmla="*/ 2022536 h 2022536"/>
              <a:gd name="connsiteX1" fmla="*/ 2308583 w 2308583"/>
              <a:gd name="connsiteY1" fmla="*/ 2022536 h 2022536"/>
              <a:gd name="connsiteX2" fmla="*/ 2308583 w 2308583"/>
              <a:gd name="connsiteY2" fmla="*/ 0 h 2022536"/>
              <a:gd name="connsiteX3" fmla="*/ 2022607 w 2308583"/>
              <a:gd name="connsiteY3" fmla="*/ 0 h 2022536"/>
              <a:gd name="connsiteX4" fmla="*/ 2022607 w 2308583"/>
              <a:gd name="connsiteY4" fmla="*/ 1751609 h 2022536"/>
              <a:gd name="connsiteX5" fmla="*/ 0 w 2308583"/>
              <a:gd name="connsiteY5" fmla="*/ 1750677 h 2022536"/>
              <a:gd name="connsiteX6" fmla="*/ 462 w 2308583"/>
              <a:gd name="connsiteY6" fmla="*/ 2022536 h 202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2022536">
                <a:moveTo>
                  <a:pt x="462" y="2022536"/>
                </a:moveTo>
                <a:lnTo>
                  <a:pt x="2308583" y="2022536"/>
                </a:lnTo>
                <a:lnTo>
                  <a:pt x="2308583" y="0"/>
                </a:lnTo>
                <a:lnTo>
                  <a:pt x="2022607" y="0"/>
                </a:lnTo>
                <a:lnTo>
                  <a:pt x="2022607" y="1751609"/>
                </a:lnTo>
                <a:lnTo>
                  <a:pt x="0" y="1750677"/>
                </a:lnTo>
                <a:cubicBezTo>
                  <a:pt x="923" y="1844507"/>
                  <a:pt x="-462" y="1928706"/>
                  <a:pt x="462" y="2022536"/>
                </a:cubicBezTo>
                <a:close/>
              </a:path>
            </a:pathLst>
          </a:custGeom>
          <a:solidFill>
            <a:schemeClr val="tx1">
              <a:lumMod val="75000"/>
              <a:lumOff val="25000"/>
            </a:schemeClr>
          </a:solidFill>
          <a:ln w="0">
            <a:noFill/>
            <a:prstDash val="solid"/>
            <a:round/>
            <a:headEnd/>
            <a:tailEnd/>
          </a:ln>
        </p:spPr>
      </p:sp>
      <p:pic>
        <p:nvPicPr>
          <p:cNvPr id="2" name="Picture 1">
            <a:extLst>
              <a:ext uri="{FF2B5EF4-FFF2-40B4-BE49-F238E27FC236}">
                <a16:creationId xmlns:a16="http://schemas.microsoft.com/office/drawing/2014/main" id="{CD5A9F83-3A2F-44FD-B243-269B6A21904D}"/>
              </a:ext>
            </a:extLst>
          </p:cNvPr>
          <p:cNvPicPr>
            <a:picLocks noChangeAspect="1"/>
          </p:cNvPicPr>
          <p:nvPr/>
        </p:nvPicPr>
        <p:blipFill>
          <a:blip r:embed="rId3"/>
          <a:stretch>
            <a:fillRect/>
          </a:stretch>
        </p:blipFill>
        <p:spPr>
          <a:xfrm>
            <a:off x="5009842" y="451042"/>
            <a:ext cx="2195539" cy="3228734"/>
          </a:xfrm>
          <a:prstGeom prst="rect">
            <a:avLst/>
          </a:prstGeom>
        </p:spPr>
      </p:pic>
      <p:pic>
        <p:nvPicPr>
          <p:cNvPr id="5" name="Picture 4" descr="A picture containing text, person, green, little&#10;&#10;Description automatically generated">
            <a:extLst>
              <a:ext uri="{FF2B5EF4-FFF2-40B4-BE49-F238E27FC236}">
                <a16:creationId xmlns:a16="http://schemas.microsoft.com/office/drawing/2014/main" id="{4379CA2D-17F0-4436-818D-F71A74AB7BB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08838" y="897229"/>
            <a:ext cx="3020596" cy="1993593"/>
          </a:xfrm>
          <a:prstGeom prst="rect">
            <a:avLst/>
          </a:prstGeom>
        </p:spPr>
      </p:pic>
      <p:sp>
        <p:nvSpPr>
          <p:cNvPr id="16" name="Freeform: Shape 15">
            <a:extLst>
              <a:ext uri="{FF2B5EF4-FFF2-40B4-BE49-F238E27FC236}">
                <a16:creationId xmlns:a16="http://schemas.microsoft.com/office/drawing/2014/main" id="{6A39C886-8DA4-433C-B90F-D04B50EE8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292517" y="1256755"/>
            <a:ext cx="2308583" cy="2194717"/>
          </a:xfrm>
          <a:custGeom>
            <a:avLst/>
            <a:gdLst>
              <a:gd name="connsiteX0" fmla="*/ 2308583 w 2308583"/>
              <a:gd name="connsiteY0" fmla="*/ 0 h 2194717"/>
              <a:gd name="connsiteX1" fmla="*/ 2022607 w 2308583"/>
              <a:gd name="connsiteY1" fmla="*/ 0 h 2194717"/>
              <a:gd name="connsiteX2" fmla="*/ 2022607 w 2308583"/>
              <a:gd name="connsiteY2" fmla="*/ 1923790 h 2194717"/>
              <a:gd name="connsiteX3" fmla="*/ 0 w 2308583"/>
              <a:gd name="connsiteY3" fmla="*/ 1922858 h 2194717"/>
              <a:gd name="connsiteX4" fmla="*/ 462 w 2308583"/>
              <a:gd name="connsiteY4" fmla="*/ 2194717 h 2194717"/>
              <a:gd name="connsiteX5" fmla="*/ 2308583 w 2308583"/>
              <a:gd name="connsiteY5" fmla="*/ 2194717 h 219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194717">
                <a:moveTo>
                  <a:pt x="2308583" y="0"/>
                </a:moveTo>
                <a:lnTo>
                  <a:pt x="2022607" y="0"/>
                </a:lnTo>
                <a:lnTo>
                  <a:pt x="2022607" y="1923790"/>
                </a:lnTo>
                <a:lnTo>
                  <a:pt x="0" y="1922858"/>
                </a:lnTo>
                <a:cubicBezTo>
                  <a:pt x="923" y="2016688"/>
                  <a:pt x="-462" y="2100887"/>
                  <a:pt x="462" y="2194717"/>
                </a:cubicBezTo>
                <a:lnTo>
                  <a:pt x="2308583" y="2194717"/>
                </a:lnTo>
                <a:close/>
              </a:path>
            </a:pathLst>
          </a:custGeom>
          <a:solidFill>
            <a:schemeClr val="tx1">
              <a:lumMod val="75000"/>
              <a:lumOff val="25000"/>
            </a:schemeClr>
          </a:solidFill>
          <a:ln w="0">
            <a:noFill/>
            <a:prstDash val="solid"/>
            <a:round/>
            <a:headEnd/>
            <a:tailEnd/>
          </a:ln>
        </p:spPr>
      </p:sp>
    </p:spTree>
    <p:extLst>
      <p:ext uri="{BB962C8B-B14F-4D97-AF65-F5344CB8AC3E}">
        <p14:creationId xmlns:p14="http://schemas.microsoft.com/office/powerpoint/2010/main" val="16802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C301-8075-4B22-BC0E-8AF31D162250}"/>
              </a:ext>
            </a:extLst>
          </p:cNvPr>
          <p:cNvSpPr>
            <a:spLocks noGrp="1"/>
          </p:cNvSpPr>
          <p:nvPr>
            <p:ph type="title"/>
          </p:nvPr>
        </p:nvSpPr>
        <p:spPr>
          <a:xfrm>
            <a:off x="488080" y="417000"/>
            <a:ext cx="4913886" cy="1622321"/>
          </a:xfrm>
        </p:spPr>
        <p:txBody>
          <a:bodyPr>
            <a:normAutofit fontScale="90000"/>
          </a:bodyPr>
          <a:lstStyle/>
          <a:p>
            <a:r>
              <a:rPr lang="en-GB" sz="3600" dirty="0">
                <a:solidFill>
                  <a:schemeClr val="tx2"/>
                </a:solidFill>
              </a:rPr>
              <a:t>Na </a:t>
            </a:r>
            <a:r>
              <a:rPr lang="en-GB" sz="3600" dirty="0" err="1">
                <a:solidFill>
                  <a:schemeClr val="tx2"/>
                </a:solidFill>
              </a:rPr>
              <a:t>deze</a:t>
            </a:r>
            <a:r>
              <a:rPr lang="en-GB" sz="3600" dirty="0">
                <a:solidFill>
                  <a:schemeClr val="tx2"/>
                </a:solidFill>
              </a:rPr>
              <a:t> workshop </a:t>
            </a:r>
            <a:r>
              <a:rPr lang="en-GB" sz="3600" dirty="0" err="1">
                <a:solidFill>
                  <a:schemeClr val="tx2"/>
                </a:solidFill>
              </a:rPr>
              <a:t>heb</a:t>
            </a:r>
            <a:r>
              <a:rPr lang="en-GB" sz="3600" dirty="0">
                <a:solidFill>
                  <a:schemeClr val="tx2"/>
                </a:solidFill>
              </a:rPr>
              <a:t> je....</a:t>
            </a:r>
            <a:br>
              <a:rPr lang="en-GB" b="1" dirty="0">
                <a:solidFill>
                  <a:srgbClr val="002060"/>
                </a:solidFill>
              </a:rPr>
            </a:br>
            <a:br>
              <a:rPr lang="en-GB" b="1" dirty="0">
                <a:solidFill>
                  <a:srgbClr val="002060"/>
                </a:solidFill>
              </a:rPr>
            </a:br>
            <a:endParaRPr lang="en-GB" b="1" dirty="0">
              <a:solidFill>
                <a:srgbClr val="002060"/>
              </a:solidFill>
            </a:endParaRPr>
          </a:p>
        </p:txBody>
      </p:sp>
      <p:graphicFrame>
        <p:nvGraphicFramePr>
          <p:cNvPr id="12" name="Content Placeholder 2">
            <a:extLst>
              <a:ext uri="{FF2B5EF4-FFF2-40B4-BE49-F238E27FC236}">
                <a16:creationId xmlns:a16="http://schemas.microsoft.com/office/drawing/2014/main" id="{8587F807-ACF4-3031-3823-7E6690FBEE3E}"/>
              </a:ext>
            </a:extLst>
          </p:cNvPr>
          <p:cNvGraphicFramePr>
            <a:graphicFrameLocks noGrp="1"/>
          </p:cNvGraphicFramePr>
          <p:nvPr>
            <p:ph idx="1"/>
            <p:extLst>
              <p:ext uri="{D42A27DB-BD31-4B8C-83A1-F6EECF244321}">
                <p14:modId xmlns:p14="http://schemas.microsoft.com/office/powerpoint/2010/main" val="4074146706"/>
              </p:ext>
            </p:extLst>
          </p:nvPr>
        </p:nvGraphicFramePr>
        <p:xfrm>
          <a:off x="410657" y="1534667"/>
          <a:ext cx="5438255"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a:extLst>
              <a:ext uri="{FF2B5EF4-FFF2-40B4-BE49-F238E27FC236}">
                <a16:creationId xmlns:a16="http://schemas.microsoft.com/office/drawing/2014/main" id="{02FB3B95-F239-43C5-B629-B733439C750B}"/>
              </a:ext>
            </a:extLst>
          </p:cNvPr>
          <p:cNvPicPr>
            <a:picLocks noChangeAspect="1"/>
          </p:cNvPicPr>
          <p:nvPr/>
        </p:nvPicPr>
        <p:blipFill>
          <a:blip r:embed="rId7"/>
          <a:stretch>
            <a:fillRect/>
          </a:stretch>
        </p:blipFill>
        <p:spPr bwMode="auto">
          <a:xfrm>
            <a:off x="7121632" y="1925286"/>
            <a:ext cx="4432193" cy="277012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7331125-6679-4597-9A6F-55D0C0C44DFF}"/>
              </a:ext>
            </a:extLst>
          </p:cNvPr>
          <p:cNvSpPr txBox="1"/>
          <p:nvPr/>
        </p:nvSpPr>
        <p:spPr>
          <a:xfrm>
            <a:off x="7320136" y="1071093"/>
            <a:ext cx="3900314" cy="369332"/>
          </a:xfrm>
          <a:prstGeom prst="rect">
            <a:avLst/>
          </a:prstGeom>
          <a:noFill/>
          <a:ln>
            <a:solidFill>
              <a:schemeClr val="accent2">
                <a:lumMod val="75000"/>
              </a:schemeClr>
            </a:solidFill>
          </a:ln>
        </p:spPr>
        <p:txBody>
          <a:bodyPr wrap="square" rtlCol="0">
            <a:spAutoFit/>
          </a:bodyPr>
          <a:lstStyle/>
          <a:p>
            <a:r>
              <a:rPr lang="en-GB" dirty="0" err="1"/>
              <a:t>Formatief</a:t>
            </a:r>
            <a:r>
              <a:rPr lang="en-GB" dirty="0"/>
              <a:t> </a:t>
            </a:r>
            <a:r>
              <a:rPr lang="en-GB" dirty="0" err="1"/>
              <a:t>evalueren</a:t>
            </a:r>
            <a:r>
              <a:rPr lang="en-GB" dirty="0"/>
              <a:t> </a:t>
            </a:r>
            <a:r>
              <a:rPr lang="en-GB" sz="1200" dirty="0"/>
              <a:t>(Gulikers &amp; Baartman, 2017)</a:t>
            </a:r>
            <a:endParaRPr lang="en-GB" dirty="0"/>
          </a:p>
        </p:txBody>
      </p:sp>
    </p:spTree>
    <p:extLst>
      <p:ext uri="{BB962C8B-B14F-4D97-AF65-F5344CB8AC3E}">
        <p14:creationId xmlns:p14="http://schemas.microsoft.com/office/powerpoint/2010/main" val="190562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5115-272B-4512-BCD0-620F3843688B}"/>
              </a:ext>
            </a:extLst>
          </p:cNvPr>
          <p:cNvSpPr>
            <a:spLocks noGrp="1"/>
          </p:cNvSpPr>
          <p:nvPr>
            <p:ph type="title"/>
          </p:nvPr>
        </p:nvSpPr>
        <p:spPr>
          <a:xfrm>
            <a:off x="4954181" y="685800"/>
            <a:ext cx="6562905" cy="1485900"/>
          </a:xfrm>
        </p:spPr>
        <p:txBody>
          <a:bodyPr>
            <a:normAutofit/>
          </a:bodyPr>
          <a:lstStyle/>
          <a:p>
            <a:r>
              <a:rPr lang="en-GB" dirty="0" err="1"/>
              <a:t>Formatief</a:t>
            </a:r>
            <a:r>
              <a:rPr lang="en-GB" dirty="0"/>
              <a:t> </a:t>
            </a:r>
            <a:r>
              <a:rPr lang="en-GB" dirty="0" err="1"/>
              <a:t>evalueren</a:t>
            </a:r>
            <a:endParaRPr lang="en-GB" dirty="0"/>
          </a:p>
        </p:txBody>
      </p:sp>
      <p:sp>
        <p:nvSpPr>
          <p:cNvPr id="15" name="Rectangle 10">
            <a:extLst>
              <a:ext uri="{FF2B5EF4-FFF2-40B4-BE49-F238E27FC236}">
                <a16:creationId xmlns:a16="http://schemas.microsoft.com/office/drawing/2014/main" id="{534357BE-12C1-44A2-9602-77A2B5408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Qr code&#10;&#10;Description automatically generated with medium confidence">
            <a:extLst>
              <a:ext uri="{FF2B5EF4-FFF2-40B4-BE49-F238E27FC236}">
                <a16:creationId xmlns:a16="http://schemas.microsoft.com/office/drawing/2014/main" id="{256BBFD2-ACE1-42FA-84ED-283962B81150}"/>
              </a:ext>
            </a:extLst>
          </p:cNvPr>
          <p:cNvPicPr>
            <a:picLocks noChangeAspect="1"/>
          </p:cNvPicPr>
          <p:nvPr/>
        </p:nvPicPr>
        <p:blipFill rotWithShape="1">
          <a:blip r:embed="rId2"/>
          <a:srcRect r="7289"/>
          <a:stretch/>
        </p:blipFill>
        <p:spPr>
          <a:xfrm>
            <a:off x="1048545" y="645106"/>
            <a:ext cx="3563786" cy="5247747"/>
          </a:xfrm>
          <a:prstGeom prst="rect">
            <a:avLst/>
          </a:prstGeom>
        </p:spPr>
      </p:pic>
      <p:sp>
        <p:nvSpPr>
          <p:cNvPr id="3" name="Content Placeholder 2">
            <a:extLst>
              <a:ext uri="{FF2B5EF4-FFF2-40B4-BE49-F238E27FC236}">
                <a16:creationId xmlns:a16="http://schemas.microsoft.com/office/drawing/2014/main" id="{F10C463C-B620-4C6B-9252-51C27E8AF867}"/>
              </a:ext>
            </a:extLst>
          </p:cNvPr>
          <p:cNvSpPr>
            <a:spLocks noGrp="1"/>
          </p:cNvSpPr>
          <p:nvPr>
            <p:ph idx="1"/>
          </p:nvPr>
        </p:nvSpPr>
        <p:spPr>
          <a:xfrm>
            <a:off x="4954181" y="2286000"/>
            <a:ext cx="6562905" cy="3581400"/>
          </a:xfrm>
        </p:spPr>
        <p:txBody>
          <a:bodyPr>
            <a:normAutofit/>
          </a:bodyPr>
          <a:lstStyle/>
          <a:p>
            <a:pPr marL="0" indent="0">
              <a:buNone/>
            </a:pPr>
            <a:r>
              <a:rPr lang="en-GB" i="1" dirty="0"/>
              <a:t>Alle (</a:t>
            </a:r>
            <a:r>
              <a:rPr lang="en-GB" i="1" dirty="0" err="1"/>
              <a:t>doelgerichte</a:t>
            </a:r>
            <a:r>
              <a:rPr lang="en-GB" i="1" dirty="0"/>
              <a:t>) </a:t>
            </a:r>
            <a:r>
              <a:rPr lang="en-GB" i="1" dirty="0" err="1"/>
              <a:t>activiteiten</a:t>
            </a:r>
            <a:r>
              <a:rPr lang="en-GB" i="1" dirty="0"/>
              <a:t> </a:t>
            </a:r>
            <a:r>
              <a:rPr lang="en-GB" i="1" dirty="0" err="1"/>
              <a:t>waarmee</a:t>
            </a:r>
            <a:r>
              <a:rPr lang="en-GB" i="1" dirty="0"/>
              <a:t> je </a:t>
            </a:r>
            <a:r>
              <a:rPr lang="en-GB" i="1" dirty="0" err="1"/>
              <a:t>reacties</a:t>
            </a:r>
            <a:r>
              <a:rPr lang="en-GB" i="1" dirty="0"/>
              <a:t> </a:t>
            </a:r>
            <a:r>
              <a:rPr lang="en-GB" i="1" dirty="0" err="1"/>
              <a:t>ontlokt</a:t>
            </a:r>
            <a:r>
              <a:rPr lang="en-GB" i="1" dirty="0"/>
              <a:t> over het </a:t>
            </a:r>
            <a:r>
              <a:rPr lang="en-GB" i="1" dirty="0" err="1"/>
              <a:t>leren</a:t>
            </a:r>
            <a:r>
              <a:rPr lang="en-GB" i="1" dirty="0"/>
              <a:t> van </a:t>
            </a:r>
            <a:r>
              <a:rPr lang="en-GB" i="1" dirty="0" err="1"/>
              <a:t>leerlingen</a:t>
            </a:r>
            <a:r>
              <a:rPr lang="en-GB" i="1" dirty="0"/>
              <a:t>, </a:t>
            </a:r>
            <a:r>
              <a:rPr lang="en-GB" i="1" dirty="0" err="1"/>
              <a:t>deze</a:t>
            </a:r>
            <a:r>
              <a:rPr lang="en-GB" i="1" dirty="0"/>
              <a:t> </a:t>
            </a:r>
            <a:r>
              <a:rPr lang="en-GB" i="1" dirty="0" err="1"/>
              <a:t>reacties</a:t>
            </a:r>
            <a:r>
              <a:rPr lang="en-GB" i="1" dirty="0"/>
              <a:t> </a:t>
            </a:r>
            <a:r>
              <a:rPr lang="en-GB" i="1" dirty="0" err="1"/>
              <a:t>analyseert</a:t>
            </a:r>
            <a:r>
              <a:rPr lang="en-GB" i="1" dirty="0"/>
              <a:t>, </a:t>
            </a:r>
            <a:r>
              <a:rPr lang="en-GB" i="1" dirty="0" err="1"/>
              <a:t>interpreteert</a:t>
            </a:r>
            <a:r>
              <a:rPr lang="en-GB" i="1" dirty="0"/>
              <a:t> en </a:t>
            </a:r>
            <a:r>
              <a:rPr lang="en-GB" i="1" dirty="0" err="1"/>
              <a:t>gebruikt</a:t>
            </a:r>
            <a:r>
              <a:rPr lang="en-GB" i="1" dirty="0"/>
              <a:t> om </a:t>
            </a:r>
            <a:r>
              <a:rPr lang="en-GB" b="1" i="1" u="sng" dirty="0" err="1"/>
              <a:t>betere</a:t>
            </a:r>
            <a:r>
              <a:rPr lang="en-GB" b="1" i="1" dirty="0"/>
              <a:t> </a:t>
            </a:r>
            <a:r>
              <a:rPr lang="en-GB" b="1" i="1" dirty="0" err="1"/>
              <a:t>beslissingen</a:t>
            </a:r>
            <a:r>
              <a:rPr lang="en-GB" b="1" i="1" dirty="0"/>
              <a:t> </a:t>
            </a:r>
            <a:r>
              <a:rPr lang="en-GB" i="1" dirty="0"/>
              <a:t>te </a:t>
            </a:r>
            <a:r>
              <a:rPr lang="en-GB" i="1" dirty="0" err="1"/>
              <a:t>nemen</a:t>
            </a:r>
            <a:r>
              <a:rPr lang="en-GB" i="1" dirty="0"/>
              <a:t> voor </a:t>
            </a:r>
            <a:r>
              <a:rPr lang="en-GB" i="1" dirty="0" err="1"/>
              <a:t>vervolgacties</a:t>
            </a:r>
            <a:r>
              <a:rPr lang="en-GB" i="1" dirty="0"/>
              <a:t> in </a:t>
            </a:r>
            <a:r>
              <a:rPr lang="en-GB" i="1" dirty="0" err="1"/>
              <a:t>leren</a:t>
            </a:r>
            <a:r>
              <a:rPr lang="en-GB" i="1" dirty="0"/>
              <a:t> en </a:t>
            </a:r>
            <a:r>
              <a:rPr lang="en-GB" i="1" dirty="0" err="1"/>
              <a:t>lesgeven</a:t>
            </a:r>
            <a:r>
              <a:rPr lang="en-GB" i="1" dirty="0"/>
              <a:t> dan </a:t>
            </a:r>
            <a:r>
              <a:rPr lang="en-GB" i="1" dirty="0" err="1"/>
              <a:t>wanneer</a:t>
            </a:r>
            <a:r>
              <a:rPr lang="en-GB" i="1" dirty="0"/>
              <a:t> je </a:t>
            </a:r>
            <a:r>
              <a:rPr lang="en-GB" i="1" dirty="0" err="1"/>
              <a:t>deze</a:t>
            </a:r>
            <a:r>
              <a:rPr lang="en-GB" i="1" dirty="0"/>
              <a:t> </a:t>
            </a:r>
            <a:r>
              <a:rPr lang="en-GB" i="1" dirty="0" err="1"/>
              <a:t>informatie</a:t>
            </a:r>
            <a:r>
              <a:rPr lang="en-GB" i="1" dirty="0"/>
              <a:t> </a:t>
            </a:r>
            <a:r>
              <a:rPr lang="en-GB" i="1" dirty="0" err="1"/>
              <a:t>niet</a:t>
            </a:r>
            <a:r>
              <a:rPr lang="en-GB" i="1" dirty="0"/>
              <a:t> </a:t>
            </a:r>
            <a:r>
              <a:rPr lang="en-GB" i="1" dirty="0" err="1"/>
              <a:t>ontlokt</a:t>
            </a:r>
            <a:r>
              <a:rPr lang="en-GB" i="1" dirty="0"/>
              <a:t> had </a:t>
            </a:r>
            <a:r>
              <a:rPr lang="en-GB" dirty="0"/>
              <a:t>(Black &amp; </a:t>
            </a:r>
            <a:r>
              <a:rPr lang="en-GB" dirty="0" err="1"/>
              <a:t>Wiliam</a:t>
            </a:r>
            <a:r>
              <a:rPr lang="en-GB" dirty="0"/>
              <a:t> 2009)</a:t>
            </a:r>
          </a:p>
          <a:p>
            <a:endParaRPr lang="en-GB" dirty="0"/>
          </a:p>
        </p:txBody>
      </p:sp>
    </p:spTree>
    <p:extLst>
      <p:ext uri="{BB962C8B-B14F-4D97-AF65-F5344CB8AC3E}">
        <p14:creationId xmlns:p14="http://schemas.microsoft.com/office/powerpoint/2010/main" val="354191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Diagram&#10;&#10;Description automatically generated">
            <a:extLst>
              <a:ext uri="{FF2B5EF4-FFF2-40B4-BE49-F238E27FC236}">
                <a16:creationId xmlns:a16="http://schemas.microsoft.com/office/drawing/2014/main" id="{76AF3EA0-88B2-428A-BFF4-901060027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02" y="1390583"/>
            <a:ext cx="8821677" cy="5529551"/>
          </a:xfrm>
          <a:prstGeom prst="rect">
            <a:avLst/>
          </a:prstGeom>
        </p:spPr>
      </p:pic>
      <p:sp>
        <p:nvSpPr>
          <p:cNvPr id="3" name="Titel 2"/>
          <p:cNvSpPr>
            <a:spLocks noGrp="1"/>
          </p:cNvSpPr>
          <p:nvPr>
            <p:ph type="title"/>
          </p:nvPr>
        </p:nvSpPr>
        <p:spPr>
          <a:xfrm>
            <a:off x="914400" y="244077"/>
            <a:ext cx="10089102" cy="797423"/>
          </a:xfrm>
        </p:spPr>
        <p:txBody>
          <a:bodyPr>
            <a:normAutofit/>
          </a:bodyPr>
          <a:lstStyle/>
          <a:p>
            <a:pPr algn="l"/>
            <a:r>
              <a:rPr lang="nl-NL" sz="3600" dirty="0"/>
              <a:t>De Cyclus van Formatief Evalueren </a:t>
            </a:r>
            <a:r>
              <a:rPr lang="nl-NL" sz="1600" dirty="0"/>
              <a:t>(Gulikers &amp; Baartman, 2017)</a:t>
            </a:r>
            <a:endParaRPr lang="nl-NL" dirty="0"/>
          </a:p>
        </p:txBody>
      </p:sp>
      <p:pic>
        <p:nvPicPr>
          <p:cNvPr id="37" name="Content Placeholder 36">
            <a:extLst>
              <a:ext uri="{FF2B5EF4-FFF2-40B4-BE49-F238E27FC236}">
                <a16:creationId xmlns:a16="http://schemas.microsoft.com/office/drawing/2014/main" id="{22611985-DAFF-4447-9579-24087992E91B}"/>
              </a:ext>
            </a:extLst>
          </p:cNvPr>
          <p:cNvPicPr>
            <a:picLocks noGrp="1" noChangeAspect="1"/>
          </p:cNvPicPr>
          <p:nvPr>
            <p:ph idx="1"/>
          </p:nvPr>
        </p:nvPicPr>
        <p:blipFill>
          <a:blip r:embed="rId4"/>
          <a:stretch>
            <a:fillRect/>
          </a:stretch>
        </p:blipFill>
        <p:spPr>
          <a:xfrm>
            <a:off x="8911350" y="5710600"/>
            <a:ext cx="2360836" cy="1147399"/>
          </a:xfrm>
          <a:prstGeom prst="rect">
            <a:avLst/>
          </a:prstGeom>
        </p:spPr>
      </p:pic>
      <p:pic>
        <p:nvPicPr>
          <p:cNvPr id="4" name="Afbeelding 3"/>
          <p:cNvPicPr>
            <a:picLocks noChangeAspect="1"/>
          </p:cNvPicPr>
          <p:nvPr/>
        </p:nvPicPr>
        <p:blipFill>
          <a:blip r:embed="rId5"/>
          <a:stretch>
            <a:fillRect/>
          </a:stretch>
        </p:blipFill>
        <p:spPr>
          <a:xfrm>
            <a:off x="8911350" y="3578881"/>
            <a:ext cx="1633871" cy="743776"/>
          </a:xfrm>
          <a:prstGeom prst="rect">
            <a:avLst/>
          </a:prstGeom>
        </p:spPr>
      </p:pic>
      <p:sp>
        <p:nvSpPr>
          <p:cNvPr id="5" name="5-puntige ster 4"/>
          <p:cNvSpPr/>
          <p:nvPr/>
        </p:nvSpPr>
        <p:spPr>
          <a:xfrm>
            <a:off x="4281199" y="2969472"/>
            <a:ext cx="2995229" cy="26488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96000" numCol="1" spcCol="0" rtlCol="0" fromWordArt="0" anchor="ctr" anchorCtr="0" forceAA="0" compatLnSpc="1">
            <a:prstTxWarp prst="textNoShape">
              <a:avLst/>
            </a:prstTxWarp>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nl-NL" sz="1867" b="0" i="0" u="none" strike="noStrike" kern="1200" cap="none" spc="0" normalizeH="0" baseline="0" noProof="0" dirty="0" err="1">
                <a:ln>
                  <a:noFill/>
                </a:ln>
                <a:solidFill>
                  <a:srgbClr val="005172"/>
                </a:solidFill>
                <a:effectLst/>
                <a:uLnTx/>
                <a:uFillTx/>
                <a:latin typeface="Verdana"/>
                <a:ea typeface="+mn-ea"/>
                <a:cs typeface="+mn-cs"/>
              </a:rPr>
              <a:t>Align</a:t>
            </a:r>
            <a:r>
              <a:rPr kumimoji="0" lang="nl-NL" sz="1867" b="0" i="0" u="none" strike="noStrike" kern="1200" cap="none" spc="0" normalizeH="0" baseline="0" noProof="0" dirty="0">
                <a:ln>
                  <a:noFill/>
                </a:ln>
                <a:solidFill>
                  <a:srgbClr val="005172"/>
                </a:solidFill>
                <a:effectLst/>
                <a:uLnTx/>
                <a:uFillTx/>
                <a:latin typeface="Verdana"/>
                <a:ea typeface="+mn-ea"/>
                <a:cs typeface="+mn-cs"/>
              </a:rPr>
              <a:t>-ment</a:t>
            </a:r>
          </a:p>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nl-NL" sz="1867" b="0" i="0" u="none" strike="noStrike" kern="1200" cap="none" spc="0" normalizeH="0" baseline="0" noProof="0" dirty="0">
              <a:ln>
                <a:noFill/>
              </a:ln>
              <a:solidFill>
                <a:srgbClr val="005172"/>
              </a:solidFill>
              <a:effectLst/>
              <a:uLnTx/>
              <a:uFillTx/>
              <a:latin typeface="Verdana"/>
              <a:ea typeface="+mn-ea"/>
              <a:cs typeface="+mn-cs"/>
            </a:endParaRPr>
          </a:p>
        </p:txBody>
      </p:sp>
      <p:sp>
        <p:nvSpPr>
          <p:cNvPr id="39" name="TextBox 38">
            <a:extLst>
              <a:ext uri="{FF2B5EF4-FFF2-40B4-BE49-F238E27FC236}">
                <a16:creationId xmlns:a16="http://schemas.microsoft.com/office/drawing/2014/main" id="{18EC7CF4-699C-49CF-8A87-0A563B92B3FF}"/>
              </a:ext>
            </a:extLst>
          </p:cNvPr>
          <p:cNvSpPr txBox="1"/>
          <p:nvPr/>
        </p:nvSpPr>
        <p:spPr>
          <a:xfrm>
            <a:off x="6368470" y="1067418"/>
            <a:ext cx="4473701" cy="32316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1219170" rtl="0" eaLnBrk="1" fontAlgn="base" latinLnBrk="0" hangingPunct="1">
              <a:lnSpc>
                <a:spcPts val="1800"/>
              </a:lnSpc>
              <a:spcBef>
                <a:spcPct val="0"/>
              </a:spcBef>
              <a:spcAft>
                <a:spcPct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Verdana" pitchFamily="34" charset="0"/>
                <a:ea typeface="+mn-ea"/>
                <a:cs typeface="+mn-cs"/>
              </a:rPr>
              <a:t>Leerdoelen en succescriteria</a:t>
            </a:r>
          </a:p>
        </p:txBody>
      </p:sp>
      <p:sp>
        <p:nvSpPr>
          <p:cNvPr id="40" name="TextBox 39">
            <a:extLst>
              <a:ext uri="{FF2B5EF4-FFF2-40B4-BE49-F238E27FC236}">
                <a16:creationId xmlns:a16="http://schemas.microsoft.com/office/drawing/2014/main" id="{9104B7B8-2626-4D1A-B679-4418566C855D}"/>
              </a:ext>
            </a:extLst>
          </p:cNvPr>
          <p:cNvSpPr txBox="1"/>
          <p:nvPr/>
        </p:nvSpPr>
        <p:spPr>
          <a:xfrm>
            <a:off x="1484157" y="6316031"/>
            <a:ext cx="1234132" cy="32316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1219170" rtl="0" eaLnBrk="1" fontAlgn="base" latinLnBrk="0" hangingPunct="1">
              <a:lnSpc>
                <a:spcPts val="1800"/>
              </a:lnSpc>
              <a:spcBef>
                <a:spcPct val="0"/>
              </a:spcBef>
              <a:spcAft>
                <a:spcPct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Verdana" pitchFamily="34" charset="0"/>
                <a:ea typeface="+mn-ea"/>
                <a:cs typeface="+mn-cs"/>
              </a:rPr>
              <a:t>Feedback </a:t>
            </a:r>
          </a:p>
        </p:txBody>
      </p:sp>
      <p:sp>
        <p:nvSpPr>
          <p:cNvPr id="41" name="TextBox 40">
            <a:extLst>
              <a:ext uri="{FF2B5EF4-FFF2-40B4-BE49-F238E27FC236}">
                <a16:creationId xmlns:a16="http://schemas.microsoft.com/office/drawing/2014/main" id="{FD3A489B-9D25-4F30-8B71-35E09466BF35}"/>
              </a:ext>
            </a:extLst>
          </p:cNvPr>
          <p:cNvSpPr txBox="1"/>
          <p:nvPr/>
        </p:nvSpPr>
        <p:spPr>
          <a:xfrm>
            <a:off x="170072" y="2644585"/>
            <a:ext cx="2005784" cy="7848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1219170" rtl="0" eaLnBrk="1" fontAlgn="base" latinLnBrk="0" hangingPunct="1">
              <a:lnSpc>
                <a:spcPts val="1800"/>
              </a:lnSpc>
              <a:spcBef>
                <a:spcPct val="0"/>
              </a:spcBef>
              <a:spcAft>
                <a:spcPct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Verdana" pitchFamily="34" charset="0"/>
                <a:ea typeface="+mn-ea"/>
                <a:cs typeface="+mn-cs"/>
              </a:rPr>
              <a:t>Differentiatie?</a:t>
            </a:r>
          </a:p>
          <a:p>
            <a:pPr marL="0" marR="0" lvl="0" indent="0" algn="l" defTabSz="1219170" rtl="0" eaLnBrk="1" fontAlgn="base" latinLnBrk="0" hangingPunct="1">
              <a:lnSpc>
                <a:spcPts val="1800"/>
              </a:lnSpc>
              <a:spcBef>
                <a:spcPct val="0"/>
              </a:spcBef>
              <a:spcAft>
                <a:spcPct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Verdana" pitchFamily="34" charset="0"/>
                <a:ea typeface="+mn-ea"/>
                <a:cs typeface="+mn-cs"/>
              </a:rPr>
              <a:t>Leerstrategie?</a:t>
            </a:r>
          </a:p>
          <a:p>
            <a:pPr marL="0" marR="0" lvl="0" indent="0" algn="l" defTabSz="1219170" rtl="0" eaLnBrk="1" fontAlgn="base" latinLnBrk="0" hangingPunct="1">
              <a:lnSpc>
                <a:spcPts val="1800"/>
              </a:lnSpc>
              <a:spcBef>
                <a:spcPct val="0"/>
              </a:spcBef>
              <a:spcAft>
                <a:spcPct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Verdana" pitchFamily="34" charset="0"/>
                <a:ea typeface="+mn-ea"/>
                <a:cs typeface="+mn-cs"/>
              </a:rPr>
              <a:t>Keuzes maken</a:t>
            </a:r>
          </a:p>
        </p:txBody>
      </p:sp>
    </p:spTree>
    <p:extLst>
      <p:ext uri="{BB962C8B-B14F-4D97-AF65-F5344CB8AC3E}">
        <p14:creationId xmlns:p14="http://schemas.microsoft.com/office/powerpoint/2010/main" val="53167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DE0B-C975-44EE-8FFE-4CC08A54634A}"/>
              </a:ext>
            </a:extLst>
          </p:cNvPr>
          <p:cNvSpPr>
            <a:spLocks noGrp="1"/>
          </p:cNvSpPr>
          <p:nvPr>
            <p:ph type="title"/>
          </p:nvPr>
        </p:nvSpPr>
        <p:spPr/>
        <p:txBody>
          <a:bodyPr>
            <a:normAutofit/>
          </a:bodyPr>
          <a:lstStyle/>
          <a:p>
            <a:r>
              <a:rPr lang="en-GB" sz="4400" dirty="0" err="1">
                <a:solidFill>
                  <a:srgbClr val="002060"/>
                </a:solidFill>
              </a:rPr>
              <a:t>Verantwoordelijkheid</a:t>
            </a:r>
            <a:r>
              <a:rPr lang="en-GB" sz="4400" dirty="0">
                <a:solidFill>
                  <a:srgbClr val="002060"/>
                </a:solidFill>
              </a:rPr>
              <a:t> van </a:t>
            </a:r>
            <a:r>
              <a:rPr lang="en-GB" sz="4400" dirty="0" err="1">
                <a:solidFill>
                  <a:srgbClr val="002060"/>
                </a:solidFill>
              </a:rPr>
              <a:t>wie</a:t>
            </a:r>
            <a:r>
              <a:rPr lang="en-GB" sz="4400" dirty="0">
                <a:solidFill>
                  <a:srgbClr val="002060"/>
                </a:solidFill>
              </a:rPr>
              <a:t>? </a:t>
            </a:r>
            <a:endParaRPr lang="en-GB" dirty="0"/>
          </a:p>
        </p:txBody>
      </p:sp>
      <p:sp>
        <p:nvSpPr>
          <p:cNvPr id="3" name="Content Placeholder 2">
            <a:extLst>
              <a:ext uri="{FF2B5EF4-FFF2-40B4-BE49-F238E27FC236}">
                <a16:creationId xmlns:a16="http://schemas.microsoft.com/office/drawing/2014/main" id="{CAD1C11A-94A9-4F0A-A653-C88A7C46AA74}"/>
              </a:ext>
            </a:extLst>
          </p:cNvPr>
          <p:cNvSpPr>
            <a:spLocks noGrp="1"/>
          </p:cNvSpPr>
          <p:nvPr>
            <p:ph idx="1"/>
          </p:nvPr>
        </p:nvSpPr>
        <p:spPr/>
        <p:txBody>
          <a:bodyPr/>
          <a:lstStyle/>
          <a:p>
            <a:endParaRPr lang="en-GB" dirty="0">
              <a:solidFill>
                <a:srgbClr val="002060"/>
              </a:solidFill>
            </a:endParaRPr>
          </a:p>
          <a:p>
            <a:pPr marL="0" indent="0" algn="ctr">
              <a:buNone/>
            </a:pPr>
            <a:endParaRPr lang="en-GB" sz="3200" dirty="0"/>
          </a:p>
        </p:txBody>
      </p:sp>
      <p:pic>
        <p:nvPicPr>
          <p:cNvPr id="4" name="Content Placeholder 9" descr="Diagram&#10;&#10;Description automatically generated">
            <a:extLst>
              <a:ext uri="{FF2B5EF4-FFF2-40B4-BE49-F238E27FC236}">
                <a16:creationId xmlns:a16="http://schemas.microsoft.com/office/drawing/2014/main" id="{B273E8A3-D6D8-46D2-A7B5-F07D2F4AB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26" y="2041864"/>
            <a:ext cx="5194857" cy="3256210"/>
          </a:xfrm>
          <a:prstGeom prst="rect">
            <a:avLst/>
          </a:prstGeom>
        </p:spPr>
      </p:pic>
      <p:sp>
        <p:nvSpPr>
          <p:cNvPr id="6" name="TextBox 5">
            <a:extLst>
              <a:ext uri="{FF2B5EF4-FFF2-40B4-BE49-F238E27FC236}">
                <a16:creationId xmlns:a16="http://schemas.microsoft.com/office/drawing/2014/main" id="{1428A40F-1301-463A-AA9F-AA846D9C47A7}"/>
              </a:ext>
            </a:extLst>
          </p:cNvPr>
          <p:cNvSpPr txBox="1"/>
          <p:nvPr/>
        </p:nvSpPr>
        <p:spPr>
          <a:xfrm>
            <a:off x="5490954" y="1710035"/>
            <a:ext cx="6094520" cy="923330"/>
          </a:xfrm>
          <a:prstGeom prst="rect">
            <a:avLst/>
          </a:prstGeom>
          <a:noFill/>
        </p:spPr>
        <p:txBody>
          <a:bodyPr wrap="square">
            <a:spAutoFit/>
          </a:bodyPr>
          <a:lstStyle/>
          <a:p>
            <a:pPr defTabSz="336947">
              <a:defRPr/>
            </a:pPr>
            <a:r>
              <a:rPr lang="nl-NL" sz="1800" b="1" dirty="0">
                <a:solidFill>
                  <a:srgbClr val="002060"/>
                </a:solidFill>
              </a:rPr>
              <a:t>Misconceptie: </a:t>
            </a:r>
          </a:p>
          <a:p>
            <a:pPr defTabSz="336947">
              <a:defRPr/>
            </a:pPr>
            <a:r>
              <a:rPr lang="nl-NL" sz="1800" dirty="0">
                <a:solidFill>
                  <a:srgbClr val="002060"/>
                </a:solidFill>
              </a:rPr>
              <a:t>FE is de verantwoordelijkheid van de student. Student stuurt eigen leren / student stelt eigen leerdoelen</a:t>
            </a:r>
          </a:p>
        </p:txBody>
      </p:sp>
      <p:sp>
        <p:nvSpPr>
          <p:cNvPr id="7" name="Rectangle: Rounded Corners 6">
            <a:extLst>
              <a:ext uri="{FF2B5EF4-FFF2-40B4-BE49-F238E27FC236}">
                <a16:creationId xmlns:a16="http://schemas.microsoft.com/office/drawing/2014/main" id="{9F8EAF84-537B-48D7-B3C1-6DCC3A6D66C6}"/>
              </a:ext>
            </a:extLst>
          </p:cNvPr>
          <p:cNvSpPr/>
          <p:nvPr/>
        </p:nvSpPr>
        <p:spPr bwMode="auto">
          <a:xfrm>
            <a:off x="6566457" y="3764969"/>
            <a:ext cx="4993794" cy="2600320"/>
          </a:xfrm>
          <a:prstGeom prst="roundRect">
            <a:avLst/>
          </a:prstGeom>
          <a:solidFill>
            <a:schemeClr val="accent6">
              <a:lumMod val="60000"/>
              <a:lumOff val="4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lnSpc>
                <a:spcPct val="93000"/>
              </a:lnSpc>
              <a:buClr>
                <a:srgbClr val="000000"/>
              </a:buClr>
              <a:buSzPct val="100000"/>
              <a:defRPr/>
            </a:pPr>
            <a:r>
              <a:rPr lang="nl-NL" kern="0" dirty="0">
                <a:solidFill>
                  <a:srgbClr val="002060"/>
                </a:solidFill>
                <a:latin typeface="Calibri" panose="020F0502020204030204"/>
              </a:rPr>
              <a:t>Uitgangspunt van Fe cyclus:</a:t>
            </a:r>
          </a:p>
          <a:p>
            <a:pPr defTabSz="336947">
              <a:lnSpc>
                <a:spcPct val="93000"/>
              </a:lnSpc>
              <a:buClr>
                <a:srgbClr val="000000"/>
              </a:buClr>
              <a:buSzPct val="100000"/>
              <a:defRPr/>
            </a:pPr>
            <a:endParaRPr lang="nl-NL" kern="0" dirty="0">
              <a:solidFill>
                <a:srgbClr val="002060"/>
              </a:solidFill>
              <a:latin typeface="Calibri" panose="020F0502020204030204"/>
            </a:endParaRPr>
          </a:p>
          <a:p>
            <a:pPr algn="ctr" defTabSz="336947">
              <a:lnSpc>
                <a:spcPct val="93000"/>
              </a:lnSpc>
              <a:buClr>
                <a:srgbClr val="000000"/>
              </a:buClr>
              <a:buSzPct val="100000"/>
              <a:defRPr/>
            </a:pPr>
            <a:r>
              <a:rPr lang="nl-NL" i="1" kern="0" dirty="0">
                <a:solidFill>
                  <a:srgbClr val="002060"/>
                </a:solidFill>
                <a:latin typeface="Calibri" panose="020F0502020204030204"/>
              </a:rPr>
              <a:t>Docent is de cruciale schakel. </a:t>
            </a:r>
          </a:p>
          <a:p>
            <a:pPr defTabSz="336947">
              <a:lnSpc>
                <a:spcPct val="93000"/>
              </a:lnSpc>
              <a:buClr>
                <a:srgbClr val="000000"/>
              </a:buClr>
              <a:buSzPct val="100000"/>
              <a:defRPr/>
            </a:pPr>
            <a:endParaRPr lang="nl-NL" kern="0" dirty="0">
              <a:solidFill>
                <a:srgbClr val="002060"/>
              </a:solidFill>
              <a:latin typeface="Calibri" panose="020F0502020204030204"/>
            </a:endParaRPr>
          </a:p>
          <a:p>
            <a:pPr defTabSz="336947">
              <a:lnSpc>
                <a:spcPct val="93000"/>
              </a:lnSpc>
              <a:buClr>
                <a:srgbClr val="000000"/>
              </a:buClr>
              <a:buSzPct val="100000"/>
              <a:defRPr/>
            </a:pPr>
            <a:r>
              <a:rPr lang="nl-NL" kern="0" dirty="0">
                <a:solidFill>
                  <a:srgbClr val="002060"/>
                </a:solidFill>
                <a:latin typeface="Calibri" panose="020F0502020204030204"/>
              </a:rPr>
              <a:t>Wat DOET de docent in de vijf fasen? </a:t>
            </a:r>
          </a:p>
          <a:p>
            <a:pPr defTabSz="336947">
              <a:lnSpc>
                <a:spcPct val="93000"/>
              </a:lnSpc>
              <a:buClr>
                <a:srgbClr val="000000"/>
              </a:buClr>
              <a:buSzPct val="100000"/>
              <a:defRPr/>
            </a:pPr>
            <a:endParaRPr lang="nl-NL" kern="0" dirty="0">
              <a:solidFill>
                <a:srgbClr val="002060"/>
              </a:solidFill>
              <a:latin typeface="Calibri" panose="020F0502020204030204"/>
            </a:endParaRPr>
          </a:p>
          <a:p>
            <a:pPr defTabSz="336947">
              <a:lnSpc>
                <a:spcPct val="93000"/>
              </a:lnSpc>
              <a:buClr>
                <a:srgbClr val="000000"/>
              </a:buClr>
              <a:buSzPct val="100000"/>
              <a:defRPr/>
            </a:pPr>
            <a:r>
              <a:rPr lang="nl-NL" kern="0" dirty="0">
                <a:solidFill>
                  <a:srgbClr val="002060"/>
                </a:solidFill>
                <a:latin typeface="Calibri" panose="020F0502020204030204"/>
              </a:rPr>
              <a:t>En hoe zet de docent de student in actie in FE?</a:t>
            </a:r>
          </a:p>
          <a:p>
            <a:pPr defTabSz="336947">
              <a:lnSpc>
                <a:spcPct val="93000"/>
              </a:lnSpc>
              <a:buClr>
                <a:srgbClr val="000000"/>
              </a:buClr>
              <a:buSzPct val="100000"/>
              <a:defRPr/>
            </a:pPr>
            <a:endParaRPr lang="nl-NL" kern="0" dirty="0">
              <a:solidFill>
                <a:srgbClr val="002060"/>
              </a:solidFill>
              <a:latin typeface="Calibri" panose="020F0502020204030204"/>
            </a:endParaRPr>
          </a:p>
          <a:p>
            <a:pPr defTabSz="336947">
              <a:lnSpc>
                <a:spcPct val="93000"/>
              </a:lnSpc>
              <a:buClr>
                <a:srgbClr val="000000"/>
              </a:buClr>
              <a:buSzPct val="100000"/>
              <a:defRPr/>
            </a:pPr>
            <a:endParaRPr lang="nl-NL" kern="0" dirty="0">
              <a:solidFill>
                <a:srgbClr val="002060"/>
              </a:solidFill>
              <a:latin typeface="Calibri" panose="020F0502020204030204"/>
            </a:endParaRPr>
          </a:p>
        </p:txBody>
      </p:sp>
    </p:spTree>
    <p:extLst>
      <p:ext uri="{BB962C8B-B14F-4D97-AF65-F5344CB8AC3E}">
        <p14:creationId xmlns:p14="http://schemas.microsoft.com/office/powerpoint/2010/main" val="416119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AADB-C55B-4D7C-B496-81F17CB224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6F9EB7F-30BD-40B2-9617-431A441A8DD9}"/>
              </a:ext>
            </a:extLst>
          </p:cNvPr>
          <p:cNvSpPr>
            <a:spLocks noGrp="1"/>
          </p:cNvSpPr>
          <p:nvPr>
            <p:ph idx="1"/>
          </p:nvPr>
        </p:nvSpPr>
        <p:spPr/>
        <p:txBody>
          <a:bodyPr>
            <a:normAutofit/>
          </a:bodyPr>
          <a:lstStyle/>
          <a:p>
            <a:pPr marL="0" indent="0" algn="ctr">
              <a:buNone/>
            </a:pPr>
            <a:r>
              <a:rPr lang="en-GB" sz="4800" dirty="0"/>
              <a:t>Met </a:t>
            </a:r>
            <a:r>
              <a:rPr lang="en-GB" sz="4800" dirty="0" err="1"/>
              <a:t>formatief</a:t>
            </a:r>
            <a:r>
              <a:rPr lang="en-GB" sz="4800" dirty="0"/>
              <a:t> </a:t>
            </a:r>
            <a:r>
              <a:rPr lang="en-GB" sz="4800" dirty="0" err="1"/>
              <a:t>evalueren</a:t>
            </a:r>
            <a:r>
              <a:rPr lang="en-GB" sz="4800" dirty="0"/>
              <a:t> </a:t>
            </a:r>
            <a:r>
              <a:rPr lang="en-GB" sz="4800" dirty="0" err="1"/>
              <a:t>eigenaarschap</a:t>
            </a:r>
            <a:r>
              <a:rPr lang="en-GB" sz="4800" dirty="0"/>
              <a:t> / </a:t>
            </a:r>
            <a:r>
              <a:rPr lang="en-GB" sz="4800" dirty="0" err="1"/>
              <a:t>zelfregulatie</a:t>
            </a:r>
            <a:r>
              <a:rPr lang="en-GB" sz="4800" dirty="0"/>
              <a:t> </a:t>
            </a:r>
            <a:r>
              <a:rPr lang="en-GB" sz="4800" dirty="0" err="1"/>
              <a:t>stimuleren</a:t>
            </a:r>
            <a:r>
              <a:rPr lang="en-GB" sz="4800" dirty="0"/>
              <a:t>?</a:t>
            </a:r>
          </a:p>
        </p:txBody>
      </p:sp>
      <p:pic>
        <p:nvPicPr>
          <p:cNvPr id="5" name="Picture 4" descr="A picture containing text&#10;&#10;Description automatically generated">
            <a:extLst>
              <a:ext uri="{FF2B5EF4-FFF2-40B4-BE49-F238E27FC236}">
                <a16:creationId xmlns:a16="http://schemas.microsoft.com/office/drawing/2014/main" id="{090F2881-9B86-4E2A-BB97-BCDC94D41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920" y="4847844"/>
            <a:ext cx="3840480" cy="1673352"/>
          </a:xfrm>
          <a:prstGeom prst="rect">
            <a:avLst/>
          </a:prstGeom>
        </p:spPr>
      </p:pic>
    </p:spTree>
    <p:extLst>
      <p:ext uri="{BB962C8B-B14F-4D97-AF65-F5344CB8AC3E}">
        <p14:creationId xmlns:p14="http://schemas.microsoft.com/office/powerpoint/2010/main" val="142053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743A-3483-4AA5-B3F5-3A3716C6FF21}"/>
              </a:ext>
            </a:extLst>
          </p:cNvPr>
          <p:cNvSpPr>
            <a:spLocks noGrp="1"/>
          </p:cNvSpPr>
          <p:nvPr>
            <p:ph type="title"/>
          </p:nvPr>
        </p:nvSpPr>
        <p:spPr>
          <a:xfrm>
            <a:off x="1295399" y="341283"/>
            <a:ext cx="10449757" cy="1485900"/>
          </a:xfrm>
        </p:spPr>
        <p:txBody>
          <a:bodyPr>
            <a:normAutofit/>
          </a:bodyPr>
          <a:lstStyle/>
          <a:p>
            <a:pPr algn="ctr"/>
            <a:r>
              <a:rPr lang="en-GB" sz="3200" b="1" dirty="0" err="1">
                <a:solidFill>
                  <a:srgbClr val="002060"/>
                </a:solidFill>
              </a:rPr>
              <a:t>Formatief</a:t>
            </a:r>
            <a:r>
              <a:rPr lang="en-GB" sz="3200" b="1" dirty="0">
                <a:solidFill>
                  <a:srgbClr val="002060"/>
                </a:solidFill>
              </a:rPr>
              <a:t> </a:t>
            </a:r>
            <a:r>
              <a:rPr lang="en-GB" sz="3200" b="1" dirty="0" err="1">
                <a:solidFill>
                  <a:srgbClr val="002060"/>
                </a:solidFill>
              </a:rPr>
              <a:t>evalueren</a:t>
            </a:r>
            <a:r>
              <a:rPr lang="en-GB" sz="3200" b="1" dirty="0">
                <a:solidFill>
                  <a:srgbClr val="002060"/>
                </a:solidFill>
              </a:rPr>
              <a:t>, </a:t>
            </a:r>
            <a:r>
              <a:rPr lang="en-GB" sz="3200" b="1" dirty="0" err="1">
                <a:solidFill>
                  <a:srgbClr val="002060"/>
                </a:solidFill>
              </a:rPr>
              <a:t>zelf</a:t>
            </a:r>
            <a:r>
              <a:rPr lang="en-GB" sz="3200" b="1" dirty="0">
                <a:solidFill>
                  <a:srgbClr val="002060"/>
                </a:solidFill>
              </a:rPr>
              <a:t> </a:t>
            </a:r>
            <a:r>
              <a:rPr lang="en-GB" sz="3200" b="1" dirty="0" err="1">
                <a:solidFill>
                  <a:srgbClr val="002060"/>
                </a:solidFill>
              </a:rPr>
              <a:t>regulatie</a:t>
            </a:r>
            <a:r>
              <a:rPr lang="en-GB" sz="3200" b="1" dirty="0">
                <a:solidFill>
                  <a:srgbClr val="002060"/>
                </a:solidFill>
              </a:rPr>
              <a:t> en co-</a:t>
            </a:r>
            <a:r>
              <a:rPr lang="en-GB" sz="3200" b="1" dirty="0" err="1">
                <a:solidFill>
                  <a:srgbClr val="002060"/>
                </a:solidFill>
              </a:rPr>
              <a:t>regulatie</a:t>
            </a:r>
            <a:r>
              <a:rPr lang="en-GB" sz="3200" b="1" dirty="0">
                <a:solidFill>
                  <a:srgbClr val="002060"/>
                </a:solidFill>
              </a:rPr>
              <a:t> </a:t>
            </a:r>
            <a:endParaRPr lang="en-GB" sz="3200" dirty="0"/>
          </a:p>
        </p:txBody>
      </p:sp>
      <p:sp>
        <p:nvSpPr>
          <p:cNvPr id="3" name="Content Placeholder 2">
            <a:extLst>
              <a:ext uri="{FF2B5EF4-FFF2-40B4-BE49-F238E27FC236}">
                <a16:creationId xmlns:a16="http://schemas.microsoft.com/office/drawing/2014/main" id="{76EFA663-8459-4FF3-ABCC-22C873624D17}"/>
              </a:ext>
            </a:extLst>
          </p:cNvPr>
          <p:cNvSpPr>
            <a:spLocks noGrp="1"/>
          </p:cNvSpPr>
          <p:nvPr>
            <p:ph idx="1"/>
          </p:nvPr>
        </p:nvSpPr>
        <p:spPr>
          <a:xfrm>
            <a:off x="1717833" y="2286000"/>
            <a:ext cx="9601200" cy="3581400"/>
          </a:xfrm>
        </p:spPr>
        <p:txBody>
          <a:bodyPr/>
          <a:lstStyle/>
          <a:p>
            <a:endParaRPr lang="en-GB" dirty="0"/>
          </a:p>
        </p:txBody>
      </p:sp>
      <p:sp>
        <p:nvSpPr>
          <p:cNvPr id="4" name="Rectangle 3">
            <a:extLst>
              <a:ext uri="{FF2B5EF4-FFF2-40B4-BE49-F238E27FC236}">
                <a16:creationId xmlns:a16="http://schemas.microsoft.com/office/drawing/2014/main" id="{E5350593-5B4A-40A1-81DC-703E4DDF5168}"/>
              </a:ext>
            </a:extLst>
          </p:cNvPr>
          <p:cNvSpPr/>
          <p:nvPr/>
        </p:nvSpPr>
        <p:spPr bwMode="auto">
          <a:xfrm>
            <a:off x="1423033" y="2332444"/>
            <a:ext cx="2751076" cy="1822862"/>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336947">
              <a:lnSpc>
                <a:spcPct val="93000"/>
              </a:lnSpc>
              <a:buClr>
                <a:srgbClr val="000000"/>
              </a:buClr>
              <a:buSzPct val="100000"/>
            </a:pPr>
            <a:r>
              <a:rPr lang="en-GB" dirty="0" err="1"/>
              <a:t>Formatief</a:t>
            </a:r>
            <a:r>
              <a:rPr lang="en-GB" dirty="0"/>
              <a:t> </a:t>
            </a:r>
            <a:r>
              <a:rPr lang="en-GB" dirty="0" err="1"/>
              <a:t>evalueren</a:t>
            </a:r>
            <a:endParaRPr lang="en-GB" sz="2800" dirty="0">
              <a:latin typeface="Arial" panose="020B0604020202020204" pitchFamily="34" charset="0"/>
              <a:ea typeface="Microsoft YaHei" panose="020B0503020204020204" pitchFamily="34" charset="-122"/>
            </a:endParaRPr>
          </a:p>
          <a:p>
            <a:pPr defTabSz="336947">
              <a:lnSpc>
                <a:spcPct val="93000"/>
              </a:lnSpc>
              <a:buClr>
                <a:srgbClr val="000000"/>
              </a:buClr>
              <a:buSzPct val="100000"/>
            </a:pPr>
            <a:endParaRPr lang="en-GB" sz="2800" dirty="0">
              <a:latin typeface="Arial" panose="020B0604020202020204" pitchFamily="34" charset="0"/>
              <a:ea typeface="Microsoft YaHei" panose="020B0503020204020204" pitchFamily="34" charset="-122"/>
            </a:endParaRPr>
          </a:p>
          <a:p>
            <a:pPr defTabSz="336947">
              <a:lnSpc>
                <a:spcPct val="93000"/>
              </a:lnSpc>
              <a:buClr>
                <a:srgbClr val="000000"/>
              </a:buClr>
              <a:buSzPct val="100000"/>
            </a:pPr>
            <a:r>
              <a:rPr lang="en-GB" dirty="0" err="1"/>
              <a:t>Zicht</a:t>
            </a:r>
            <a:r>
              <a:rPr lang="en-GB" dirty="0"/>
              <a:t> </a:t>
            </a:r>
            <a:r>
              <a:rPr lang="en-GB" dirty="0" err="1"/>
              <a:t>krijgen</a:t>
            </a:r>
            <a:r>
              <a:rPr lang="en-GB" dirty="0"/>
              <a:t> op </a:t>
            </a:r>
            <a:r>
              <a:rPr lang="en-GB" dirty="0" err="1"/>
              <a:t>leren</a:t>
            </a:r>
            <a:r>
              <a:rPr lang="en-GB" dirty="0"/>
              <a:t> en </a:t>
            </a:r>
            <a:r>
              <a:rPr lang="en-GB" dirty="0" err="1"/>
              <a:t>daarmee</a:t>
            </a:r>
            <a:r>
              <a:rPr lang="en-GB" dirty="0"/>
              <a:t> </a:t>
            </a:r>
            <a:r>
              <a:rPr lang="en-GB" dirty="0" err="1"/>
              <a:t>leren</a:t>
            </a:r>
            <a:r>
              <a:rPr lang="en-GB" dirty="0"/>
              <a:t> </a:t>
            </a:r>
            <a:r>
              <a:rPr lang="en-GB" dirty="0" err="1"/>
              <a:t>verder</a:t>
            </a:r>
            <a:r>
              <a:rPr lang="en-GB" dirty="0"/>
              <a:t> </a:t>
            </a:r>
            <a:r>
              <a:rPr lang="en-GB" dirty="0" err="1"/>
              <a:t>kunnen</a:t>
            </a:r>
            <a:r>
              <a:rPr lang="en-GB" dirty="0"/>
              <a:t> </a:t>
            </a:r>
            <a:r>
              <a:rPr lang="en-GB" dirty="0" err="1"/>
              <a:t>sturen</a:t>
            </a:r>
            <a:endParaRPr lang="en-GB" dirty="0"/>
          </a:p>
        </p:txBody>
      </p:sp>
      <p:sp>
        <p:nvSpPr>
          <p:cNvPr id="5" name="Rectangle 4">
            <a:extLst>
              <a:ext uri="{FF2B5EF4-FFF2-40B4-BE49-F238E27FC236}">
                <a16:creationId xmlns:a16="http://schemas.microsoft.com/office/drawing/2014/main" id="{A405A94B-2138-4B0D-A808-2527DCABE325}"/>
              </a:ext>
            </a:extLst>
          </p:cNvPr>
          <p:cNvSpPr/>
          <p:nvPr/>
        </p:nvSpPr>
        <p:spPr bwMode="auto">
          <a:xfrm>
            <a:off x="8135650" y="2097908"/>
            <a:ext cx="2437659" cy="195927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336947">
              <a:lnSpc>
                <a:spcPct val="93000"/>
              </a:lnSpc>
              <a:buClr>
                <a:srgbClr val="000000"/>
              </a:buClr>
              <a:buSzPct val="100000"/>
            </a:pPr>
            <a:r>
              <a:rPr lang="en-GB" dirty="0" err="1"/>
              <a:t>Leerlingen</a:t>
            </a:r>
            <a:r>
              <a:rPr lang="en-GB" dirty="0"/>
              <a:t> </a:t>
            </a:r>
            <a:r>
              <a:rPr lang="en-GB" dirty="0" err="1"/>
              <a:t>reguleren</a:t>
            </a:r>
            <a:r>
              <a:rPr lang="en-GB" dirty="0"/>
              <a:t> eigen </a:t>
            </a:r>
            <a:r>
              <a:rPr lang="en-GB" dirty="0" err="1"/>
              <a:t>leren</a:t>
            </a:r>
            <a:endParaRPr lang="en-GB" dirty="0"/>
          </a:p>
          <a:p>
            <a:pPr defTabSz="336947">
              <a:lnSpc>
                <a:spcPct val="93000"/>
              </a:lnSpc>
              <a:buClr>
                <a:srgbClr val="000000"/>
              </a:buClr>
              <a:buSzPct val="100000"/>
            </a:pPr>
            <a:endParaRPr lang="en-GB" sz="2800" dirty="0">
              <a:latin typeface="Arial" panose="020B0604020202020204" pitchFamily="34" charset="0"/>
              <a:ea typeface="Microsoft YaHei" panose="020B0503020204020204" pitchFamily="34" charset="-122"/>
            </a:endParaRPr>
          </a:p>
          <a:p>
            <a:pPr defTabSz="336947">
              <a:lnSpc>
                <a:spcPct val="93000"/>
              </a:lnSpc>
              <a:buClr>
                <a:srgbClr val="000000"/>
              </a:buClr>
              <a:buSzPct val="100000"/>
            </a:pPr>
            <a:r>
              <a:rPr lang="en-GB" dirty="0" err="1"/>
              <a:t>Nemen</a:t>
            </a:r>
            <a:r>
              <a:rPr lang="en-GB" dirty="0"/>
              <a:t> </a:t>
            </a:r>
            <a:r>
              <a:rPr lang="en-GB" dirty="0" err="1"/>
              <a:t>eigenaarschap</a:t>
            </a:r>
            <a:r>
              <a:rPr lang="en-GB" dirty="0"/>
              <a:t> over eigen </a:t>
            </a:r>
            <a:r>
              <a:rPr lang="en-GB" dirty="0" err="1"/>
              <a:t>leren</a:t>
            </a:r>
            <a:r>
              <a:rPr lang="en-GB" dirty="0"/>
              <a:t> </a:t>
            </a:r>
          </a:p>
        </p:txBody>
      </p:sp>
      <p:sp>
        <p:nvSpPr>
          <p:cNvPr id="6" name="Arrow: Right 5">
            <a:extLst>
              <a:ext uri="{FF2B5EF4-FFF2-40B4-BE49-F238E27FC236}">
                <a16:creationId xmlns:a16="http://schemas.microsoft.com/office/drawing/2014/main" id="{C8E829C7-560B-4E6E-8C81-987745ABFB83}"/>
              </a:ext>
            </a:extLst>
          </p:cNvPr>
          <p:cNvSpPr/>
          <p:nvPr/>
        </p:nvSpPr>
        <p:spPr bwMode="auto">
          <a:xfrm>
            <a:off x="4383235" y="2985118"/>
            <a:ext cx="3515557" cy="47773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336947">
              <a:lnSpc>
                <a:spcPct val="93000"/>
              </a:lnSpc>
              <a:buClr>
                <a:srgbClr val="000000"/>
              </a:buClr>
              <a:buSzPct val="100000"/>
            </a:pPr>
            <a:endParaRPr lang="en-GB" sz="1350"/>
          </a:p>
        </p:txBody>
      </p:sp>
      <p:sp>
        <p:nvSpPr>
          <p:cNvPr id="7" name="Lightning Bolt 6">
            <a:extLst>
              <a:ext uri="{FF2B5EF4-FFF2-40B4-BE49-F238E27FC236}">
                <a16:creationId xmlns:a16="http://schemas.microsoft.com/office/drawing/2014/main" id="{68C63EA2-74C1-4050-A443-A271657B1C5F}"/>
              </a:ext>
            </a:extLst>
          </p:cNvPr>
          <p:cNvSpPr/>
          <p:nvPr/>
        </p:nvSpPr>
        <p:spPr bwMode="auto">
          <a:xfrm>
            <a:off x="5242149" y="2204438"/>
            <a:ext cx="1338309" cy="1950868"/>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lnSpc>
                <a:spcPct val="93000"/>
              </a:lnSpc>
              <a:buClr>
                <a:srgbClr val="000000"/>
              </a:buClr>
              <a:buSzPct val="100000"/>
            </a:pPr>
            <a:endParaRPr lang="en-GB" sz="1350"/>
          </a:p>
        </p:txBody>
      </p:sp>
      <p:sp>
        <p:nvSpPr>
          <p:cNvPr id="8" name="Rectangle 7">
            <a:extLst>
              <a:ext uri="{FF2B5EF4-FFF2-40B4-BE49-F238E27FC236}">
                <a16:creationId xmlns:a16="http://schemas.microsoft.com/office/drawing/2014/main" id="{242D23DE-44B3-4009-A92F-B2E41580CA95}"/>
              </a:ext>
            </a:extLst>
          </p:cNvPr>
          <p:cNvSpPr/>
          <p:nvPr/>
        </p:nvSpPr>
        <p:spPr bwMode="auto">
          <a:xfrm>
            <a:off x="4863079" y="4642914"/>
            <a:ext cx="2372226" cy="1606967"/>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algn="ctr" defTabSz="336947">
              <a:lnSpc>
                <a:spcPct val="93000"/>
              </a:lnSpc>
              <a:buClr>
                <a:srgbClr val="000000"/>
              </a:buClr>
              <a:buSzPct val="100000"/>
            </a:pPr>
            <a:endParaRPr lang="en-GB" dirty="0"/>
          </a:p>
          <a:p>
            <a:pPr algn="ctr" defTabSz="336947">
              <a:lnSpc>
                <a:spcPct val="93000"/>
              </a:lnSpc>
              <a:buClr>
                <a:srgbClr val="000000"/>
              </a:buClr>
              <a:buSzPct val="100000"/>
            </a:pPr>
            <a:r>
              <a:rPr lang="en-GB" dirty="0"/>
              <a:t>Co-</a:t>
            </a:r>
            <a:r>
              <a:rPr lang="en-GB" dirty="0" err="1"/>
              <a:t>regulatie</a:t>
            </a:r>
            <a:r>
              <a:rPr lang="en-GB" dirty="0"/>
              <a:t> </a:t>
            </a:r>
          </a:p>
          <a:p>
            <a:pPr algn="ctr" defTabSz="336947">
              <a:lnSpc>
                <a:spcPct val="93000"/>
              </a:lnSpc>
              <a:buClr>
                <a:srgbClr val="000000"/>
              </a:buClr>
              <a:buSzPct val="100000"/>
            </a:pPr>
            <a:r>
              <a:rPr lang="en-GB" dirty="0"/>
              <a:t>Of </a:t>
            </a:r>
          </a:p>
          <a:p>
            <a:pPr algn="ctr" defTabSz="336947">
              <a:lnSpc>
                <a:spcPct val="93000"/>
              </a:lnSpc>
              <a:buClr>
                <a:srgbClr val="000000"/>
              </a:buClr>
              <a:buSzPct val="100000"/>
            </a:pPr>
            <a:r>
              <a:rPr lang="en-GB" dirty="0" err="1"/>
              <a:t>Interactief</a:t>
            </a:r>
            <a:r>
              <a:rPr lang="en-GB" dirty="0"/>
              <a:t> FE </a:t>
            </a:r>
            <a:r>
              <a:rPr lang="en-GB" dirty="0" err="1"/>
              <a:t>proces</a:t>
            </a:r>
            <a:endParaRPr lang="en-GB" dirty="0"/>
          </a:p>
        </p:txBody>
      </p:sp>
      <p:sp>
        <p:nvSpPr>
          <p:cNvPr id="9" name="Arrow: Curved Right 8">
            <a:extLst>
              <a:ext uri="{FF2B5EF4-FFF2-40B4-BE49-F238E27FC236}">
                <a16:creationId xmlns:a16="http://schemas.microsoft.com/office/drawing/2014/main" id="{AD48FF7B-1744-4D33-8658-C24BF48A32B8}"/>
              </a:ext>
            </a:extLst>
          </p:cNvPr>
          <p:cNvSpPr/>
          <p:nvPr/>
        </p:nvSpPr>
        <p:spPr bwMode="auto">
          <a:xfrm rot="13982837">
            <a:off x="7954591" y="4149402"/>
            <a:ext cx="571792" cy="1599627"/>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336947">
              <a:lnSpc>
                <a:spcPct val="93000"/>
              </a:lnSpc>
              <a:buClr>
                <a:srgbClr val="000000"/>
              </a:buClr>
              <a:buSzPct val="100000"/>
            </a:pPr>
            <a:endParaRPr lang="en-GB" sz="1350"/>
          </a:p>
        </p:txBody>
      </p:sp>
      <p:sp>
        <p:nvSpPr>
          <p:cNvPr id="10" name="Arrow: Curved Left 9">
            <a:extLst>
              <a:ext uri="{FF2B5EF4-FFF2-40B4-BE49-F238E27FC236}">
                <a16:creationId xmlns:a16="http://schemas.microsoft.com/office/drawing/2014/main" id="{8863D907-4259-4D77-850A-355B0D7432F0}"/>
              </a:ext>
            </a:extLst>
          </p:cNvPr>
          <p:cNvSpPr/>
          <p:nvPr/>
        </p:nvSpPr>
        <p:spPr bwMode="auto">
          <a:xfrm rot="8125743">
            <a:off x="3629333" y="4254481"/>
            <a:ext cx="624421" cy="1439069"/>
          </a:xfrm>
          <a:prstGeom prst="curved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336947">
              <a:lnSpc>
                <a:spcPct val="93000"/>
              </a:lnSpc>
              <a:buClr>
                <a:srgbClr val="000000"/>
              </a:buClr>
              <a:buSzPct val="100000"/>
            </a:pPr>
            <a:endParaRPr lang="en-GB" sz="1350"/>
          </a:p>
        </p:txBody>
      </p:sp>
      <p:pic>
        <p:nvPicPr>
          <p:cNvPr id="11" name="Content Placeholder 3">
            <a:extLst>
              <a:ext uri="{FF2B5EF4-FFF2-40B4-BE49-F238E27FC236}">
                <a16:creationId xmlns:a16="http://schemas.microsoft.com/office/drawing/2014/main" id="{F3A637C3-D1C2-4F2A-8A76-60FA18CF06C1}"/>
              </a:ext>
            </a:extLst>
          </p:cNvPr>
          <p:cNvPicPr>
            <a:picLocks noChangeAspect="1"/>
          </p:cNvPicPr>
          <p:nvPr/>
        </p:nvPicPr>
        <p:blipFill>
          <a:blip r:embed="rId2"/>
          <a:stretch>
            <a:fillRect/>
          </a:stretch>
        </p:blipFill>
        <p:spPr bwMode="auto">
          <a:xfrm>
            <a:off x="3412841" y="1793266"/>
            <a:ext cx="1522535" cy="95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040D2B00-9783-409B-B469-6B7AA9F426E2}"/>
              </a:ext>
            </a:extLst>
          </p:cNvPr>
          <p:cNvSpPr txBox="1"/>
          <p:nvPr/>
        </p:nvSpPr>
        <p:spPr>
          <a:xfrm>
            <a:off x="8791554" y="6285671"/>
            <a:ext cx="3175545" cy="473206"/>
          </a:xfrm>
          <a:prstGeom prst="rect">
            <a:avLst/>
          </a:prstGeom>
          <a:noFill/>
        </p:spPr>
        <p:txBody>
          <a:bodyPr wrap="square" rtlCol="0">
            <a:spAutoFit/>
          </a:bodyPr>
          <a:lstStyle/>
          <a:p>
            <a:r>
              <a:rPr lang="en-US" sz="825" dirty="0" err="1">
                <a:solidFill>
                  <a:srgbClr val="002060"/>
                </a:solidFill>
              </a:rPr>
              <a:t>Allal</a:t>
            </a:r>
            <a:r>
              <a:rPr lang="en-US" sz="825" dirty="0">
                <a:solidFill>
                  <a:srgbClr val="002060"/>
                </a:solidFill>
              </a:rPr>
              <a:t>, L. (2020). Assessment and the co-regulation of learning in the classroom. </a:t>
            </a:r>
            <a:r>
              <a:rPr lang="en-US" sz="825" i="1" dirty="0">
                <a:solidFill>
                  <a:srgbClr val="002060"/>
                </a:solidFill>
              </a:rPr>
              <a:t>Assessment in Education: Principles, Policy &amp; Practice, 27</a:t>
            </a:r>
            <a:r>
              <a:rPr lang="en-US" sz="825" dirty="0">
                <a:solidFill>
                  <a:srgbClr val="002060"/>
                </a:solidFill>
              </a:rPr>
              <a:t>(4), 332-349. doi:10.1080/0969594X.2019.1609411</a:t>
            </a:r>
            <a:endParaRPr lang="en-GB" sz="825" dirty="0">
              <a:solidFill>
                <a:srgbClr val="002060"/>
              </a:solidFill>
            </a:endParaRPr>
          </a:p>
        </p:txBody>
      </p:sp>
      <p:pic>
        <p:nvPicPr>
          <p:cNvPr id="13" name="Picture 2" descr="The cyclical model of Self-Regulated Learning (Zimmerman, 2000). | Download  Scientific Diagram">
            <a:extLst>
              <a:ext uri="{FF2B5EF4-FFF2-40B4-BE49-F238E27FC236}">
                <a16:creationId xmlns:a16="http://schemas.microsoft.com/office/drawing/2014/main" id="{AA4863FB-D7D0-4175-87FC-8CBFE9A90B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02300" y="1687116"/>
            <a:ext cx="1253591" cy="94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926A-F6E6-4763-8038-C59DDAE04957}"/>
              </a:ext>
            </a:extLst>
          </p:cNvPr>
          <p:cNvSpPr>
            <a:spLocks noGrp="1"/>
          </p:cNvSpPr>
          <p:nvPr>
            <p:ph type="title"/>
          </p:nvPr>
        </p:nvSpPr>
        <p:spPr>
          <a:xfrm>
            <a:off x="1073794" y="420991"/>
            <a:ext cx="9905446" cy="1454051"/>
          </a:xfrm>
        </p:spPr>
        <p:txBody>
          <a:bodyPr>
            <a:normAutofit/>
          </a:bodyPr>
          <a:lstStyle/>
          <a:p>
            <a:pPr algn="ctr"/>
            <a:r>
              <a:rPr lang="en-GB" sz="3600" b="1" dirty="0">
                <a:solidFill>
                  <a:srgbClr val="002060"/>
                </a:solidFill>
                <a:latin typeface="Calibri"/>
                <a:ea typeface="Microsoft YaHei"/>
              </a:rPr>
              <a:t>FE om </a:t>
            </a:r>
            <a:r>
              <a:rPr lang="en-GB" sz="3600" b="1" dirty="0" err="1">
                <a:solidFill>
                  <a:srgbClr val="002060"/>
                </a:solidFill>
                <a:latin typeface="Calibri"/>
                <a:ea typeface="Microsoft YaHei"/>
              </a:rPr>
              <a:t>zelfregulatie</a:t>
            </a:r>
            <a:r>
              <a:rPr lang="en-GB" sz="3600" b="1" dirty="0">
                <a:solidFill>
                  <a:srgbClr val="002060"/>
                </a:solidFill>
                <a:latin typeface="Calibri"/>
                <a:ea typeface="Microsoft YaHei"/>
              </a:rPr>
              <a:t> / </a:t>
            </a:r>
            <a:r>
              <a:rPr lang="en-GB" sz="3600" b="1" dirty="0" err="1">
                <a:solidFill>
                  <a:srgbClr val="002060"/>
                </a:solidFill>
                <a:latin typeface="Calibri"/>
                <a:ea typeface="Microsoft YaHei"/>
              </a:rPr>
              <a:t>eigenaarschap</a:t>
            </a:r>
            <a:r>
              <a:rPr lang="en-GB" sz="3600" b="1" dirty="0">
                <a:solidFill>
                  <a:srgbClr val="002060"/>
                </a:solidFill>
                <a:latin typeface="Calibri"/>
                <a:ea typeface="Microsoft YaHei"/>
              </a:rPr>
              <a:t> te </a:t>
            </a:r>
            <a:r>
              <a:rPr lang="en-GB" sz="3600" b="1" dirty="0" err="1">
                <a:solidFill>
                  <a:srgbClr val="002060"/>
                </a:solidFill>
                <a:latin typeface="Calibri"/>
                <a:ea typeface="Microsoft YaHei"/>
              </a:rPr>
              <a:t>stimuleren</a:t>
            </a:r>
            <a:endParaRPr lang="en-GB" sz="3600" dirty="0">
              <a:solidFill>
                <a:srgbClr val="002060"/>
              </a:solidFill>
            </a:endParaRPr>
          </a:p>
        </p:txBody>
      </p:sp>
      <p:sp>
        <p:nvSpPr>
          <p:cNvPr id="3" name="Content Placeholder 2">
            <a:extLst>
              <a:ext uri="{FF2B5EF4-FFF2-40B4-BE49-F238E27FC236}">
                <a16:creationId xmlns:a16="http://schemas.microsoft.com/office/drawing/2014/main" id="{017DFA30-3EAB-4442-A25E-9DA6B04C3822}"/>
              </a:ext>
            </a:extLst>
          </p:cNvPr>
          <p:cNvSpPr>
            <a:spLocks noGrp="1"/>
          </p:cNvSpPr>
          <p:nvPr>
            <p:ph idx="1"/>
          </p:nvPr>
        </p:nvSpPr>
        <p:spPr>
          <a:xfrm>
            <a:off x="1934673" y="1976661"/>
            <a:ext cx="9044566" cy="3095222"/>
          </a:xfrm>
        </p:spPr>
        <p:txBody>
          <a:bodyPr anchor="ctr">
            <a:normAutofit/>
          </a:bodyPr>
          <a:lstStyle/>
          <a:p>
            <a:pPr marL="342900" lvl="0" indent="-342900" defTabSz="449263" eaLnBrk="0" fontAlgn="base" hangingPunct="0">
              <a:spcBef>
                <a:spcPts val="1425"/>
              </a:spcBef>
              <a:spcAft>
                <a:spcPct val="0"/>
              </a:spcAft>
              <a:buClr>
                <a:srgbClr val="000000"/>
              </a:buClr>
              <a:buSzPct val="100000"/>
              <a:buNone/>
            </a:pPr>
            <a:r>
              <a:rPr lang="en-GB" sz="2400" dirty="0">
                <a:solidFill>
                  <a:srgbClr val="002060"/>
                </a:solidFill>
                <a:ea typeface="Microsoft YaHei"/>
              </a:rPr>
              <a:t>Student </a:t>
            </a:r>
            <a:r>
              <a:rPr lang="en-GB" sz="2400" dirty="0" err="1">
                <a:solidFill>
                  <a:srgbClr val="002060"/>
                </a:solidFill>
                <a:ea typeface="Microsoft YaHei"/>
              </a:rPr>
              <a:t>krijgt</a:t>
            </a:r>
            <a:r>
              <a:rPr lang="en-GB" sz="2400" dirty="0">
                <a:solidFill>
                  <a:srgbClr val="002060"/>
                </a:solidFill>
                <a:ea typeface="Microsoft YaHei"/>
              </a:rPr>
              <a:t> </a:t>
            </a:r>
            <a:r>
              <a:rPr lang="en-GB" sz="2400" dirty="0" err="1">
                <a:solidFill>
                  <a:srgbClr val="002060"/>
                </a:solidFill>
                <a:ea typeface="Microsoft YaHei"/>
              </a:rPr>
              <a:t>zicht</a:t>
            </a:r>
            <a:r>
              <a:rPr lang="en-GB" sz="2400" dirty="0">
                <a:solidFill>
                  <a:srgbClr val="002060"/>
                </a:solidFill>
                <a:ea typeface="Microsoft YaHei"/>
              </a:rPr>
              <a:t> op eigen </a:t>
            </a:r>
            <a:r>
              <a:rPr lang="en-GB" sz="2400" dirty="0" err="1">
                <a:solidFill>
                  <a:srgbClr val="002060"/>
                </a:solidFill>
                <a:ea typeface="Microsoft YaHei"/>
              </a:rPr>
              <a:t>leren</a:t>
            </a:r>
            <a:r>
              <a:rPr lang="en-GB" sz="2400" dirty="0">
                <a:solidFill>
                  <a:srgbClr val="002060"/>
                </a:solidFill>
                <a:ea typeface="Microsoft YaHei"/>
              </a:rPr>
              <a:t> en </a:t>
            </a:r>
            <a:r>
              <a:rPr lang="en-GB" sz="2400" dirty="0" err="1">
                <a:solidFill>
                  <a:srgbClr val="002060"/>
                </a:solidFill>
                <a:ea typeface="Microsoft YaHei"/>
              </a:rPr>
              <a:t>leert</a:t>
            </a:r>
            <a:r>
              <a:rPr lang="en-GB" sz="2400" dirty="0">
                <a:solidFill>
                  <a:srgbClr val="002060"/>
                </a:solidFill>
                <a:ea typeface="Microsoft YaHei"/>
              </a:rPr>
              <a:t> </a:t>
            </a:r>
            <a:r>
              <a:rPr lang="en-GB" sz="2400" dirty="0" err="1">
                <a:solidFill>
                  <a:srgbClr val="002060"/>
                </a:solidFill>
                <a:ea typeface="Microsoft YaHei"/>
              </a:rPr>
              <a:t>daarmee</a:t>
            </a:r>
            <a:r>
              <a:rPr lang="en-GB" sz="2400" dirty="0">
                <a:solidFill>
                  <a:srgbClr val="002060"/>
                </a:solidFill>
                <a:ea typeface="Microsoft YaHei"/>
              </a:rPr>
              <a:t> eigen </a:t>
            </a:r>
            <a:r>
              <a:rPr lang="en-GB" sz="2400" dirty="0" err="1">
                <a:solidFill>
                  <a:srgbClr val="002060"/>
                </a:solidFill>
                <a:ea typeface="Microsoft YaHei"/>
              </a:rPr>
              <a:t>leren</a:t>
            </a:r>
            <a:r>
              <a:rPr lang="en-GB" sz="2400" dirty="0">
                <a:solidFill>
                  <a:srgbClr val="002060"/>
                </a:solidFill>
                <a:ea typeface="Microsoft YaHei"/>
              </a:rPr>
              <a:t> te </a:t>
            </a:r>
            <a:r>
              <a:rPr lang="en-GB" sz="2400" dirty="0" err="1">
                <a:solidFill>
                  <a:srgbClr val="002060"/>
                </a:solidFill>
                <a:ea typeface="Microsoft YaHei"/>
              </a:rPr>
              <a:t>sturen</a:t>
            </a:r>
            <a:r>
              <a:rPr lang="en-GB" sz="2400" dirty="0">
                <a:solidFill>
                  <a:srgbClr val="002060"/>
                </a:solidFill>
                <a:ea typeface="Microsoft YaHei"/>
              </a:rPr>
              <a:t> </a:t>
            </a:r>
          </a:p>
          <a:p>
            <a:pPr marL="342900" lvl="0" indent="-342900" defTabSz="449263" eaLnBrk="0" fontAlgn="base" hangingPunct="0">
              <a:spcBef>
                <a:spcPts val="1425"/>
              </a:spcBef>
              <a:spcAft>
                <a:spcPct val="0"/>
              </a:spcAft>
              <a:buClr>
                <a:srgbClr val="000000"/>
              </a:buClr>
              <a:buSzPct val="100000"/>
              <a:buNone/>
            </a:pPr>
            <a:r>
              <a:rPr lang="en-GB" sz="2400" i="1" dirty="0">
                <a:solidFill>
                  <a:srgbClr val="002060"/>
                </a:solidFill>
                <a:ea typeface="Microsoft YaHei"/>
              </a:rPr>
              <a:t>Maar: </a:t>
            </a:r>
          </a:p>
          <a:p>
            <a:pPr marL="342900" lvl="0" indent="-342900" defTabSz="449263" eaLnBrk="0" fontAlgn="base" hangingPunct="0">
              <a:spcBef>
                <a:spcPts val="1425"/>
              </a:spcBef>
              <a:spcAft>
                <a:spcPct val="0"/>
              </a:spcAft>
              <a:buClr>
                <a:srgbClr val="000000"/>
              </a:buClr>
              <a:buSzPct val="100000"/>
              <a:buNone/>
            </a:pPr>
            <a:r>
              <a:rPr lang="en-GB" sz="2400" dirty="0" err="1">
                <a:solidFill>
                  <a:srgbClr val="002060"/>
                </a:solidFill>
                <a:ea typeface="Microsoft YaHei"/>
              </a:rPr>
              <a:t>Daarvoor</a:t>
            </a:r>
            <a:r>
              <a:rPr lang="en-GB" sz="2400" dirty="0">
                <a:solidFill>
                  <a:srgbClr val="002060"/>
                </a:solidFill>
                <a:ea typeface="Microsoft YaHei"/>
              </a:rPr>
              <a:t> </a:t>
            </a:r>
            <a:r>
              <a:rPr lang="en-GB" sz="2400" dirty="0" err="1">
                <a:solidFill>
                  <a:srgbClr val="002060"/>
                </a:solidFill>
                <a:ea typeface="Microsoft YaHei"/>
              </a:rPr>
              <a:t>moet</a:t>
            </a:r>
            <a:r>
              <a:rPr lang="en-GB" sz="2400" dirty="0">
                <a:solidFill>
                  <a:srgbClr val="002060"/>
                </a:solidFill>
                <a:ea typeface="Microsoft YaHei"/>
              </a:rPr>
              <a:t> docent </a:t>
            </a:r>
            <a:r>
              <a:rPr lang="en-GB" sz="2400" dirty="0" err="1">
                <a:solidFill>
                  <a:srgbClr val="002060"/>
                </a:solidFill>
                <a:ea typeface="Microsoft YaHei"/>
              </a:rPr>
              <a:t>een</a:t>
            </a:r>
            <a:r>
              <a:rPr lang="en-GB" sz="2400" dirty="0">
                <a:solidFill>
                  <a:srgbClr val="002060"/>
                </a:solidFill>
                <a:ea typeface="Microsoft YaHei"/>
              </a:rPr>
              <a:t> </a:t>
            </a:r>
            <a:r>
              <a:rPr lang="en-GB" sz="2400" dirty="0" err="1">
                <a:solidFill>
                  <a:srgbClr val="002060"/>
                </a:solidFill>
                <a:ea typeface="Microsoft YaHei"/>
              </a:rPr>
              <a:t>leeromgeving</a:t>
            </a:r>
            <a:r>
              <a:rPr lang="en-GB" sz="2400" dirty="0">
                <a:solidFill>
                  <a:srgbClr val="002060"/>
                </a:solidFill>
                <a:ea typeface="Microsoft YaHei"/>
              </a:rPr>
              <a:t> </a:t>
            </a:r>
            <a:r>
              <a:rPr lang="en-GB" sz="2400" dirty="0" err="1">
                <a:solidFill>
                  <a:srgbClr val="002060"/>
                </a:solidFill>
                <a:ea typeface="Microsoft YaHei"/>
              </a:rPr>
              <a:t>inrichten</a:t>
            </a:r>
            <a:r>
              <a:rPr lang="en-GB" sz="2400" dirty="0">
                <a:solidFill>
                  <a:srgbClr val="002060"/>
                </a:solidFill>
                <a:ea typeface="Microsoft YaHei"/>
              </a:rPr>
              <a:t> </a:t>
            </a:r>
            <a:r>
              <a:rPr lang="en-GB" sz="2400" dirty="0" err="1">
                <a:solidFill>
                  <a:srgbClr val="002060"/>
                </a:solidFill>
                <a:ea typeface="Microsoft YaHei"/>
              </a:rPr>
              <a:t>waarin</a:t>
            </a:r>
            <a:r>
              <a:rPr lang="en-GB" sz="2400" dirty="0">
                <a:solidFill>
                  <a:srgbClr val="002060"/>
                </a:solidFill>
                <a:ea typeface="Microsoft YaHei"/>
              </a:rPr>
              <a:t> </a:t>
            </a:r>
            <a:r>
              <a:rPr lang="en-GB" sz="2400" dirty="0" err="1">
                <a:solidFill>
                  <a:srgbClr val="002060"/>
                </a:solidFill>
                <a:ea typeface="Microsoft YaHei"/>
              </a:rPr>
              <a:t>studenten</a:t>
            </a:r>
            <a:r>
              <a:rPr lang="en-GB" sz="2400" dirty="0">
                <a:solidFill>
                  <a:srgbClr val="002060"/>
                </a:solidFill>
                <a:ea typeface="Microsoft YaHei"/>
              </a:rPr>
              <a:t> </a:t>
            </a:r>
            <a:r>
              <a:rPr lang="en-GB" sz="2400" dirty="0" err="1">
                <a:solidFill>
                  <a:srgbClr val="002060"/>
                </a:solidFill>
                <a:ea typeface="Microsoft YaHei"/>
              </a:rPr>
              <a:t>dit</a:t>
            </a:r>
            <a:r>
              <a:rPr lang="en-GB" sz="2400" dirty="0">
                <a:solidFill>
                  <a:srgbClr val="002060"/>
                </a:solidFill>
                <a:ea typeface="Microsoft YaHei"/>
              </a:rPr>
              <a:t> </a:t>
            </a:r>
            <a:r>
              <a:rPr lang="en-GB" sz="2400" dirty="0" err="1">
                <a:solidFill>
                  <a:srgbClr val="002060"/>
                </a:solidFill>
                <a:ea typeface="Microsoft YaHei"/>
              </a:rPr>
              <a:t>kunnen</a:t>
            </a:r>
            <a:r>
              <a:rPr lang="en-GB" sz="2400" dirty="0">
                <a:solidFill>
                  <a:srgbClr val="002060"/>
                </a:solidFill>
                <a:ea typeface="Microsoft YaHei"/>
              </a:rPr>
              <a:t> </a:t>
            </a:r>
            <a:r>
              <a:rPr lang="en-GB" sz="2400" dirty="0" err="1">
                <a:solidFill>
                  <a:srgbClr val="002060"/>
                </a:solidFill>
                <a:ea typeface="Microsoft YaHei"/>
              </a:rPr>
              <a:t>ontwikkelen</a:t>
            </a:r>
            <a:endParaRPr lang="en-GB" sz="2400" dirty="0">
              <a:solidFill>
                <a:srgbClr val="002060"/>
              </a:solidFill>
              <a:ea typeface="Microsoft YaHei"/>
            </a:endParaRPr>
          </a:p>
          <a:p>
            <a:pPr marL="342900" lvl="0" indent="-342900" defTabSz="449263" eaLnBrk="0" fontAlgn="base" hangingPunct="0">
              <a:spcBef>
                <a:spcPts val="1425"/>
              </a:spcBef>
              <a:spcAft>
                <a:spcPct val="0"/>
              </a:spcAft>
              <a:buClr>
                <a:srgbClr val="000000"/>
              </a:buClr>
              <a:buSzPct val="100000"/>
              <a:buNone/>
            </a:pPr>
            <a:endParaRPr lang="en-GB" sz="2000" dirty="0">
              <a:solidFill>
                <a:srgbClr val="000000"/>
              </a:solidFill>
              <a:ea typeface="Microsoft YaHei"/>
            </a:endParaRPr>
          </a:p>
          <a:p>
            <a:pPr marL="0" indent="0">
              <a:buNone/>
            </a:pPr>
            <a:endParaRPr lang="en-GB" sz="2000" dirty="0">
              <a:solidFill>
                <a:srgbClr val="000000"/>
              </a:solidFill>
            </a:endParaRPr>
          </a:p>
        </p:txBody>
      </p:sp>
      <p:sp>
        <p:nvSpPr>
          <p:cNvPr id="4" name="Arrow: Curved Left 3">
            <a:extLst>
              <a:ext uri="{FF2B5EF4-FFF2-40B4-BE49-F238E27FC236}">
                <a16:creationId xmlns:a16="http://schemas.microsoft.com/office/drawing/2014/main" id="{25C4EDF1-37AC-49EE-9D76-88BC97CD03DC}"/>
              </a:ext>
            </a:extLst>
          </p:cNvPr>
          <p:cNvSpPr/>
          <p:nvPr/>
        </p:nvSpPr>
        <p:spPr bwMode="auto">
          <a:xfrm>
            <a:off x="11118207" y="1676260"/>
            <a:ext cx="650835" cy="2664296"/>
          </a:xfrm>
          <a:prstGeom prst="curvedLeftArrow">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cs"/>
            </a:endParaRPr>
          </a:p>
        </p:txBody>
      </p:sp>
      <p:sp>
        <p:nvSpPr>
          <p:cNvPr id="5" name="Arrow: Curved Left 4">
            <a:extLst>
              <a:ext uri="{FF2B5EF4-FFF2-40B4-BE49-F238E27FC236}">
                <a16:creationId xmlns:a16="http://schemas.microsoft.com/office/drawing/2014/main" id="{114CC33F-FF1B-4215-857D-116F3CC841F2}"/>
              </a:ext>
            </a:extLst>
          </p:cNvPr>
          <p:cNvSpPr/>
          <p:nvPr/>
        </p:nvSpPr>
        <p:spPr bwMode="auto">
          <a:xfrm rot="10800000">
            <a:off x="1073793" y="1676260"/>
            <a:ext cx="650835" cy="2664296"/>
          </a:xfrm>
          <a:prstGeom prst="curvedLeftArrow">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cs"/>
            </a:endParaRPr>
          </a:p>
        </p:txBody>
      </p:sp>
      <p:sp>
        <p:nvSpPr>
          <p:cNvPr id="6" name="TextBox 5">
            <a:extLst>
              <a:ext uri="{FF2B5EF4-FFF2-40B4-BE49-F238E27FC236}">
                <a16:creationId xmlns:a16="http://schemas.microsoft.com/office/drawing/2014/main" id="{0070F0BE-76E3-4342-9AFF-057CB937106A}"/>
              </a:ext>
            </a:extLst>
          </p:cNvPr>
          <p:cNvSpPr txBox="1"/>
          <p:nvPr/>
        </p:nvSpPr>
        <p:spPr>
          <a:xfrm>
            <a:off x="1724628" y="5650594"/>
            <a:ext cx="9155575"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Franklin Gothic Book" panose="020B0503020102020204"/>
              <a:ea typeface="Microsoft YaHei"/>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0" name="Rectangle 9">
            <a:extLst>
              <a:ext uri="{FF2B5EF4-FFF2-40B4-BE49-F238E27FC236}">
                <a16:creationId xmlns:a16="http://schemas.microsoft.com/office/drawing/2014/main" id="{D35D8E9B-E74B-4FDD-9B22-70729D1B7C49}"/>
              </a:ext>
            </a:extLst>
          </p:cNvPr>
          <p:cNvSpPr/>
          <p:nvPr/>
        </p:nvSpPr>
        <p:spPr>
          <a:xfrm>
            <a:off x="921036" y="5212012"/>
            <a:ext cx="9731396" cy="150810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Franklin Gothic Book" panose="020B0503020102020204"/>
                <a:ea typeface="+mn-ea"/>
                <a:cs typeface="+mn-cs"/>
              </a:rPr>
              <a:t>Feedback </a:t>
            </a:r>
            <a:r>
              <a:rPr kumimoji="0" lang="en-US" sz="1100" b="1" i="0" u="none" strike="noStrike" kern="1200" cap="none" spc="0" normalizeH="0" baseline="0" noProof="0" dirty="0" err="1">
                <a:ln>
                  <a:noFill/>
                </a:ln>
                <a:solidFill>
                  <a:srgbClr val="002060"/>
                </a:solidFill>
                <a:effectLst/>
                <a:uLnTx/>
                <a:uFillTx/>
                <a:latin typeface="Franklin Gothic Book" panose="020B0503020102020204"/>
                <a:ea typeface="+mn-ea"/>
                <a:cs typeface="+mn-cs"/>
              </a:rPr>
              <a:t>geletterdheid</a:t>
            </a:r>
            <a:r>
              <a:rPr kumimoji="0" lang="en-US" sz="1100" b="1" i="0" u="none" strike="noStrike" kern="1200" cap="none" spc="0" normalizeH="0" baseline="0" noProof="0" dirty="0">
                <a:ln>
                  <a:noFill/>
                </a:ln>
                <a:solidFill>
                  <a:srgbClr val="002060"/>
                </a:solidFill>
                <a:effectLst/>
                <a:uLnTx/>
                <a:uFillTx/>
                <a:latin typeface="Franklin Gothic Book" panose="020B0503020102020204"/>
                <a:ea typeface="+mn-ea"/>
                <a:cs typeface="+mn-cs"/>
              </a:rPr>
              <a:t> </a:t>
            </a:r>
            <a:r>
              <a:rPr kumimoji="0" lang="en-US" sz="1100" b="1" i="0" u="none" strike="noStrike" kern="1200" cap="none" spc="0" normalizeH="0" baseline="0" noProof="0" dirty="0" err="1">
                <a:ln>
                  <a:noFill/>
                </a:ln>
                <a:solidFill>
                  <a:srgbClr val="002060"/>
                </a:solidFill>
                <a:effectLst/>
                <a:uLnTx/>
                <a:uFillTx/>
                <a:latin typeface="Franklin Gothic Book" panose="020B0503020102020204"/>
                <a:ea typeface="+mn-ea"/>
                <a:cs typeface="+mn-cs"/>
              </a:rPr>
              <a:t>als</a:t>
            </a:r>
            <a:r>
              <a:rPr kumimoji="0" lang="en-US" sz="1100" b="1" i="0" u="none" strike="noStrike" kern="1200" cap="none" spc="0" normalizeH="0" baseline="0" noProof="0" dirty="0">
                <a:ln>
                  <a:noFill/>
                </a:ln>
                <a:solidFill>
                  <a:srgbClr val="002060"/>
                </a:solidFill>
                <a:effectLst/>
                <a:uLnTx/>
                <a:uFillTx/>
                <a:latin typeface="Franklin Gothic Book" panose="020B0503020102020204"/>
                <a:ea typeface="+mn-ea"/>
                <a:cs typeface="+mn-cs"/>
              </a:rPr>
              <a:t> </a:t>
            </a:r>
            <a:r>
              <a:rPr kumimoji="0" lang="en-US" sz="1100" b="1" i="0" u="none" strike="noStrike" kern="1200" cap="none" spc="0" normalizeH="0" baseline="0" noProof="0" dirty="0" err="1">
                <a:ln>
                  <a:noFill/>
                </a:ln>
                <a:solidFill>
                  <a:srgbClr val="002060"/>
                </a:solidFill>
                <a:effectLst/>
                <a:uLnTx/>
                <a:uFillTx/>
                <a:latin typeface="Franklin Gothic Book" panose="020B0503020102020204"/>
                <a:ea typeface="+mn-ea"/>
                <a:cs typeface="+mn-cs"/>
              </a:rPr>
              <a:t>onderwijsontwerp</a:t>
            </a:r>
            <a:r>
              <a:rPr kumimoji="0" lang="en-US" sz="1100" b="1" i="0" u="none" strike="noStrike" kern="1200" cap="none" spc="0" normalizeH="0" baseline="0" noProof="0" dirty="0">
                <a:ln>
                  <a:noFill/>
                </a:ln>
                <a:solidFill>
                  <a:srgbClr val="002060"/>
                </a:solidFill>
                <a:effectLst/>
                <a:uLnTx/>
                <a:uFillTx/>
                <a:latin typeface="Franklin Gothic Book" panose="020B0503020102020204"/>
                <a:ea typeface="+mn-ea"/>
                <a:cs typeface="+mn-cs"/>
              </a:rPr>
              <a:t> en </a:t>
            </a:r>
            <a:r>
              <a:rPr kumimoji="0" lang="en-US" sz="1100" b="1" i="0" u="none" strike="noStrike" kern="1200" cap="none" spc="0" normalizeH="0" baseline="0" noProof="0" dirty="0" err="1">
                <a:ln>
                  <a:noFill/>
                </a:ln>
                <a:solidFill>
                  <a:srgbClr val="002060"/>
                </a:solidFill>
                <a:effectLst/>
                <a:uLnTx/>
                <a:uFillTx/>
                <a:latin typeface="Franklin Gothic Book" panose="020B0503020102020204"/>
                <a:ea typeface="+mn-ea"/>
                <a:cs typeface="+mn-cs"/>
              </a:rPr>
              <a:t>professionaliseringsvraagstuk</a:t>
            </a:r>
            <a:endParaRPr kumimoji="0" lang="en-US" sz="1100" b="1" i="0" u="none" strike="noStrike" kern="1200" cap="none" spc="0" normalizeH="0" baseline="0" noProof="0" dirty="0">
              <a:ln>
                <a:noFill/>
              </a:ln>
              <a:solidFill>
                <a:srgbClr val="002060"/>
              </a:solidFill>
              <a:effectLst/>
              <a:uLnTx/>
              <a:uFillTx/>
              <a:latin typeface="Franklin Gothic Book" panose="020B0503020102020204"/>
              <a:ea typeface="+mn-ea"/>
              <a:cs typeface="+mn-cs"/>
            </a:endParaRPr>
          </a:p>
          <a:p>
            <a:pPr defTabSz="457200">
              <a:spcAft>
                <a:spcPts val="600"/>
              </a:spcAft>
              <a:defRPr/>
            </a:pPr>
            <a:r>
              <a:rPr lang="en-US" sz="1100" dirty="0" err="1">
                <a:solidFill>
                  <a:srgbClr val="002060"/>
                </a:solidFill>
              </a:rPr>
              <a:t>Allal</a:t>
            </a:r>
            <a:r>
              <a:rPr lang="en-US" sz="1100" dirty="0">
                <a:solidFill>
                  <a:srgbClr val="002060"/>
                </a:solidFill>
              </a:rPr>
              <a:t>, L. (2020). Assessment and the co-regulation of learning in the classroom. </a:t>
            </a:r>
            <a:r>
              <a:rPr lang="en-US" sz="1100" i="1" dirty="0">
                <a:solidFill>
                  <a:srgbClr val="002060"/>
                </a:solidFill>
              </a:rPr>
              <a:t>Assessment in Education: Principles, Policy &amp; Practice, 27</a:t>
            </a:r>
            <a:r>
              <a:rPr lang="en-US" sz="1100" dirty="0">
                <a:solidFill>
                  <a:srgbClr val="002060"/>
                </a:solidFill>
              </a:rPr>
              <a:t>(4), 332-349. doi:10.1080/0969594X.2019.1609411</a:t>
            </a:r>
            <a:endParaRPr kumimoji="0" lang="en-US" sz="1100" b="1" i="0" u="none" strike="noStrike" kern="1200" cap="none" spc="0" normalizeH="0" baseline="0" noProof="0" dirty="0">
              <a:ln>
                <a:noFill/>
              </a:ln>
              <a:solidFill>
                <a:srgbClr val="002060"/>
              </a:solidFill>
              <a:effectLst/>
              <a:uLnTx/>
              <a:uFillTx/>
              <a:latin typeface="Franklin Gothic Book" panose="020B050302010202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srgbClr val="002060"/>
                </a:solidFill>
                <a:effectLst/>
                <a:uLnTx/>
                <a:uFillTx/>
                <a:latin typeface="Franklin Gothic Book" panose="020B0503020102020204"/>
                <a:ea typeface="+mn-ea"/>
                <a:cs typeface="+mn-cs"/>
              </a:rPr>
              <a:t>Boud</a:t>
            </a:r>
            <a:r>
              <a:rPr kumimoji="0" lang="en-US" sz="1100" b="0" i="0" u="none" strike="noStrike" kern="1200" cap="none" spc="0" normalizeH="0" baseline="0" noProof="0" dirty="0">
                <a:ln>
                  <a:noFill/>
                </a:ln>
                <a:solidFill>
                  <a:srgbClr val="002060"/>
                </a:solidFill>
                <a:effectLst/>
                <a:uLnTx/>
                <a:uFillTx/>
                <a:latin typeface="Franklin Gothic Book" panose="020B0503020102020204"/>
                <a:ea typeface="+mn-ea"/>
                <a:cs typeface="+mn-cs"/>
              </a:rPr>
              <a:t>, D., &amp; Molloy, E. (2013). Rethinking models of feedback for learning: the challenge of design. </a:t>
            </a:r>
            <a:r>
              <a:rPr kumimoji="0" lang="en-US" sz="1100" b="0" i="1" u="none" strike="noStrike" kern="1200" cap="none" spc="0" normalizeH="0" baseline="0" noProof="0" dirty="0">
                <a:ln>
                  <a:noFill/>
                </a:ln>
                <a:solidFill>
                  <a:srgbClr val="002060"/>
                </a:solidFill>
                <a:effectLst/>
                <a:uLnTx/>
                <a:uFillTx/>
                <a:latin typeface="Franklin Gothic Book" panose="020B0503020102020204"/>
                <a:ea typeface="+mn-ea"/>
                <a:cs typeface="+mn-cs"/>
              </a:rPr>
              <a:t>Assessment &amp; Evaluation in Higher Education, 38</a:t>
            </a:r>
            <a:r>
              <a:rPr kumimoji="0" lang="en-US" sz="1100" b="0" i="0" u="none" strike="noStrike" kern="1200" cap="none" spc="0" normalizeH="0" baseline="0" noProof="0" dirty="0">
                <a:ln>
                  <a:noFill/>
                </a:ln>
                <a:solidFill>
                  <a:srgbClr val="002060"/>
                </a:solidFill>
                <a:effectLst/>
                <a:uLnTx/>
                <a:uFillTx/>
                <a:latin typeface="Franklin Gothic Book" panose="020B0503020102020204"/>
                <a:ea typeface="+mn-ea"/>
                <a:cs typeface="+mn-cs"/>
              </a:rPr>
              <a:t>(6), 698-712. doi:10.1080/02602938.2012.691462</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Franklin Gothic Book" panose="020B0503020102020204"/>
                <a:ea typeface="+mn-ea"/>
                <a:cs typeface="+mn-cs"/>
              </a:rPr>
              <a:t>Carless, D., &amp; </a:t>
            </a:r>
            <a:r>
              <a:rPr kumimoji="0" lang="en-US" sz="1100" b="0" i="0" u="none" strike="noStrike" kern="1200" cap="none" spc="0" normalizeH="0" baseline="0" noProof="0" dirty="0" err="1">
                <a:ln>
                  <a:noFill/>
                </a:ln>
                <a:solidFill>
                  <a:srgbClr val="002060"/>
                </a:solidFill>
                <a:effectLst/>
                <a:uLnTx/>
                <a:uFillTx/>
                <a:latin typeface="Franklin Gothic Book" panose="020B0503020102020204"/>
                <a:ea typeface="+mn-ea"/>
                <a:cs typeface="+mn-cs"/>
              </a:rPr>
              <a:t>Winstone</a:t>
            </a:r>
            <a:r>
              <a:rPr kumimoji="0" lang="en-US" sz="1100" b="0" i="0" u="none" strike="noStrike" kern="1200" cap="none" spc="0" normalizeH="0" baseline="0" noProof="0" dirty="0">
                <a:ln>
                  <a:noFill/>
                </a:ln>
                <a:solidFill>
                  <a:srgbClr val="002060"/>
                </a:solidFill>
                <a:effectLst/>
                <a:uLnTx/>
                <a:uFillTx/>
                <a:latin typeface="Franklin Gothic Book" panose="020B0503020102020204"/>
                <a:ea typeface="+mn-ea"/>
                <a:cs typeface="+mn-cs"/>
              </a:rPr>
              <a:t>, N. (2020). Teacher feedback literacy and its interplay with student feedback literacy. Teaching in Higher Education, 1-14. doi:10.1080/13562517.2020.1782372</a:t>
            </a:r>
            <a:endParaRPr kumimoji="0" lang="en-GB" sz="1100" b="0" i="0" u="none" strike="noStrike" kern="1200" cap="none" spc="0" normalizeH="0" baseline="0" noProof="0" dirty="0">
              <a:ln>
                <a:noFill/>
              </a:ln>
              <a:solidFill>
                <a:srgbClr val="00206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2909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jgesneden">
  <a:themeElements>
    <a:clrScheme name="Blauwgro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ijgesneden">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ijgesne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TotalTime>
  <Words>1027</Words>
  <Application>Microsoft Office PowerPoint</Application>
  <PresentationFormat>Widescreen</PresentationFormat>
  <Paragraphs>137</Paragraphs>
  <Slides>21</Slides>
  <Notes>4</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Calibri Light</vt:lpstr>
      <vt:lpstr>Cambria</vt:lpstr>
      <vt:lpstr>Franklin Gothic Book</vt:lpstr>
      <vt:lpstr>MentiText</vt:lpstr>
      <vt:lpstr>Times New Roman</vt:lpstr>
      <vt:lpstr>Verdana</vt:lpstr>
      <vt:lpstr>Office Theme</vt:lpstr>
      <vt:lpstr>Bijgesneden</vt:lpstr>
      <vt:lpstr>Formatief evalueren als interactief process:  Concreet student- en docent gedrag</vt:lpstr>
      <vt:lpstr>Wat wil je met formatief evalueren bij leerlingen bereiken?  </vt:lpstr>
      <vt:lpstr>Na deze workshop heb je....  </vt:lpstr>
      <vt:lpstr>Formatief evalueren</vt:lpstr>
      <vt:lpstr>De Cyclus van Formatief Evalueren (Gulikers &amp; Baartman, 2017)</vt:lpstr>
      <vt:lpstr>Verantwoordelijkheid van wie? </vt:lpstr>
      <vt:lpstr>PowerPoint Presentation</vt:lpstr>
      <vt:lpstr>Formatief evalueren, zelf regulatie en co-regulatie </vt:lpstr>
      <vt:lpstr>FE om zelfregulatie / eigenaarschap te stimuleren</vt:lpstr>
      <vt:lpstr>Wat doet de student? </vt:lpstr>
      <vt:lpstr>24 posters van de leerling FE-cyclus (VO teams)</vt:lpstr>
      <vt:lpstr>Welk student gedrag wil jij zien?</vt:lpstr>
      <vt:lpstr>PowerPoint Presentation</vt:lpstr>
      <vt:lpstr>De student cycli</vt:lpstr>
      <vt:lpstr>Eye-opener</vt:lpstr>
      <vt:lpstr>PowerPoint Presentation</vt:lpstr>
      <vt:lpstr>Voorbeeld student-docent cyclus</vt:lpstr>
      <vt:lpstr>Stukje ingezoomd</vt:lpstr>
      <vt:lpstr>Bedenk docentgedrag bij jouw studentgedrag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Gulikers, Judith</dc:creator>
  <cp:lastModifiedBy>Gulikers, Judith</cp:lastModifiedBy>
  <cp:revision>9</cp:revision>
  <dcterms:created xsi:type="dcterms:W3CDTF">2022-06-16T07:35:01Z</dcterms:created>
  <dcterms:modified xsi:type="dcterms:W3CDTF">2022-06-17T19:54:52Z</dcterms:modified>
</cp:coreProperties>
</file>