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12192000" cy="6858000"/>
  <p:notesSz cx="6858000" cy="9144000"/>
  <p:embeddedFontLst>
    <p:embeddedFont>
      <p:font typeface="Avenir" panose="02000503020000020003" pitchFamily="2" charset="0"/>
      <p:regular r:id="rId64"/>
      <p:italic r:id="rId65"/>
    </p:embeddedFont>
    <p:embeddedFont>
      <p:font typeface="Roboto" panose="020000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iMjmHFKoV6kK4MV9cT4uilfBc1X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7983C-5B45-F146-A067-08050775C3F6}" v="2" dt="2021-10-22T12:42:54.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customschemas.google.com/relationships/presentationmetadata" Target="meta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f7be633370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
        <p:nvSpPr>
          <p:cNvPr id="179" name="Google Shape;179;gf7be633370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f7be633370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
        <p:nvSpPr>
          <p:cNvPr id="191" name="Google Shape;191;gf7be633370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f7be633370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
        <p:nvSpPr>
          <p:cNvPr id="203" name="Google Shape;203;gf7be633370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7be633370_1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
        <p:nvSpPr>
          <p:cNvPr id="215" name="Google Shape;215;gf7be633370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f7be633370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endParaRPr sz="1200">
              <a:solidFill>
                <a:schemeClr val="dk1"/>
              </a:solidFill>
            </a:endParaRPr>
          </a:p>
          <a:p>
            <a:pPr marL="0" lvl="0" indent="0" algn="l" rtl="0">
              <a:lnSpc>
                <a:spcPct val="115000"/>
              </a:lnSpc>
              <a:spcBef>
                <a:spcPts val="1200"/>
              </a:spcBef>
              <a:spcAft>
                <a:spcPts val="1200"/>
              </a:spcAft>
              <a:buNone/>
            </a:pPr>
            <a:endParaRPr/>
          </a:p>
        </p:txBody>
      </p:sp>
      <p:sp>
        <p:nvSpPr>
          <p:cNvPr id="227" name="Google Shape;227;gf7be633370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f7be633370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
        <p:nvSpPr>
          <p:cNvPr id="239" name="Google Shape;239;gf7be633370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f7be633370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sz="1200" dirty="0">
              <a:solidFill>
                <a:schemeClr val="dk1"/>
              </a:solidFill>
            </a:endParaRPr>
          </a:p>
        </p:txBody>
      </p:sp>
      <p:sp>
        <p:nvSpPr>
          <p:cNvPr id="251" name="Google Shape;251;gf7be633370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7be633370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sz="1200" dirty="0">
              <a:solidFill>
                <a:schemeClr val="dk1"/>
              </a:solidFill>
            </a:endParaRPr>
          </a:p>
        </p:txBody>
      </p:sp>
      <p:sp>
        <p:nvSpPr>
          <p:cNvPr id="263" name="Google Shape;263;gf7be633370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f7be633370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f7be633370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f3746fb5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f3746fb5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Geautomatiseerde gespreksgewoontes zijn niet zo gemakkelijk te veranderen (Hindman et al., 2015). Chiel Van der Veen raadt ons aan om telkens te focussen op één of twee zinnetjes in plaats van alles tegelijk te willen. Dan lukt het wel om ze eigen te maken. </a:t>
            </a:r>
            <a:endParaRPr dirty="0"/>
          </a:p>
          <a:p>
            <a:pPr marL="0" lvl="0" indent="0" algn="l" rtl="0">
              <a:spcBef>
                <a:spcPts val="0"/>
              </a:spcBef>
              <a:spcAft>
                <a:spcPts val="0"/>
              </a:spcAft>
              <a:buNone/>
            </a:pPr>
            <a:r>
              <a:rPr lang="nl-BE" dirty="0">
                <a:solidFill>
                  <a:schemeClr val="dk1"/>
                </a:solidFill>
              </a:rPr>
              <a:t>(Weet-vragen peilen enkel naar feiten: </a:t>
            </a:r>
            <a:r>
              <a:rPr lang="nl-BE" i="1" dirty="0">
                <a:solidFill>
                  <a:schemeClr val="dk1"/>
                </a:solidFill>
              </a:rPr>
              <a:t>Wat gebeurde er bij de waterval? Hoe heet het jong van een koe?</a:t>
            </a:r>
            <a:r>
              <a:rPr lang="nl-BE" dirty="0">
                <a:solidFill>
                  <a:schemeClr val="dk1"/>
                </a:solidFill>
              </a:rPr>
              <a:t> Procedurele vragen stellen we vaak om het werk van de kinderen aan te sturen. </a:t>
            </a:r>
            <a:r>
              <a:rPr lang="nl-BE" i="1" dirty="0">
                <a:solidFill>
                  <a:schemeClr val="dk1"/>
                </a:solidFill>
              </a:rPr>
              <a:t>Wat moeten we eerst doen? Waar moet je knippen?</a:t>
            </a:r>
            <a:r>
              <a:rPr lang="nl-BE" dirty="0">
                <a:solidFill>
                  <a:schemeClr val="dk1"/>
                </a:solidFill>
              </a:rPr>
              <a:t> Uitdagender is focussen op ideeën genereren, verbanden leggen, interpreteren, verantwoorden, evalueren en de eigen redenering verwoorden. </a:t>
            </a:r>
            <a:endParaRPr dirty="0"/>
          </a:p>
          <a:p>
            <a:pPr marL="0" lvl="0" indent="0" algn="l" rtl="0">
              <a:spcBef>
                <a:spcPts val="0"/>
              </a:spcBef>
              <a:spcAft>
                <a:spcPts val="0"/>
              </a:spcAft>
              <a:buNone/>
            </a:pPr>
            <a:r>
              <a:rPr lang="nl-BE" dirty="0"/>
              <a:t>In zo stel je geen domme vragen vind je tips om af te komen van de raad-eens-wat-ik-denk-gesprekken.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f193f79a90_1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f193f79a90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f89ae7f3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nl-BE" sz="1200">
                <a:solidFill>
                  <a:schemeClr val="dk1"/>
                </a:solidFill>
              </a:rPr>
              <a:t>Met Kleutergewijs willen we onderzoeksgegevens benutten om de kwaliteit in de kleuterklaspraktijk te verhogen. ​</a:t>
            </a:r>
            <a:endParaRPr sz="1200">
              <a:solidFill>
                <a:schemeClr val="dk1"/>
              </a:solidFill>
            </a:endParaRPr>
          </a:p>
          <a:p>
            <a:pPr marL="0" lvl="0" indent="0" algn="l" rtl="0">
              <a:lnSpc>
                <a:spcPct val="115000"/>
              </a:lnSpc>
              <a:spcBef>
                <a:spcPts val="1200"/>
              </a:spcBef>
              <a:spcAft>
                <a:spcPts val="1200"/>
              </a:spcAft>
              <a:buNone/>
            </a:pPr>
            <a:r>
              <a:rPr lang="nl-BE" sz="1200">
                <a:solidFill>
                  <a:schemeClr val="dk1"/>
                </a:solidFill>
              </a:rPr>
              <a:t>We willen bevindingen uit de wetenschappelijke literatuur op een laagdrempelige manier tot in de leraarskamer brengen. We vertalen de bevindingen naar bruikbare tips, naar vragen die aanzetten tot reflectie, …</a:t>
            </a:r>
            <a:endParaRPr/>
          </a:p>
        </p:txBody>
      </p:sp>
      <p:sp>
        <p:nvSpPr>
          <p:cNvPr id="291" name="Google Shape;291;gf89ae7f3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f89ae7f31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f89ae7f31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BE" sz="1350">
                <a:solidFill>
                  <a:srgbClr val="666666"/>
                </a:solidFill>
                <a:highlight>
                  <a:srgbClr val="FFFFFF"/>
                </a:highlight>
              </a:rPr>
              <a:t>. Niet alleen zien jonge kleuters al verschillen in huidskleur, ze gaan deze ook associëren met ‘beter’ of ‘slechter’. Op basis van huidskleur worden zo zelfs in de kleuterklas vaak vrienden gekozen en klasgenoten uitgesloten van activiteiten (Boudry &amp; Vandenbroeck, 2006; Swanson et al., 2009, Winkler, 2009).</a:t>
            </a:r>
            <a:endParaRPr sz="1350">
              <a:solidFill>
                <a:srgbClr val="666666"/>
              </a:solidFill>
              <a:highlight>
                <a:srgbClr val="FFFFFF"/>
              </a:highlight>
            </a:endParaRPr>
          </a:p>
          <a:p>
            <a:pPr marL="0" lvl="0" indent="0" algn="l" rtl="0">
              <a:lnSpc>
                <a:spcPct val="115000"/>
              </a:lnSpc>
              <a:spcBef>
                <a:spcPts val="2000"/>
              </a:spcBef>
              <a:spcAft>
                <a:spcPts val="0"/>
              </a:spcAft>
              <a:buNone/>
            </a:pPr>
            <a:r>
              <a:rPr lang="nl-BE" sz="1350">
                <a:solidFill>
                  <a:srgbClr val="666666"/>
                </a:solidFill>
                <a:highlight>
                  <a:srgbClr val="FFFFFF"/>
                </a:highlight>
              </a:rPr>
              <a:t>Onderzoek toonde aan dat vijfjarige kinderen met een ‘andere’ huidskleur zich daarbij niet alleen bewust zijn van dit verschil maar ook van de vooroordelen en het racisme die hiermee samengaan (Husband, 2012). Het verbaast je vast niet dat een dergelijke bewustwording sterk meespeelt in de identiteitsontwikkeling en het zelfbeeld van deze jonge kinderen (Swanson et al., 2009).</a:t>
            </a:r>
            <a:endParaRPr sz="1350">
              <a:solidFill>
                <a:srgbClr val="666666"/>
              </a:solidFill>
              <a:highlight>
                <a:srgbClr val="FFFFFF"/>
              </a:highlight>
            </a:endParaRPr>
          </a:p>
          <a:p>
            <a:pPr marL="0" lvl="0" indent="0" algn="l" rtl="0">
              <a:lnSpc>
                <a:spcPct val="120000"/>
              </a:lnSpc>
              <a:spcBef>
                <a:spcPts val="2000"/>
              </a:spcBef>
              <a:spcAft>
                <a:spcPts val="0"/>
              </a:spcAft>
              <a:buClr>
                <a:schemeClr val="dk1"/>
              </a:buClr>
              <a:buSzPts val="1100"/>
              <a:buFont typeface="Arial"/>
              <a:buNone/>
            </a:pPr>
            <a:endParaRPr sz="1800">
              <a:solidFill>
                <a:schemeClr val="dk1"/>
              </a:solidFill>
              <a:latin typeface="Avenir"/>
              <a:ea typeface="Avenir"/>
              <a:cs typeface="Avenir"/>
              <a:sym typeface="Aveni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f89ae7f31c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f89ae7f31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f89ae7f31c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f89ae7f31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f89ae7f31c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f89ae7f31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f89ae7f31c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f89ae7f31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89ae7f31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nl-BE" sz="1200">
                <a:solidFill>
                  <a:schemeClr val="dk1"/>
                </a:solidFill>
              </a:rPr>
              <a:t>We zijn er ons van bewust dat onderzoeksinzichten groeien, veranderen. </a:t>
            </a:r>
            <a:endParaRPr/>
          </a:p>
        </p:txBody>
      </p:sp>
      <p:sp>
        <p:nvSpPr>
          <p:cNvPr id="336" name="Google Shape;336;gf89ae7f31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193f79a9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193f79a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Clr>
                <a:schemeClr val="dk1"/>
              </a:buClr>
              <a:buSzPts val="1100"/>
              <a:buFont typeface="Arial"/>
              <a:buNone/>
            </a:pPr>
            <a:r>
              <a:rPr lang="nl-BE" sz="1800">
                <a:solidFill>
                  <a:schemeClr val="dk1"/>
                </a:solidFill>
                <a:latin typeface="Avenir"/>
                <a:ea typeface="Avenir"/>
                <a:cs typeface="Avenir"/>
                <a:sym typeface="Avenir"/>
              </a:rPr>
              <a:t>Zo is er een hele spinnenweb van berichten rond taal en geletterdheid. Even frequent thema als socio-emotionele ontwikkeling.</a:t>
            </a:r>
            <a:endParaRPr sz="1800">
              <a:solidFill>
                <a:schemeClr val="dk1"/>
              </a:solidFill>
              <a:latin typeface="Avenir"/>
              <a:ea typeface="Avenir"/>
              <a:cs typeface="Avenir"/>
              <a:sym typeface="Avenir"/>
            </a:endParaRPr>
          </a:p>
          <a:p>
            <a:pPr marL="0" lvl="0" indent="0" algn="l" rtl="0">
              <a:lnSpc>
                <a:spcPct val="120000"/>
              </a:lnSpc>
              <a:spcBef>
                <a:spcPts val="1000"/>
              </a:spcBef>
              <a:spcAft>
                <a:spcPts val="0"/>
              </a:spcAft>
              <a:buClr>
                <a:schemeClr val="dk1"/>
              </a:buClr>
              <a:buSzPts val="1100"/>
              <a:buFont typeface="Arial"/>
              <a:buNone/>
            </a:pPr>
            <a:r>
              <a:rPr lang="nl-BE" sz="1800">
                <a:solidFill>
                  <a:schemeClr val="dk1"/>
                </a:solidFill>
                <a:latin typeface="Avenir"/>
                <a:ea typeface="Avenir"/>
                <a:cs typeface="Avenir"/>
                <a:sym typeface="Avenir"/>
              </a:rPr>
              <a:t>83 berichten over taal (maar 84 over socio-emotionele ontwikkeling)</a:t>
            </a:r>
            <a:endParaRPr sz="1800">
              <a:solidFill>
                <a:schemeClr val="dk1"/>
              </a:solidFill>
              <a:latin typeface="Avenir"/>
              <a:ea typeface="Avenir"/>
              <a:cs typeface="Avenir"/>
              <a:sym typeface="Avenir"/>
            </a:endParaRPr>
          </a:p>
          <a:p>
            <a:pPr marL="0" lvl="0" indent="0" algn="l" rtl="0">
              <a:lnSpc>
                <a:spcPct val="120000"/>
              </a:lnSpc>
              <a:spcBef>
                <a:spcPts val="1000"/>
              </a:spcBef>
              <a:spcAft>
                <a:spcPts val="0"/>
              </a:spcAft>
              <a:buClr>
                <a:schemeClr val="dk1"/>
              </a:buClr>
              <a:buSzPts val="1100"/>
              <a:buFont typeface="Arial"/>
              <a:buNone/>
            </a:pPr>
            <a:r>
              <a:rPr lang="nl-BE" sz="1800">
                <a:solidFill>
                  <a:schemeClr val="dk1"/>
                </a:solidFill>
                <a:latin typeface="Avenir"/>
                <a:ea typeface="Avenir"/>
                <a:cs typeface="Avenir"/>
                <a:sym typeface="Avenir"/>
              </a:rPr>
              <a:t>Meest populaire bericht ooit gaat over taal.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f89ae7f31c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f89ae7f31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f9ff709d82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f9ff709d8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193f79a90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f193f79a90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f9ff709d82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f9ff709d8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1350">
                <a:solidFill>
                  <a:srgbClr val="666666"/>
                </a:solidFill>
                <a:highlight>
                  <a:srgbClr val="FFFFFF"/>
                </a:highlight>
              </a:rPr>
              <a:t>Onderzoekster Chaparro-Moreno deed dat: ze zette 13 kleuters uit één klas een camera op hun hoofd, zo’n action-cam, en telde hoe vaak ze met de leerkracht of klasgenootjes in interactie gingen (Chaparro-Moreno et al., 2019). De variatie was groot! Eén kleuter had gemiddeld genomen per 10 minuten wel 12,4 interacties met de leerkracht. De minst fortuinlijke kleuter had drie maal zo weinig interacties met de leerkracht: gemiddeld genomen slechts 4 interacties per 10 min. Over het algemeen praatten deze 13 kleuters minder met hun leeftijdsgenootjes dan met de leerkracht en waren die interacties ook van mindere kwaliteit. Maar twee kleuters waren echte sociale beesten die meer met hun leeftijdsgenootjes praatten dan met hun leerkrachten (gemiddeld meer dan 7 interacties per 10 min. met leeftijdsgenootjes).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f9ff709d82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f9ff709d8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1350">
                <a:solidFill>
                  <a:srgbClr val="666666"/>
                </a:solidFill>
                <a:highlight>
                  <a:srgbClr val="FFFFFF"/>
                </a:highlight>
              </a:rPr>
              <a:t>Onderzoekster Chaparro-Moreno deed dat: ze zette 13 kleuters uit één klas een camera op hun hoofd, zo’n action-cam, en telde hoe vaak ze met de leerkracht of klasgenootjes in interactie gingen (Chaparro-Moreno et al., 2019). De variatie was groot! Eén kleuter had gemiddeld genomen per 10 minuten wel 12,4 interacties met de leerkracht. De minst fortuinlijke kleuter had drie maal zo weinig interacties met de leerkracht: gemiddeld genomen slechts 4 interacties per 10 min. Over het algemeen praatten deze 13 kleuters minder met hun leeftijdsgenootjes dan met de leerkracht en waren die interacties ook van mindere kwaliteit. Maar twee kleuters waren echte sociale beesten die meer met hun leeftijdsgenootjes praatten dan met hun leerkrachten (gemiddeld meer dan 7 interacties per 10 min. met leeftijdsgenootjes).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f9ff709d82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f9ff709d8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1350">
                <a:solidFill>
                  <a:srgbClr val="666666"/>
                </a:solidFill>
                <a:highlight>
                  <a:srgbClr val="FFFFFF"/>
                </a:highlight>
              </a:rPr>
              <a:t>Onderzoekster Chaparro-Moreno deed dat: ze zette 13 kleuters uit één klas een camera op hun hoofd, zo’n action-cam, en telde hoe vaak ze met de leerkracht of klasgenootjes in interactie gingen (Chaparro-Moreno et al., 2019). De variatie was groot! Eén kleuter had gemiddeld genomen per 10 minuten wel 12,4 interacties met de leerkracht. De minst fortuinlijke kleuter had drie maal zo weinig interacties met de leerkracht: gemiddeld genomen slechts 4 interacties per 10 min. Over het algemeen praatten deze 13 kleuters minder met hun leeftijdsgenootjes dan met de leerkracht en waren die interacties ook van mindere kwaliteit. Maar twee kleuters waren echte sociale beesten die meer met hun leeftijdsgenootjes praatten dan met hun leerkrachten (gemiddeld meer dan 7 interacties per 10 min. met leeftijdsgenootjes).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f89ae7f31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f89ae7f31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89ae7f31c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f89ae7f31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f193f79a9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
        <p:nvSpPr>
          <p:cNvPr id="402" name="Google Shape;402;gf193f79a9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f8f3be70b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f8f3be70b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8f3be70b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f8f3be70b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f8f3be70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f8f3be70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Clr>
                <a:schemeClr val="dk1"/>
              </a:buClr>
              <a:buSzPts val="1100"/>
              <a:buFont typeface="Arial"/>
              <a:buNone/>
            </a:pPr>
            <a:endParaRPr sz="10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f8f3be70b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f8f3be70b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f193f79a90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gf193f79a90_1_1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f3746fb55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f3746fb55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f8f3be70b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f8f3be70b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f8f3be70b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f8f3be70b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f8f3be70b8_0_4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f8f3be70b8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f8f3be70b8_0_4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f8f3be70b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f8f3be70b8_0_4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f8f3be70b8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8f3be70b8_0_4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8f3be70b8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f8f3be70b8_0_5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f8f3be70b8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193f79a9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
        <p:nvSpPr>
          <p:cNvPr id="531" name="Google Shape;531;gf193f79a9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193f79a90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f193f79a9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Inleiding: 5 minuten</a:t>
            </a:r>
            <a:endParaRPr/>
          </a:p>
          <a:p>
            <a:pPr marL="0" lvl="0" indent="0" algn="l" rtl="0">
              <a:spcBef>
                <a:spcPts val="0"/>
              </a:spcBef>
              <a:spcAft>
                <a:spcPts val="0"/>
              </a:spcAft>
              <a:buNone/>
            </a:pPr>
            <a:r>
              <a:rPr lang="nl-BE"/>
              <a:t>Straffe data: 5 minuten</a:t>
            </a:r>
            <a:endParaRPr/>
          </a:p>
          <a:p>
            <a:pPr marL="0" lvl="0" indent="0" algn="l" rtl="0">
              <a:spcBef>
                <a:spcPts val="0"/>
              </a:spcBef>
              <a:spcAft>
                <a:spcPts val="0"/>
              </a:spcAft>
              <a:buNone/>
            </a:pPr>
            <a:r>
              <a:rPr lang="nl-BE"/>
              <a:t>Alternatieve praktijken: 5 minuten</a:t>
            </a:r>
            <a:endParaRPr/>
          </a:p>
          <a:p>
            <a:pPr marL="0" lvl="0" indent="0" algn="l" rtl="0">
              <a:spcBef>
                <a:spcPts val="0"/>
              </a:spcBef>
              <a:spcAft>
                <a:spcPts val="0"/>
              </a:spcAft>
              <a:buNone/>
            </a:pPr>
            <a:r>
              <a:rPr lang="nl-BE"/>
              <a:t>Onderzoeksactualiteit: 10 minuten &gt; 5 minuten</a:t>
            </a:r>
            <a:endParaRPr/>
          </a:p>
          <a:p>
            <a:pPr marL="0" lvl="0" indent="0" algn="l" rtl="0">
              <a:spcBef>
                <a:spcPts val="0"/>
              </a:spcBef>
              <a:spcAft>
                <a:spcPts val="0"/>
              </a:spcAft>
              <a:buNone/>
            </a:pPr>
            <a:r>
              <a:rPr lang="nl-BE"/>
              <a:t>Aandacht voor implementatie: 7 minuten &gt; 5 minuten</a:t>
            </a:r>
            <a:endParaRPr/>
          </a:p>
          <a:p>
            <a:pPr marL="0" lvl="0" indent="0" algn="l" rtl="0">
              <a:spcBef>
                <a:spcPts val="0"/>
              </a:spcBef>
              <a:spcAft>
                <a:spcPts val="0"/>
              </a:spcAft>
              <a:buNone/>
            </a:pPr>
            <a:r>
              <a:rPr lang="nl-BE"/>
              <a:t>Hypes: 15 minuten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193f79a90_1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f193f79a9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f193f79a90_1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f193f79a90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f193f79a90_1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f193f79a90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f193f79a90_1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f193f79a90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f193f79a90_1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f193f79a90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f72385a289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f72385a28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f193f79a90_1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f193f79a9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f193f79a90_1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f193f79a90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f193f79a90_1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f193f79a90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f193f79a90_1_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f193f79a90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Is dit de beste manier om deze prioriteit te realiseren?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f7be633370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nl-BE" sz="1200">
                <a:solidFill>
                  <a:schemeClr val="dk1"/>
                </a:solidFill>
              </a:rPr>
              <a:t>Met Kleutergewijs willen we onderzoeksgegevens benutten om de kwaliteit in de kleuterklaspraktijk te verhogen. ​</a:t>
            </a:r>
            <a:endParaRPr sz="1200">
              <a:solidFill>
                <a:schemeClr val="dk1"/>
              </a:solidFill>
            </a:endParaRPr>
          </a:p>
          <a:p>
            <a:pPr marL="0" lvl="0" indent="0" algn="l" rtl="0">
              <a:lnSpc>
                <a:spcPct val="115000"/>
              </a:lnSpc>
              <a:spcBef>
                <a:spcPts val="1200"/>
              </a:spcBef>
              <a:spcAft>
                <a:spcPts val="1200"/>
              </a:spcAft>
              <a:buNone/>
            </a:pPr>
            <a:r>
              <a:rPr lang="nl-BE" sz="1200">
                <a:solidFill>
                  <a:schemeClr val="dk1"/>
                </a:solidFill>
              </a:rPr>
              <a:t>We willen bevindingen uit de wetenschappelijke literatuur op een laagdrempelige manier tot in de leraarskamer brengen. We vertalen de bevindingen naar bruikbare tips, naar vragen die aanzetten tot reflectie, …</a:t>
            </a:r>
            <a:endParaRPr/>
          </a:p>
        </p:txBody>
      </p:sp>
      <p:sp>
        <p:nvSpPr>
          <p:cNvPr id="131" name="Google Shape;131;gf7be633370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8" name="Google Shape;61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f193f79a90_1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f193f79a90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nl-BE" sz="1200" dirty="0">
                <a:solidFill>
                  <a:schemeClr val="dk1"/>
                </a:solidFill>
              </a:rPr>
              <a:t>​</a:t>
            </a:r>
            <a:endParaRPr sz="1200" dirty="0">
              <a:solidFill>
                <a:schemeClr val="dk1"/>
              </a:solidFill>
            </a:endParaRPr>
          </a:p>
        </p:txBody>
      </p:sp>
      <p:sp>
        <p:nvSpPr>
          <p:cNvPr id="143" name="Google Shape;14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7be633370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
        <p:nvSpPr>
          <p:cNvPr id="155" name="Google Shape;155;gf7be633370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7be633370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
        <p:nvSpPr>
          <p:cNvPr id="167" name="Google Shape;167;gf7be633370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7"/>
          <p:cNvSpPr txBox="1">
            <a:spLocks noGrp="1"/>
          </p:cNvSpPr>
          <p:nvPr>
            <p:ph type="ctrTitle"/>
          </p:nvPr>
        </p:nvSpPr>
        <p:spPr>
          <a:xfrm>
            <a:off x="1084727" y="1597961"/>
            <a:ext cx="9144000" cy="31623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7"/>
          <p:cNvSpPr txBox="1">
            <a:spLocks noGrp="1"/>
          </p:cNvSpPr>
          <p:nvPr>
            <p:ph type="subTitle" idx="1"/>
          </p:nvPr>
        </p:nvSpPr>
        <p:spPr>
          <a:xfrm>
            <a:off x="1084727" y="4902488"/>
            <a:ext cx="9144000" cy="985075"/>
          </a:xfrm>
          <a:prstGeom prst="rect">
            <a:avLst/>
          </a:prstGeom>
          <a:noFill/>
          <a:ln>
            <a:noFill/>
          </a:ln>
        </p:spPr>
        <p:txBody>
          <a:bodyPr spcFirstLastPara="1" wrap="square" lIns="91425" tIns="45700" rIns="91425" bIns="45700" anchor="t" anchorCtr="0">
            <a:normAutofit/>
          </a:bodyPr>
          <a:lstStyle>
            <a:lvl1pPr lvl="0" algn="l">
              <a:lnSpc>
                <a:spcPct val="120000"/>
              </a:lnSpc>
              <a:spcBef>
                <a:spcPts val="1000"/>
              </a:spcBef>
              <a:spcAft>
                <a:spcPts val="0"/>
              </a:spcAft>
              <a:buClr>
                <a:schemeClr val="dk1"/>
              </a:buClr>
              <a:buSzPts val="1800"/>
              <a:buNone/>
              <a:defRPr sz="1800"/>
            </a:lvl1pPr>
            <a:lvl2pPr lvl="1" algn="ctr">
              <a:lnSpc>
                <a:spcPct val="120000"/>
              </a:lnSpc>
              <a:spcBef>
                <a:spcPts val="500"/>
              </a:spcBef>
              <a:spcAft>
                <a:spcPts val="0"/>
              </a:spcAft>
              <a:buClr>
                <a:schemeClr val="dk1"/>
              </a:buClr>
              <a:buSzPts val="2000"/>
              <a:buFont typeface="Avenir"/>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Font typeface="Avenir"/>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7"/>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1077362" y="720434"/>
            <a:ext cx="9950103" cy="150737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6"/>
          <p:cNvSpPr txBox="1">
            <a:spLocks noGrp="1"/>
          </p:cNvSpPr>
          <p:nvPr>
            <p:ph type="body" idx="1"/>
          </p:nvPr>
        </p:nvSpPr>
        <p:spPr>
          <a:xfrm rot="5400000">
            <a:off x="4295656" y="-790978"/>
            <a:ext cx="3513514" cy="995010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228600" algn="l">
              <a:lnSpc>
                <a:spcPct val="120000"/>
              </a:lnSpc>
              <a:spcBef>
                <a:spcPts val="500"/>
              </a:spcBef>
              <a:spcAft>
                <a:spcPts val="0"/>
              </a:spcAft>
              <a:buClr>
                <a:schemeClr val="dk1"/>
              </a:buClr>
              <a:buSzPts val="1800"/>
              <a:buNone/>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8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6"/>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rot="5400000">
            <a:off x="7682592" y="2217963"/>
            <a:ext cx="5061857" cy="2280557"/>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7"/>
          <p:cNvSpPr txBox="1">
            <a:spLocks noGrp="1"/>
          </p:cNvSpPr>
          <p:nvPr>
            <p:ph type="body" idx="1"/>
          </p:nvPr>
        </p:nvSpPr>
        <p:spPr>
          <a:xfrm rot="5400000">
            <a:off x="2364921" y="-699409"/>
            <a:ext cx="5061857" cy="8115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228600" algn="l">
              <a:lnSpc>
                <a:spcPct val="120000"/>
              </a:lnSpc>
              <a:spcBef>
                <a:spcPts val="500"/>
              </a:spcBef>
              <a:spcAft>
                <a:spcPts val="0"/>
              </a:spcAft>
              <a:buClr>
                <a:schemeClr val="dk1"/>
              </a:buClr>
              <a:buSzPts val="1800"/>
              <a:buNone/>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8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7"/>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8"/>
        <p:cNvGrpSpPr/>
        <p:nvPr/>
      </p:nvGrpSpPr>
      <p:grpSpPr>
        <a:xfrm>
          <a:off x="0" y="0"/>
          <a:ext cx="0" cy="0"/>
          <a:chOff x="0" y="0"/>
          <a:chExt cx="0" cy="0"/>
        </a:xfrm>
      </p:grpSpPr>
      <p:sp>
        <p:nvSpPr>
          <p:cNvPr id="19" name="Google Shape;19;p8"/>
          <p:cNvSpPr txBox="1">
            <a:spLocks noGrp="1"/>
          </p:cNvSpPr>
          <p:nvPr>
            <p:ph type="title"/>
          </p:nvPr>
        </p:nvSpPr>
        <p:spPr>
          <a:xfrm>
            <a:off x="1077362" y="720434"/>
            <a:ext cx="9950103" cy="150737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8"/>
          <p:cNvSpPr txBox="1">
            <a:spLocks noGrp="1"/>
          </p:cNvSpPr>
          <p:nvPr>
            <p:ph type="body" idx="1"/>
          </p:nvPr>
        </p:nvSpPr>
        <p:spPr>
          <a:xfrm>
            <a:off x="1077362" y="2427316"/>
            <a:ext cx="9950103" cy="351351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228600" algn="l">
              <a:lnSpc>
                <a:spcPct val="120000"/>
              </a:lnSpc>
              <a:spcBef>
                <a:spcPts val="500"/>
              </a:spcBef>
              <a:spcAft>
                <a:spcPts val="0"/>
              </a:spcAft>
              <a:buClr>
                <a:schemeClr val="dk1"/>
              </a:buClr>
              <a:buSzPts val="1800"/>
              <a:buNone/>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8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8"/>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1084726" y="1709738"/>
            <a:ext cx="9143999" cy="3050523"/>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4400"/>
              <a:buFont typeface="Avenir"/>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9"/>
          <p:cNvSpPr txBox="1">
            <a:spLocks noGrp="1"/>
          </p:cNvSpPr>
          <p:nvPr>
            <p:ph type="body" idx="1"/>
          </p:nvPr>
        </p:nvSpPr>
        <p:spPr>
          <a:xfrm>
            <a:off x="1084726" y="4902488"/>
            <a:ext cx="9143999" cy="98507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88888"/>
              </a:buClr>
              <a:buSzPts val="2400"/>
              <a:buNone/>
              <a:defRPr sz="2400">
                <a:solidFill>
                  <a:srgbClr val="888888"/>
                </a:solidFill>
              </a:defRPr>
            </a:lvl1pPr>
            <a:lvl2pPr marL="914400" lvl="1" indent="-228600" algn="l">
              <a:lnSpc>
                <a:spcPct val="120000"/>
              </a:lnSpc>
              <a:spcBef>
                <a:spcPts val="500"/>
              </a:spcBef>
              <a:spcAft>
                <a:spcPts val="0"/>
              </a:spcAft>
              <a:buClr>
                <a:srgbClr val="888888"/>
              </a:buClr>
              <a:buSzPts val="2000"/>
              <a:buFont typeface="Avenir"/>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Font typeface="Avenir"/>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9"/>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0"/>
        <p:cNvGrpSpPr/>
        <p:nvPr/>
      </p:nvGrpSpPr>
      <p:grpSpPr>
        <a:xfrm>
          <a:off x="0" y="0"/>
          <a:ext cx="0" cy="0"/>
          <a:chOff x="0" y="0"/>
          <a:chExt cx="0" cy="0"/>
        </a:xfrm>
      </p:grpSpPr>
      <p:sp>
        <p:nvSpPr>
          <p:cNvPr id="31" name="Google Shape;31;p10"/>
          <p:cNvSpPr txBox="1">
            <a:spLocks noGrp="1"/>
          </p:cNvSpPr>
          <p:nvPr>
            <p:ph type="title"/>
          </p:nvPr>
        </p:nvSpPr>
        <p:spPr>
          <a:xfrm>
            <a:off x="1077362" y="720434"/>
            <a:ext cx="9950103" cy="150737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0"/>
          <p:cNvSpPr txBox="1">
            <a:spLocks noGrp="1"/>
          </p:cNvSpPr>
          <p:nvPr>
            <p:ph type="body" idx="1"/>
          </p:nvPr>
        </p:nvSpPr>
        <p:spPr>
          <a:xfrm>
            <a:off x="1077362" y="2227809"/>
            <a:ext cx="4942438" cy="394915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228600" algn="l">
              <a:lnSpc>
                <a:spcPct val="120000"/>
              </a:lnSpc>
              <a:spcBef>
                <a:spcPts val="500"/>
              </a:spcBef>
              <a:spcAft>
                <a:spcPts val="0"/>
              </a:spcAft>
              <a:buClr>
                <a:schemeClr val="dk1"/>
              </a:buClr>
              <a:buSzPts val="1800"/>
              <a:buNone/>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8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body" idx="2"/>
          </p:nvPr>
        </p:nvSpPr>
        <p:spPr>
          <a:xfrm>
            <a:off x="6172200" y="2227809"/>
            <a:ext cx="4855265" cy="394915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228600" algn="l">
              <a:lnSpc>
                <a:spcPct val="120000"/>
              </a:lnSpc>
              <a:spcBef>
                <a:spcPts val="500"/>
              </a:spcBef>
              <a:spcAft>
                <a:spcPts val="0"/>
              </a:spcAft>
              <a:buClr>
                <a:schemeClr val="dk1"/>
              </a:buClr>
              <a:buSzPts val="1800"/>
              <a:buNone/>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8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0"/>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a:off x="1084726" y="365125"/>
            <a:ext cx="9942739" cy="1325563"/>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1"/>
          <p:cNvSpPr txBox="1">
            <a:spLocks noGrp="1"/>
          </p:cNvSpPr>
          <p:nvPr>
            <p:ph type="body" idx="1"/>
          </p:nvPr>
        </p:nvSpPr>
        <p:spPr>
          <a:xfrm>
            <a:off x="1084725" y="1681163"/>
            <a:ext cx="491285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2400"/>
              <a:buNone/>
              <a:defRPr sz="2400" b="1"/>
            </a:lvl1pPr>
            <a:lvl2pPr marL="914400" lvl="1" indent="-228600" algn="l">
              <a:lnSpc>
                <a:spcPct val="120000"/>
              </a:lnSpc>
              <a:spcBef>
                <a:spcPts val="500"/>
              </a:spcBef>
              <a:spcAft>
                <a:spcPts val="0"/>
              </a:spcAft>
              <a:buClr>
                <a:schemeClr val="dk1"/>
              </a:buClr>
              <a:buSzPts val="2000"/>
              <a:buFont typeface="Avenir"/>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Font typeface="Avenir"/>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1"/>
          <p:cNvSpPr txBox="1">
            <a:spLocks noGrp="1"/>
          </p:cNvSpPr>
          <p:nvPr>
            <p:ph type="body" idx="2"/>
          </p:nvPr>
        </p:nvSpPr>
        <p:spPr>
          <a:xfrm>
            <a:off x="1084726" y="2505075"/>
            <a:ext cx="4912849"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228600" algn="l">
              <a:lnSpc>
                <a:spcPct val="120000"/>
              </a:lnSpc>
              <a:spcBef>
                <a:spcPts val="500"/>
              </a:spcBef>
              <a:spcAft>
                <a:spcPts val="0"/>
              </a:spcAft>
              <a:buClr>
                <a:schemeClr val="dk1"/>
              </a:buClr>
              <a:buSzPts val="1800"/>
              <a:buNone/>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8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1"/>
          <p:cNvSpPr txBox="1">
            <a:spLocks noGrp="1"/>
          </p:cNvSpPr>
          <p:nvPr>
            <p:ph type="body" idx="3"/>
          </p:nvPr>
        </p:nvSpPr>
        <p:spPr>
          <a:xfrm>
            <a:off x="6172200" y="1681163"/>
            <a:ext cx="4855265"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2400"/>
              <a:buNone/>
              <a:defRPr sz="2400" b="1"/>
            </a:lvl1pPr>
            <a:lvl2pPr marL="914400" lvl="1" indent="-228600" algn="l">
              <a:lnSpc>
                <a:spcPct val="120000"/>
              </a:lnSpc>
              <a:spcBef>
                <a:spcPts val="500"/>
              </a:spcBef>
              <a:spcAft>
                <a:spcPts val="0"/>
              </a:spcAft>
              <a:buClr>
                <a:schemeClr val="dk1"/>
              </a:buClr>
              <a:buSzPts val="2000"/>
              <a:buFont typeface="Avenir"/>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Font typeface="Avenir"/>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1"/>
          <p:cNvSpPr txBox="1">
            <a:spLocks noGrp="1"/>
          </p:cNvSpPr>
          <p:nvPr>
            <p:ph type="body" idx="4"/>
          </p:nvPr>
        </p:nvSpPr>
        <p:spPr>
          <a:xfrm>
            <a:off x="6172200" y="2505075"/>
            <a:ext cx="4855265"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228600" algn="l">
              <a:lnSpc>
                <a:spcPct val="120000"/>
              </a:lnSpc>
              <a:spcBef>
                <a:spcPts val="500"/>
              </a:spcBef>
              <a:spcAft>
                <a:spcPts val="0"/>
              </a:spcAft>
              <a:buClr>
                <a:schemeClr val="dk1"/>
              </a:buClr>
              <a:buSzPts val="1800"/>
              <a:buNone/>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8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1"/>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1077362" y="720434"/>
            <a:ext cx="9950103" cy="150737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2"/>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2"/>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1"/>
        <p:cNvGrpSpPr/>
        <p:nvPr/>
      </p:nvGrpSpPr>
      <p:grpSpPr>
        <a:xfrm>
          <a:off x="0" y="0"/>
          <a:ext cx="0" cy="0"/>
          <a:chOff x="0" y="0"/>
          <a:chExt cx="0" cy="0"/>
        </a:xfrm>
      </p:grpSpPr>
      <p:sp>
        <p:nvSpPr>
          <p:cNvPr id="52" name="Google Shape;52;p13"/>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1084727" y="457200"/>
            <a:ext cx="3687298" cy="16002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4"/>
          <p:cNvSpPr txBox="1">
            <a:spLocks noGrp="1"/>
          </p:cNvSpPr>
          <p:nvPr>
            <p:ph type="body" idx="1"/>
          </p:nvPr>
        </p:nvSpPr>
        <p:spPr>
          <a:xfrm>
            <a:off x="5183188" y="987425"/>
            <a:ext cx="5844277"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Clr>
                <a:schemeClr val="dk1"/>
              </a:buClr>
              <a:buSzPts val="2400"/>
              <a:buChar char="•"/>
              <a:defRPr sz="2400"/>
            </a:lvl1pPr>
            <a:lvl2pPr marL="914400" lvl="1" indent="-228600" algn="l">
              <a:lnSpc>
                <a:spcPct val="120000"/>
              </a:lnSpc>
              <a:spcBef>
                <a:spcPts val="500"/>
              </a:spcBef>
              <a:spcAft>
                <a:spcPts val="0"/>
              </a:spcAft>
              <a:buClr>
                <a:schemeClr val="dk1"/>
              </a:buClr>
              <a:buSzPts val="2000"/>
              <a:buFont typeface="Avenir"/>
              <a:buNone/>
              <a:defRPr sz="2000"/>
            </a:lvl2pPr>
            <a:lvl3pPr marL="1371600" lvl="2" indent="-342900" algn="l">
              <a:lnSpc>
                <a:spcPct val="120000"/>
              </a:lnSpc>
              <a:spcBef>
                <a:spcPts val="500"/>
              </a:spcBef>
              <a:spcAft>
                <a:spcPts val="0"/>
              </a:spcAft>
              <a:buClr>
                <a:schemeClr val="dk1"/>
              </a:buClr>
              <a:buSzPts val="1800"/>
              <a:buChar char="•"/>
              <a:defRPr sz="1800"/>
            </a:lvl3pPr>
            <a:lvl4pPr marL="1828800" lvl="3" indent="-228600" algn="l">
              <a:lnSpc>
                <a:spcPct val="120000"/>
              </a:lnSpc>
              <a:spcBef>
                <a:spcPts val="500"/>
              </a:spcBef>
              <a:spcAft>
                <a:spcPts val="0"/>
              </a:spcAft>
              <a:buClr>
                <a:schemeClr val="dk1"/>
              </a:buClr>
              <a:buSzPts val="1600"/>
              <a:buFont typeface="Avenir"/>
              <a:buNone/>
              <a:defRPr sz="1600"/>
            </a:lvl4pPr>
            <a:lvl5pPr marL="2286000" lvl="4" indent="-330200" algn="l">
              <a:lnSpc>
                <a:spcPct val="120000"/>
              </a:lnSpc>
              <a:spcBef>
                <a:spcPts val="500"/>
              </a:spcBef>
              <a:spcAft>
                <a:spcPts val="0"/>
              </a:spcAft>
              <a:buClr>
                <a:schemeClr val="dk1"/>
              </a:buClr>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4"/>
          <p:cNvSpPr txBox="1">
            <a:spLocks noGrp="1"/>
          </p:cNvSpPr>
          <p:nvPr>
            <p:ph type="body" idx="2"/>
          </p:nvPr>
        </p:nvSpPr>
        <p:spPr>
          <a:xfrm>
            <a:off x="1084727" y="2253343"/>
            <a:ext cx="3687298" cy="361564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Font typeface="Avenir"/>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Font typeface="Avenir"/>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4"/>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1084727" y="720433"/>
            <a:ext cx="3687298" cy="1587337"/>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a:spLocks noGrp="1"/>
          </p:cNvSpPr>
          <p:nvPr>
            <p:ph type="pic" idx="2"/>
          </p:nvPr>
        </p:nvSpPr>
        <p:spPr>
          <a:xfrm>
            <a:off x="5183188" y="987425"/>
            <a:ext cx="5827712" cy="4873625"/>
          </a:xfrm>
          <a:prstGeom prst="rect">
            <a:avLst/>
          </a:prstGeom>
          <a:noFill/>
          <a:ln>
            <a:noFill/>
          </a:ln>
        </p:spPr>
      </p:sp>
      <p:sp>
        <p:nvSpPr>
          <p:cNvPr id="65" name="Google Shape;65;p15"/>
          <p:cNvSpPr txBox="1">
            <a:spLocks noGrp="1"/>
          </p:cNvSpPr>
          <p:nvPr>
            <p:ph type="body" idx="1"/>
          </p:nvPr>
        </p:nvSpPr>
        <p:spPr>
          <a:xfrm>
            <a:off x="1084727" y="2449286"/>
            <a:ext cx="3687298" cy="341970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Font typeface="Avenir"/>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Font typeface="Avenir"/>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5"/>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5"/>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p:nvPr/>
        </p:nvSpPr>
        <p:spPr>
          <a:xfrm>
            <a:off x="8803792" y="3455896"/>
            <a:ext cx="3388208" cy="3406341"/>
          </a:xfrm>
          <a:custGeom>
            <a:avLst/>
            <a:gdLst/>
            <a:ahLst/>
            <a:cxnLst/>
            <a:rect l="l" t="t" r="r" b="b"/>
            <a:pathLst>
              <a:path w="3388208" h="3406341" extrusionOk="0">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7" name="Google Shape;7;p6"/>
          <p:cNvSpPr txBox="1">
            <a:spLocks noGrp="1"/>
          </p:cNvSpPr>
          <p:nvPr>
            <p:ph type="title"/>
          </p:nvPr>
        </p:nvSpPr>
        <p:spPr>
          <a:xfrm>
            <a:off x="1077362" y="720434"/>
            <a:ext cx="9950103" cy="1507376"/>
          </a:xfrm>
          <a:prstGeom prst="rect">
            <a:avLst/>
          </a:prstGeom>
          <a:noFill/>
          <a:ln>
            <a:noFill/>
          </a:ln>
        </p:spPr>
        <p:txBody>
          <a:bodyPr spcFirstLastPara="1" wrap="square" lIns="91425" tIns="45700" rIns="91425" bIns="45700" anchor="b" anchorCtr="0">
            <a:normAutofit/>
          </a:bodyPr>
          <a:lstStyle>
            <a:lvl1pPr marR="0" lvl="0" algn="l" rtl="0">
              <a:lnSpc>
                <a:spcPct val="110000"/>
              </a:lnSpc>
              <a:spcBef>
                <a:spcPts val="0"/>
              </a:spcBef>
              <a:spcAft>
                <a:spcPts val="0"/>
              </a:spcAft>
              <a:buClr>
                <a:schemeClr val="dk1"/>
              </a:buClr>
              <a:buSzPts val="3200"/>
              <a:buFont typeface="Avenir"/>
              <a:buNone/>
              <a:defRPr sz="3200" b="1" i="0" u="none" strike="noStrike" cap="non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6"/>
          <p:cNvSpPr txBox="1">
            <a:spLocks noGrp="1"/>
          </p:cNvSpPr>
          <p:nvPr>
            <p:ph type="body" idx="1"/>
          </p:nvPr>
        </p:nvSpPr>
        <p:spPr>
          <a:xfrm>
            <a:off x="1077362" y="2427316"/>
            <a:ext cx="9950103" cy="3513514"/>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20000"/>
              </a:lnSpc>
              <a:spcBef>
                <a:spcPts val="10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1pPr>
            <a:lvl2pPr marL="914400" marR="0" lvl="1" indent="-228600" algn="l" rtl="0">
              <a:lnSpc>
                <a:spcPct val="120000"/>
              </a:lnSpc>
              <a:spcBef>
                <a:spcPts val="500"/>
              </a:spcBef>
              <a:spcAft>
                <a:spcPts val="0"/>
              </a:spcAft>
              <a:buClr>
                <a:schemeClr val="dk1"/>
              </a:buClr>
              <a:buSzPts val="1600"/>
              <a:buFont typeface="Avenir"/>
              <a:buNone/>
              <a:defRPr sz="1600" b="1" i="0" u="none" strike="noStrike" cap="none">
                <a:solidFill>
                  <a:schemeClr val="dk1"/>
                </a:solidFill>
                <a:latin typeface="Avenir"/>
                <a:ea typeface="Avenir"/>
                <a:cs typeface="Avenir"/>
                <a:sym typeface="Avenir"/>
              </a:defRPr>
            </a:lvl2pPr>
            <a:lvl3pPr marL="1371600" marR="0" lvl="2"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3pPr>
            <a:lvl4pPr marL="1828800" marR="0" lvl="3" indent="-228600" algn="l" rtl="0">
              <a:lnSpc>
                <a:spcPct val="120000"/>
              </a:lnSpc>
              <a:spcBef>
                <a:spcPts val="500"/>
              </a:spcBef>
              <a:spcAft>
                <a:spcPts val="0"/>
              </a:spcAft>
              <a:buClr>
                <a:schemeClr val="dk1"/>
              </a:buClr>
              <a:buSzPts val="1200"/>
              <a:buFont typeface="Avenir"/>
              <a:buNone/>
              <a:defRPr sz="1200" b="1" i="0" u="none" strike="noStrike" cap="none">
                <a:solidFill>
                  <a:schemeClr val="dk1"/>
                </a:solidFill>
                <a:latin typeface="Avenir"/>
                <a:ea typeface="Avenir"/>
                <a:cs typeface="Avenir"/>
                <a:sym typeface="Avenir"/>
              </a:defRPr>
            </a:lvl4pPr>
            <a:lvl5pPr marL="2286000" marR="0" lvl="4"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9" name="Google Shape;9;p6"/>
          <p:cNvSpPr txBox="1">
            <a:spLocks noGrp="1"/>
          </p:cNvSpPr>
          <p:nvPr>
            <p:ph type="dt" idx="10"/>
          </p:nvPr>
        </p:nvSpPr>
        <p:spPr>
          <a:xfrm>
            <a:off x="9243751" y="6356350"/>
            <a:ext cx="2296603"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l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0" name="Google Shape;10;p6"/>
          <p:cNvSpPr txBox="1">
            <a:spLocks noGrp="1"/>
          </p:cNvSpPr>
          <p:nvPr>
            <p:ph type="ftr" idx="11"/>
          </p:nvPr>
        </p:nvSpPr>
        <p:spPr>
          <a:xfrm rot="5400000">
            <a:off x="-1610380" y="1926575"/>
            <a:ext cx="383035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1" name="Google Shape;11;p6"/>
          <p:cNvSpPr txBox="1">
            <a:spLocks noGrp="1"/>
          </p:cNvSpPr>
          <p:nvPr>
            <p:ph type="sldNum" idx="12"/>
          </p:nvPr>
        </p:nvSpPr>
        <p:spPr>
          <a:xfrm>
            <a:off x="11540355" y="6356350"/>
            <a:ext cx="41097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1"/>
                </a:solidFill>
                <a:latin typeface="Avenir"/>
                <a:ea typeface="Avenir"/>
                <a:cs typeface="Avenir"/>
                <a:sym typeface="Avenir"/>
              </a:defRPr>
            </a:lvl1pPr>
            <a:lvl2pPr marL="0" marR="0" lvl="1" indent="0" algn="r" rtl="0">
              <a:spcBef>
                <a:spcPts val="0"/>
              </a:spcBef>
              <a:buNone/>
              <a:defRPr sz="900" b="0" i="0" u="none" strike="noStrike" cap="none">
                <a:solidFill>
                  <a:schemeClr val="lt1"/>
                </a:solidFill>
                <a:latin typeface="Avenir"/>
                <a:ea typeface="Avenir"/>
                <a:cs typeface="Avenir"/>
                <a:sym typeface="Avenir"/>
              </a:defRPr>
            </a:lvl2pPr>
            <a:lvl3pPr marL="0" marR="0" lvl="2" indent="0" algn="r" rtl="0">
              <a:spcBef>
                <a:spcPts val="0"/>
              </a:spcBef>
              <a:buNone/>
              <a:defRPr sz="900" b="0" i="0" u="none" strike="noStrike" cap="none">
                <a:solidFill>
                  <a:schemeClr val="lt1"/>
                </a:solidFill>
                <a:latin typeface="Avenir"/>
                <a:ea typeface="Avenir"/>
                <a:cs typeface="Avenir"/>
                <a:sym typeface="Avenir"/>
              </a:defRPr>
            </a:lvl3pPr>
            <a:lvl4pPr marL="0" marR="0" lvl="3" indent="0" algn="r" rtl="0">
              <a:spcBef>
                <a:spcPts val="0"/>
              </a:spcBef>
              <a:buNone/>
              <a:defRPr sz="900" b="0" i="0" u="none" strike="noStrike" cap="none">
                <a:solidFill>
                  <a:schemeClr val="lt1"/>
                </a:solidFill>
                <a:latin typeface="Avenir"/>
                <a:ea typeface="Avenir"/>
                <a:cs typeface="Avenir"/>
                <a:sym typeface="Avenir"/>
              </a:defRPr>
            </a:lvl4pPr>
            <a:lvl5pPr marL="0" marR="0" lvl="4" indent="0" algn="r" rtl="0">
              <a:spcBef>
                <a:spcPts val="0"/>
              </a:spcBef>
              <a:buNone/>
              <a:defRPr sz="900" b="0" i="0" u="none" strike="noStrike" cap="none">
                <a:solidFill>
                  <a:schemeClr val="lt1"/>
                </a:solidFill>
                <a:latin typeface="Avenir"/>
                <a:ea typeface="Avenir"/>
                <a:cs typeface="Avenir"/>
                <a:sym typeface="Avenir"/>
              </a:defRPr>
            </a:lvl5pPr>
            <a:lvl6pPr marL="0" marR="0" lvl="5" indent="0" algn="r" rtl="0">
              <a:spcBef>
                <a:spcPts val="0"/>
              </a:spcBef>
              <a:buNone/>
              <a:defRPr sz="900" b="0" i="0" u="none" strike="noStrike" cap="none">
                <a:solidFill>
                  <a:schemeClr val="lt1"/>
                </a:solidFill>
                <a:latin typeface="Avenir"/>
                <a:ea typeface="Avenir"/>
                <a:cs typeface="Avenir"/>
                <a:sym typeface="Avenir"/>
              </a:defRPr>
            </a:lvl6pPr>
            <a:lvl7pPr marL="0" marR="0" lvl="6" indent="0" algn="r" rtl="0">
              <a:spcBef>
                <a:spcPts val="0"/>
              </a:spcBef>
              <a:buNone/>
              <a:defRPr sz="900" b="0" i="0" u="none" strike="noStrike" cap="none">
                <a:solidFill>
                  <a:schemeClr val="lt1"/>
                </a:solidFill>
                <a:latin typeface="Avenir"/>
                <a:ea typeface="Avenir"/>
                <a:cs typeface="Avenir"/>
                <a:sym typeface="Avenir"/>
              </a:defRPr>
            </a:lvl7pPr>
            <a:lvl8pPr marL="0" marR="0" lvl="7" indent="0" algn="r" rtl="0">
              <a:spcBef>
                <a:spcPts val="0"/>
              </a:spcBef>
              <a:buNone/>
              <a:defRPr sz="900" b="0" i="0" u="none" strike="noStrike" cap="none">
                <a:solidFill>
                  <a:schemeClr val="lt1"/>
                </a:solidFill>
                <a:latin typeface="Avenir"/>
                <a:ea typeface="Avenir"/>
                <a:cs typeface="Avenir"/>
                <a:sym typeface="Avenir"/>
              </a:defRPr>
            </a:lvl8pPr>
            <a:lvl9pPr marL="0" marR="0" lvl="8" indent="0" algn="r" rtl="0">
              <a:spcBef>
                <a:spcPts val="0"/>
              </a:spcBef>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hyperlink" Target="https://kleutergewijs.wordpress.com/2016/06/12/vijf-zinnetjes-om-meer-diepgang-te-krijgen-in-een-gesprek-met-kleuter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kleutergewijs.wordpress.com/2021/06/17/zichtbaar-denken/" TargetMode="External"/><Relationship Id="rId4" Type="http://schemas.openxmlformats.org/officeDocument/2006/relationships/hyperlink" Target="https://pedrodebruyckere.blog/2019/06/13/zo-stel-je-geen-domme-vragen-14-strategieen-voor-meer-taal-en-doordenke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czymskorupka.edu.pl/?doing_wp_cron=1630674976.2782280445098876953125" TargetMode="External"/><Relationship Id="rId7"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primeirosanos.pt" TargetMode="External"/><Relationship Id="rId5" Type="http://schemas.openxmlformats.org/officeDocument/2006/relationships/hyperlink" Target="https://earlyyearsblog.nl/" TargetMode="External"/><Relationship Id="rId4" Type="http://schemas.openxmlformats.org/officeDocument/2006/relationships/hyperlink" Target="http://earlyyearsblog.eu"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kleutergewijs.wordpress.com/2015/11/22/klap-pen-in-let-ter-gre-pen-overbodig-en-zelfs-hinderlijk-volgens-recent-onderzoek/"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kleutergewijs.wordpress.com/2018/09/12/wat-beinvloedt-de-taalontwikkeling-van-risicopeuters-in-de-peuterklas/" TargetMode="External"/><Relationship Id="rId4" Type="http://schemas.openxmlformats.org/officeDocument/2006/relationships/hyperlink" Target="https://kleutergewijs.wordpress.com/2018/05/27/het-is-heel-wat-complexer-om-in-een-graadsklas-de-ontwikkeling-van-kleuters-te-stimuleren/"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tandfonline.com/doi/abs/10.1080/10888691.2017.1386100"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tandfonline.com/doi/abs/10.1080/10888691.2018.1439749"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kleutergewijs.wordpress.com/2021/03/17/conflict-in-de-kiem-smoren-of-bemiddele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16/j.ecresq.2020.11.01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16/j.ecresq.2020.11.011"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16/j.ecresq.2020.11.011"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kleutergewijs.wordpress.com/2017/11/08/conflicten-oplossen-meer-dan-sorry-zeggen-en-een-handje-geve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kleutergewijs.wordpress.com/2021/06/09/wil-je-met-onze-blogberichten-aan-de-slag-in-jouw-tea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kleutergewijs.wordpress.com/2015/09/02/kinderopvang-en-kleuterschool-hoe-kunnen-we-bruggen-bouwen/"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kleutergewijs.wordpress.com/2017/09/27/hoe-zorgen-we-voor-een-warme-opstap-naar-de-kleuterschoo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hyperlink" Target="mailto:Astrid.Cornelis@thomasmore.be"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mailto:Helena.Taelman@odisee.b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kleutergewijs.wordpress.com/2019/09/04/stellen-we-te-eenvoudige-vragen-bij-het-voorlezen/"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4"/>
        <p:cNvGrpSpPr/>
        <p:nvPr/>
      </p:nvGrpSpPr>
      <p:grpSpPr>
        <a:xfrm>
          <a:off x="0" y="0"/>
          <a:ext cx="0" cy="0"/>
          <a:chOff x="0" y="0"/>
          <a:chExt cx="0" cy="0"/>
        </a:xfrm>
      </p:grpSpPr>
      <p:sp>
        <p:nvSpPr>
          <p:cNvPr id="85" name="Google Shape;85;p1"/>
          <p:cNvSpPr txBox="1">
            <a:spLocks noGrp="1"/>
          </p:cNvSpPr>
          <p:nvPr>
            <p:ph type="ctrTitle"/>
          </p:nvPr>
        </p:nvSpPr>
        <p:spPr>
          <a:xfrm>
            <a:off x="1084727" y="1597961"/>
            <a:ext cx="9144000" cy="31623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a:t>Evidence-informed kleuteronderwijs</a:t>
            </a:r>
            <a:br>
              <a:rPr lang="nl-BE"/>
            </a:br>
            <a:r>
              <a:rPr lang="nl-BE"/>
              <a:t>in Vlaanderen</a:t>
            </a:r>
            <a:endParaRPr/>
          </a:p>
        </p:txBody>
      </p:sp>
      <p:sp>
        <p:nvSpPr>
          <p:cNvPr id="86" name="Google Shape;86;p1"/>
          <p:cNvSpPr txBox="1">
            <a:spLocks noGrp="1"/>
          </p:cNvSpPr>
          <p:nvPr>
            <p:ph type="subTitle" idx="1"/>
          </p:nvPr>
        </p:nvSpPr>
        <p:spPr>
          <a:xfrm>
            <a:off x="1084727" y="4902488"/>
            <a:ext cx="9144000" cy="98507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r>
              <a:rPr lang="nl-BE"/>
              <a:t>Astrid Cornelis &amp; Helena Taelman</a:t>
            </a:r>
            <a:endParaRPr/>
          </a:p>
        </p:txBody>
      </p:sp>
      <p:grpSp>
        <p:nvGrpSpPr>
          <p:cNvPr id="87" name="Google Shape;87;p1"/>
          <p:cNvGrpSpPr/>
          <p:nvPr/>
        </p:nvGrpSpPr>
        <p:grpSpPr>
          <a:xfrm>
            <a:off x="982347" y="785823"/>
            <a:ext cx="3774575" cy="2309069"/>
            <a:chOff x="9039833" y="1004269"/>
            <a:chExt cx="2819787" cy="1556442"/>
          </a:xfrm>
        </p:grpSpPr>
        <p:pic>
          <p:nvPicPr>
            <p:cNvPr id="88" name="Google Shape;88;p1" descr="Kleutergewijs"/>
            <p:cNvPicPr preferRelativeResize="0"/>
            <p:nvPr/>
          </p:nvPicPr>
          <p:blipFill rotWithShape="1">
            <a:blip r:embed="rId3">
              <a:alphaModFix/>
            </a:blip>
            <a:srcRect r="69427"/>
            <a:stretch/>
          </p:blipFill>
          <p:spPr>
            <a:xfrm>
              <a:off x="9039833" y="1004269"/>
              <a:ext cx="2819787" cy="1556442"/>
            </a:xfrm>
            <a:prstGeom prst="ellipse">
              <a:avLst/>
            </a:prstGeom>
            <a:noFill/>
            <a:ln>
              <a:noFill/>
            </a:ln>
          </p:spPr>
        </p:pic>
        <p:sp>
          <p:nvSpPr>
            <p:cNvPr id="89" name="Google Shape;89;p1"/>
            <p:cNvSpPr/>
            <p:nvPr/>
          </p:nvSpPr>
          <p:spPr>
            <a:xfrm>
              <a:off x="10372168" y="2016023"/>
              <a:ext cx="1364203" cy="544687"/>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pic>
        <p:nvPicPr>
          <p:cNvPr id="90" name="Google Shape;90;p1"/>
          <p:cNvPicPr preferRelativeResize="0"/>
          <p:nvPr/>
        </p:nvPicPr>
        <p:blipFill rotWithShape="1">
          <a:blip r:embed="rId4">
            <a:alphaModFix/>
          </a:blip>
          <a:srcRect/>
          <a:stretch/>
        </p:blipFill>
        <p:spPr>
          <a:xfrm>
            <a:off x="6648949" y="6394417"/>
            <a:ext cx="1883220" cy="414134"/>
          </a:xfrm>
          <a:prstGeom prst="rect">
            <a:avLst/>
          </a:prstGeom>
          <a:noFill/>
          <a:ln>
            <a:noFill/>
          </a:ln>
        </p:spPr>
      </p:pic>
      <p:pic>
        <p:nvPicPr>
          <p:cNvPr id="91" name="Google Shape;91;p1" descr="Odisee - Wikipedia"/>
          <p:cNvPicPr preferRelativeResize="0"/>
          <p:nvPr/>
        </p:nvPicPr>
        <p:blipFill rotWithShape="1">
          <a:blip r:embed="rId5">
            <a:alphaModFix/>
          </a:blip>
          <a:srcRect/>
          <a:stretch/>
        </p:blipFill>
        <p:spPr>
          <a:xfrm>
            <a:off x="3295160" y="6444552"/>
            <a:ext cx="1039439" cy="455519"/>
          </a:xfrm>
          <a:prstGeom prst="rect">
            <a:avLst/>
          </a:prstGeom>
          <a:noFill/>
          <a:ln>
            <a:noFill/>
          </a:ln>
        </p:spPr>
      </p:pic>
      <p:pic>
        <p:nvPicPr>
          <p:cNvPr id="92" name="Google Shape;92;p1" descr="Huisstijl | AP Hogeschool"/>
          <p:cNvPicPr preferRelativeResize="0"/>
          <p:nvPr/>
        </p:nvPicPr>
        <p:blipFill rotWithShape="1">
          <a:blip r:embed="rId6">
            <a:alphaModFix/>
          </a:blip>
          <a:srcRect/>
          <a:stretch/>
        </p:blipFill>
        <p:spPr>
          <a:xfrm>
            <a:off x="4756922" y="6500504"/>
            <a:ext cx="536120" cy="315039"/>
          </a:xfrm>
          <a:prstGeom prst="rect">
            <a:avLst/>
          </a:prstGeom>
          <a:noFill/>
          <a:ln>
            <a:noFill/>
          </a:ln>
        </p:spPr>
      </p:pic>
      <p:pic>
        <p:nvPicPr>
          <p:cNvPr id="93" name="Google Shape;93;p1" descr="Thomas More hogeschool"/>
          <p:cNvPicPr preferRelativeResize="0"/>
          <p:nvPr/>
        </p:nvPicPr>
        <p:blipFill rotWithShape="1">
          <a:blip r:embed="rId7">
            <a:alphaModFix/>
          </a:blip>
          <a:srcRect/>
          <a:stretch/>
        </p:blipFill>
        <p:spPr>
          <a:xfrm>
            <a:off x="2118549" y="6507400"/>
            <a:ext cx="804032" cy="243750"/>
          </a:xfrm>
          <a:prstGeom prst="rect">
            <a:avLst/>
          </a:prstGeom>
          <a:noFill/>
          <a:ln>
            <a:noFill/>
          </a:ln>
        </p:spPr>
      </p:pic>
      <p:pic>
        <p:nvPicPr>
          <p:cNvPr id="94" name="Google Shape;94;p1" descr="Huisstijl | UCLL"/>
          <p:cNvPicPr preferRelativeResize="0"/>
          <p:nvPr/>
        </p:nvPicPr>
        <p:blipFill rotWithShape="1">
          <a:blip r:embed="rId8">
            <a:alphaModFix/>
          </a:blip>
          <a:srcRect/>
          <a:stretch/>
        </p:blipFill>
        <p:spPr>
          <a:xfrm>
            <a:off x="5688836" y="6442741"/>
            <a:ext cx="1001410" cy="383460"/>
          </a:xfrm>
          <a:prstGeom prst="rect">
            <a:avLst/>
          </a:prstGeom>
          <a:noFill/>
          <a:ln>
            <a:noFill/>
          </a:ln>
        </p:spPr>
      </p:pic>
      <p:sp>
        <p:nvSpPr>
          <p:cNvPr id="95" name="Google Shape;95;p1"/>
          <p:cNvSpPr txBox="1"/>
          <p:nvPr/>
        </p:nvSpPr>
        <p:spPr>
          <a:xfrm>
            <a:off x="213801" y="6518424"/>
            <a:ext cx="17271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400" b="0" i="0" u="none" strike="noStrike" cap="none">
                <a:solidFill>
                  <a:srgbClr val="7F7F7F"/>
                </a:solidFill>
                <a:latin typeface="Avenir"/>
                <a:ea typeface="Avenir"/>
                <a:cs typeface="Avenir"/>
                <a:sym typeface="Avenir"/>
              </a:rPr>
              <a:t>Met steun van…</a:t>
            </a:r>
            <a:endParaRPr/>
          </a:p>
        </p:txBody>
      </p:sp>
      <p:pic>
        <p:nvPicPr>
          <p:cNvPr id="96" name="Google Shape;96;p1"/>
          <p:cNvPicPr preferRelativeResize="0"/>
          <p:nvPr/>
        </p:nvPicPr>
        <p:blipFill rotWithShape="1">
          <a:blip r:embed="rId9">
            <a:alphaModFix/>
          </a:blip>
          <a:srcRect/>
          <a:stretch/>
        </p:blipFill>
        <p:spPr>
          <a:xfrm>
            <a:off x="8800421" y="3494883"/>
            <a:ext cx="4035207" cy="32135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f7be633370_1_130"/>
          <p:cNvSpPr txBox="1">
            <a:spLocks noGrp="1"/>
          </p:cNvSpPr>
          <p:nvPr>
            <p:ph type="title"/>
          </p:nvPr>
        </p:nvSpPr>
        <p:spPr>
          <a:xfrm>
            <a:off x="1084725" y="1709750"/>
            <a:ext cx="86814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Hoeveel % van de gestelde vragen wordt juist beantwoord?</a:t>
            </a:r>
            <a:endParaRPr sz="3200"/>
          </a:p>
          <a:p>
            <a:pPr marL="0" lvl="0" indent="0" algn="l" rtl="0">
              <a:lnSpc>
                <a:spcPct val="110000"/>
              </a:lnSpc>
              <a:spcBef>
                <a:spcPts val="0"/>
              </a:spcBef>
              <a:spcAft>
                <a:spcPts val="0"/>
              </a:spcAft>
              <a:buClr>
                <a:schemeClr val="dk1"/>
              </a:buClr>
              <a:buSzPts val="3200"/>
              <a:buFont typeface="Avenir"/>
              <a:buNone/>
            </a:pPr>
            <a:endParaRPr sz="3200"/>
          </a:p>
          <a:p>
            <a:pPr marL="0" lvl="0" indent="0" algn="l" rtl="0">
              <a:lnSpc>
                <a:spcPct val="110000"/>
              </a:lnSpc>
              <a:spcBef>
                <a:spcPts val="0"/>
              </a:spcBef>
              <a:spcAft>
                <a:spcPts val="0"/>
              </a:spcAft>
              <a:buClr>
                <a:schemeClr val="dk1"/>
              </a:buClr>
              <a:buSzPts val="3200"/>
              <a:buFont typeface="Avenir"/>
              <a:buNone/>
            </a:pPr>
            <a:r>
              <a:rPr lang="nl-BE" sz="2155"/>
              <a:t>51%</a:t>
            </a:r>
            <a:endParaRPr sz="2155"/>
          </a:p>
          <a:p>
            <a:pPr marL="0" lvl="0" indent="0" algn="l" rtl="0">
              <a:lnSpc>
                <a:spcPct val="110000"/>
              </a:lnSpc>
              <a:spcBef>
                <a:spcPts val="0"/>
              </a:spcBef>
              <a:spcAft>
                <a:spcPts val="0"/>
              </a:spcAft>
              <a:buClr>
                <a:schemeClr val="dk1"/>
              </a:buClr>
              <a:buSzPts val="3200"/>
              <a:buFont typeface="Avenir"/>
              <a:buNone/>
            </a:pPr>
            <a:r>
              <a:rPr lang="nl-BE" sz="2155"/>
              <a:t>85%</a:t>
            </a:r>
            <a:endParaRPr sz="2155"/>
          </a:p>
          <a:p>
            <a:pPr marL="0" lvl="0" indent="0" algn="l" rtl="0">
              <a:lnSpc>
                <a:spcPct val="110000"/>
              </a:lnSpc>
              <a:spcBef>
                <a:spcPts val="0"/>
              </a:spcBef>
              <a:spcAft>
                <a:spcPts val="0"/>
              </a:spcAft>
              <a:buClr>
                <a:schemeClr val="dk1"/>
              </a:buClr>
              <a:buSzPts val="3200"/>
              <a:buFont typeface="Avenir"/>
              <a:buNone/>
            </a:pPr>
            <a:r>
              <a:rPr lang="nl-BE" sz="2155"/>
              <a:t>95%</a:t>
            </a:r>
            <a:endParaRPr sz="2155"/>
          </a:p>
        </p:txBody>
      </p:sp>
      <p:sp>
        <p:nvSpPr>
          <p:cNvPr id="182" name="Google Shape;182;gf7be633370_1_130"/>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183" name="Google Shape;183;gf7be633370_1_130"/>
          <p:cNvGrpSpPr/>
          <p:nvPr/>
        </p:nvGrpSpPr>
        <p:grpSpPr>
          <a:xfrm>
            <a:off x="242" y="27"/>
            <a:ext cx="1809965" cy="917277"/>
            <a:chOff x="9039833" y="1004269"/>
            <a:chExt cx="2819700" cy="1556554"/>
          </a:xfrm>
        </p:grpSpPr>
        <p:pic>
          <p:nvPicPr>
            <p:cNvPr id="184" name="Google Shape;184;gf7be633370_1_130"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185" name="Google Shape;185;gf7be633370_1_130"/>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186" name="Google Shape;186;gf7be633370_1_130"/>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187" name="Google Shape;187;gf7be633370_1_130"/>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188" name="Google Shape;188;gf7be633370_1_130"/>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f7be633370_1_152"/>
          <p:cNvSpPr txBox="1">
            <a:spLocks noGrp="1"/>
          </p:cNvSpPr>
          <p:nvPr>
            <p:ph type="title"/>
          </p:nvPr>
        </p:nvSpPr>
        <p:spPr>
          <a:xfrm>
            <a:off x="1084725" y="1709750"/>
            <a:ext cx="86814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Hoeveel % van de gestelde vragen wordt juist beantwoord?</a:t>
            </a:r>
            <a:endParaRPr sz="3200"/>
          </a:p>
          <a:p>
            <a:pPr marL="0" lvl="0" indent="0" algn="l" rtl="0">
              <a:lnSpc>
                <a:spcPct val="110000"/>
              </a:lnSpc>
              <a:spcBef>
                <a:spcPts val="0"/>
              </a:spcBef>
              <a:spcAft>
                <a:spcPts val="0"/>
              </a:spcAft>
              <a:buClr>
                <a:schemeClr val="dk1"/>
              </a:buClr>
              <a:buSzPts val="3200"/>
              <a:buFont typeface="Avenir"/>
              <a:buNone/>
            </a:pPr>
            <a:endParaRPr sz="3200"/>
          </a:p>
          <a:p>
            <a:pPr marL="0" lvl="0" indent="0" algn="l" rtl="0">
              <a:lnSpc>
                <a:spcPct val="110000"/>
              </a:lnSpc>
              <a:spcBef>
                <a:spcPts val="0"/>
              </a:spcBef>
              <a:spcAft>
                <a:spcPts val="0"/>
              </a:spcAft>
              <a:buClr>
                <a:schemeClr val="dk1"/>
              </a:buClr>
              <a:buSzPts val="3200"/>
              <a:buFont typeface="Avenir"/>
              <a:buNone/>
            </a:pPr>
            <a:r>
              <a:rPr lang="nl-BE" sz="2155"/>
              <a:t>51%</a:t>
            </a:r>
            <a:endParaRPr sz="2155"/>
          </a:p>
          <a:p>
            <a:pPr marL="0" lvl="0" indent="0" algn="l" rtl="0">
              <a:lnSpc>
                <a:spcPct val="110000"/>
              </a:lnSpc>
              <a:spcBef>
                <a:spcPts val="0"/>
              </a:spcBef>
              <a:spcAft>
                <a:spcPts val="0"/>
              </a:spcAft>
              <a:buClr>
                <a:schemeClr val="dk1"/>
              </a:buClr>
              <a:buSzPts val="3200"/>
              <a:buFont typeface="Avenir"/>
              <a:buNone/>
            </a:pPr>
            <a:r>
              <a:rPr lang="nl-BE" sz="2155" u="sng"/>
              <a:t>85%</a:t>
            </a:r>
            <a:endParaRPr sz="2155" u="sng"/>
          </a:p>
          <a:p>
            <a:pPr marL="0" lvl="0" indent="0" algn="l" rtl="0">
              <a:lnSpc>
                <a:spcPct val="110000"/>
              </a:lnSpc>
              <a:spcBef>
                <a:spcPts val="0"/>
              </a:spcBef>
              <a:spcAft>
                <a:spcPts val="0"/>
              </a:spcAft>
              <a:buClr>
                <a:schemeClr val="dk1"/>
              </a:buClr>
              <a:buSzPts val="3200"/>
              <a:buFont typeface="Avenir"/>
              <a:buNone/>
            </a:pPr>
            <a:r>
              <a:rPr lang="nl-BE" sz="2155"/>
              <a:t>95%</a:t>
            </a:r>
            <a:endParaRPr sz="2155"/>
          </a:p>
        </p:txBody>
      </p:sp>
      <p:sp>
        <p:nvSpPr>
          <p:cNvPr id="194" name="Google Shape;194;gf7be633370_1_152"/>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195" name="Google Shape;195;gf7be633370_1_152"/>
          <p:cNvGrpSpPr/>
          <p:nvPr/>
        </p:nvGrpSpPr>
        <p:grpSpPr>
          <a:xfrm>
            <a:off x="242" y="27"/>
            <a:ext cx="1809965" cy="917277"/>
            <a:chOff x="9039833" y="1004269"/>
            <a:chExt cx="2819700" cy="1556554"/>
          </a:xfrm>
        </p:grpSpPr>
        <p:pic>
          <p:nvPicPr>
            <p:cNvPr id="196" name="Google Shape;196;gf7be633370_1_152"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197" name="Google Shape;197;gf7be633370_1_152"/>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198" name="Google Shape;198;gf7be633370_1_152"/>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199" name="Google Shape;199;gf7be633370_1_152"/>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200" name="Google Shape;200;gf7be633370_1_152"/>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f7be633370_1_164"/>
          <p:cNvSpPr txBox="1">
            <a:spLocks noGrp="1"/>
          </p:cNvSpPr>
          <p:nvPr>
            <p:ph type="title"/>
          </p:nvPr>
        </p:nvSpPr>
        <p:spPr>
          <a:xfrm>
            <a:off x="1084725" y="1709750"/>
            <a:ext cx="95529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Hoeveel % van de vragen zijn ja/nee-vragen?</a:t>
            </a:r>
            <a:endParaRPr sz="3200"/>
          </a:p>
          <a:p>
            <a:pPr marL="0" lvl="0" indent="0" algn="l" rtl="0">
              <a:lnSpc>
                <a:spcPct val="110000"/>
              </a:lnSpc>
              <a:spcBef>
                <a:spcPts val="0"/>
              </a:spcBef>
              <a:spcAft>
                <a:spcPts val="0"/>
              </a:spcAft>
              <a:buClr>
                <a:schemeClr val="dk1"/>
              </a:buClr>
              <a:buSzPts val="3200"/>
              <a:buFont typeface="Avenir"/>
              <a:buNone/>
            </a:pPr>
            <a:endParaRPr sz="3200"/>
          </a:p>
          <a:p>
            <a:pPr marL="0" lvl="0" indent="0" algn="l" rtl="0">
              <a:lnSpc>
                <a:spcPct val="110000"/>
              </a:lnSpc>
              <a:spcBef>
                <a:spcPts val="0"/>
              </a:spcBef>
              <a:spcAft>
                <a:spcPts val="0"/>
              </a:spcAft>
              <a:buClr>
                <a:schemeClr val="dk1"/>
              </a:buClr>
              <a:buSzPts val="3200"/>
              <a:buFont typeface="Avenir"/>
              <a:buNone/>
            </a:pPr>
            <a:r>
              <a:rPr lang="nl-BE" sz="2155"/>
              <a:t>32%</a:t>
            </a:r>
            <a:endParaRPr sz="2155"/>
          </a:p>
          <a:p>
            <a:pPr marL="0" lvl="0" indent="0" algn="l" rtl="0">
              <a:lnSpc>
                <a:spcPct val="110000"/>
              </a:lnSpc>
              <a:spcBef>
                <a:spcPts val="0"/>
              </a:spcBef>
              <a:spcAft>
                <a:spcPts val="0"/>
              </a:spcAft>
              <a:buClr>
                <a:schemeClr val="dk1"/>
              </a:buClr>
              <a:buSzPts val="3200"/>
              <a:buFont typeface="Avenir"/>
              <a:buNone/>
            </a:pPr>
            <a:r>
              <a:rPr lang="nl-BE" sz="2155"/>
              <a:t>52%</a:t>
            </a:r>
            <a:endParaRPr sz="2155"/>
          </a:p>
          <a:p>
            <a:pPr marL="0" lvl="0" indent="0" algn="l" rtl="0">
              <a:lnSpc>
                <a:spcPct val="110000"/>
              </a:lnSpc>
              <a:spcBef>
                <a:spcPts val="0"/>
              </a:spcBef>
              <a:spcAft>
                <a:spcPts val="0"/>
              </a:spcAft>
              <a:buClr>
                <a:schemeClr val="dk1"/>
              </a:buClr>
              <a:buSzPts val="3200"/>
              <a:buFont typeface="Avenir"/>
              <a:buNone/>
            </a:pPr>
            <a:r>
              <a:rPr lang="nl-BE" sz="2155"/>
              <a:t>72%</a:t>
            </a:r>
            <a:endParaRPr sz="2155"/>
          </a:p>
        </p:txBody>
      </p:sp>
      <p:sp>
        <p:nvSpPr>
          <p:cNvPr id="206" name="Google Shape;206;gf7be633370_1_164"/>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207" name="Google Shape;207;gf7be633370_1_164"/>
          <p:cNvGrpSpPr/>
          <p:nvPr/>
        </p:nvGrpSpPr>
        <p:grpSpPr>
          <a:xfrm>
            <a:off x="242" y="27"/>
            <a:ext cx="1809965" cy="917277"/>
            <a:chOff x="9039833" y="1004269"/>
            <a:chExt cx="2819700" cy="1556554"/>
          </a:xfrm>
        </p:grpSpPr>
        <p:pic>
          <p:nvPicPr>
            <p:cNvPr id="208" name="Google Shape;208;gf7be633370_1_164"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209" name="Google Shape;209;gf7be633370_1_164"/>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10" name="Google Shape;210;gf7be633370_1_164"/>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211" name="Google Shape;211;gf7be633370_1_164"/>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212" name="Google Shape;212;gf7be633370_1_164"/>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f7be633370_1_187"/>
          <p:cNvSpPr txBox="1">
            <a:spLocks noGrp="1"/>
          </p:cNvSpPr>
          <p:nvPr>
            <p:ph type="title"/>
          </p:nvPr>
        </p:nvSpPr>
        <p:spPr>
          <a:xfrm>
            <a:off x="1084725" y="1709750"/>
            <a:ext cx="95529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Hoeveel % van de vragen zijn ja/nee-vragen?</a:t>
            </a:r>
            <a:endParaRPr sz="3200"/>
          </a:p>
          <a:p>
            <a:pPr marL="0" lvl="0" indent="0" algn="l" rtl="0">
              <a:lnSpc>
                <a:spcPct val="110000"/>
              </a:lnSpc>
              <a:spcBef>
                <a:spcPts val="0"/>
              </a:spcBef>
              <a:spcAft>
                <a:spcPts val="0"/>
              </a:spcAft>
              <a:buClr>
                <a:schemeClr val="dk1"/>
              </a:buClr>
              <a:buSzPts val="3200"/>
              <a:buFont typeface="Avenir"/>
              <a:buNone/>
            </a:pPr>
            <a:endParaRPr sz="3200"/>
          </a:p>
          <a:p>
            <a:pPr marL="0" lvl="0" indent="0" algn="l" rtl="0">
              <a:lnSpc>
                <a:spcPct val="110000"/>
              </a:lnSpc>
              <a:spcBef>
                <a:spcPts val="0"/>
              </a:spcBef>
              <a:spcAft>
                <a:spcPts val="0"/>
              </a:spcAft>
              <a:buClr>
                <a:schemeClr val="dk1"/>
              </a:buClr>
              <a:buSzPts val="3200"/>
              <a:buFont typeface="Avenir"/>
              <a:buNone/>
            </a:pPr>
            <a:r>
              <a:rPr lang="nl-BE" sz="2155"/>
              <a:t>32%</a:t>
            </a:r>
            <a:endParaRPr sz="2155"/>
          </a:p>
          <a:p>
            <a:pPr marL="0" lvl="0" indent="0" algn="l" rtl="0">
              <a:lnSpc>
                <a:spcPct val="110000"/>
              </a:lnSpc>
              <a:spcBef>
                <a:spcPts val="0"/>
              </a:spcBef>
              <a:spcAft>
                <a:spcPts val="0"/>
              </a:spcAft>
              <a:buClr>
                <a:schemeClr val="dk1"/>
              </a:buClr>
              <a:buSzPts val="3200"/>
              <a:buFont typeface="Avenir"/>
              <a:buNone/>
            </a:pPr>
            <a:r>
              <a:rPr lang="nl-BE" sz="2155" u="sng"/>
              <a:t>52%</a:t>
            </a:r>
            <a:endParaRPr sz="2155" u="sng"/>
          </a:p>
          <a:p>
            <a:pPr marL="0" lvl="0" indent="0" algn="l" rtl="0">
              <a:lnSpc>
                <a:spcPct val="110000"/>
              </a:lnSpc>
              <a:spcBef>
                <a:spcPts val="0"/>
              </a:spcBef>
              <a:spcAft>
                <a:spcPts val="0"/>
              </a:spcAft>
              <a:buClr>
                <a:schemeClr val="dk1"/>
              </a:buClr>
              <a:buSzPts val="3200"/>
              <a:buFont typeface="Avenir"/>
              <a:buNone/>
            </a:pPr>
            <a:r>
              <a:rPr lang="nl-BE" sz="2155"/>
              <a:t>72%</a:t>
            </a:r>
            <a:endParaRPr sz="2155"/>
          </a:p>
        </p:txBody>
      </p:sp>
      <p:sp>
        <p:nvSpPr>
          <p:cNvPr id="218" name="Google Shape;218;gf7be633370_1_187"/>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219" name="Google Shape;219;gf7be633370_1_187"/>
          <p:cNvGrpSpPr/>
          <p:nvPr/>
        </p:nvGrpSpPr>
        <p:grpSpPr>
          <a:xfrm>
            <a:off x="242" y="27"/>
            <a:ext cx="1809965" cy="917277"/>
            <a:chOff x="9039833" y="1004269"/>
            <a:chExt cx="2819700" cy="1556554"/>
          </a:xfrm>
        </p:grpSpPr>
        <p:pic>
          <p:nvPicPr>
            <p:cNvPr id="220" name="Google Shape;220;gf7be633370_1_187"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221" name="Google Shape;221;gf7be633370_1_187"/>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22" name="Google Shape;222;gf7be633370_1_187"/>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223" name="Google Shape;223;gf7be633370_1_187"/>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224" name="Google Shape;224;gf7be633370_1_187"/>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f7be633370_1_176"/>
          <p:cNvSpPr txBox="1">
            <a:spLocks noGrp="1"/>
          </p:cNvSpPr>
          <p:nvPr>
            <p:ph type="title"/>
          </p:nvPr>
        </p:nvSpPr>
        <p:spPr>
          <a:xfrm>
            <a:off x="1084725" y="1709750"/>
            <a:ext cx="106704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Hoeveel % van de vragen lokt slechts één antwoord uit? </a:t>
            </a:r>
            <a:endParaRPr sz="3200"/>
          </a:p>
          <a:p>
            <a:pPr marL="0" lvl="0" indent="0" algn="l" rtl="0">
              <a:lnSpc>
                <a:spcPct val="110000"/>
              </a:lnSpc>
              <a:spcBef>
                <a:spcPts val="0"/>
              </a:spcBef>
              <a:spcAft>
                <a:spcPts val="0"/>
              </a:spcAft>
              <a:buClr>
                <a:schemeClr val="dk1"/>
              </a:buClr>
              <a:buSzPts val="3200"/>
              <a:buFont typeface="Avenir"/>
              <a:buNone/>
            </a:pPr>
            <a:endParaRPr sz="3200"/>
          </a:p>
          <a:p>
            <a:pPr marL="0" lvl="0" indent="0" algn="l" rtl="0">
              <a:lnSpc>
                <a:spcPct val="110000"/>
              </a:lnSpc>
              <a:spcBef>
                <a:spcPts val="0"/>
              </a:spcBef>
              <a:spcAft>
                <a:spcPts val="0"/>
              </a:spcAft>
              <a:buClr>
                <a:schemeClr val="dk1"/>
              </a:buClr>
              <a:buSzPts val="3200"/>
              <a:buFont typeface="Avenir"/>
              <a:buNone/>
            </a:pPr>
            <a:r>
              <a:rPr lang="nl-BE" sz="2155"/>
              <a:t>23 %</a:t>
            </a:r>
            <a:endParaRPr sz="2155"/>
          </a:p>
          <a:p>
            <a:pPr marL="0" lvl="0" indent="0" algn="l" rtl="0">
              <a:lnSpc>
                <a:spcPct val="110000"/>
              </a:lnSpc>
              <a:spcBef>
                <a:spcPts val="0"/>
              </a:spcBef>
              <a:spcAft>
                <a:spcPts val="0"/>
              </a:spcAft>
              <a:buClr>
                <a:schemeClr val="dk1"/>
              </a:buClr>
              <a:buSzPts val="3200"/>
              <a:buFont typeface="Avenir"/>
              <a:buNone/>
            </a:pPr>
            <a:r>
              <a:rPr lang="nl-BE" sz="2155"/>
              <a:t>43 %</a:t>
            </a:r>
            <a:endParaRPr sz="2155"/>
          </a:p>
          <a:p>
            <a:pPr marL="0" lvl="0" indent="0" algn="l" rtl="0">
              <a:lnSpc>
                <a:spcPct val="110000"/>
              </a:lnSpc>
              <a:spcBef>
                <a:spcPts val="0"/>
              </a:spcBef>
              <a:spcAft>
                <a:spcPts val="0"/>
              </a:spcAft>
              <a:buClr>
                <a:schemeClr val="dk1"/>
              </a:buClr>
              <a:buSzPts val="3200"/>
              <a:buFont typeface="Avenir"/>
              <a:buNone/>
            </a:pPr>
            <a:r>
              <a:rPr lang="nl-BE" sz="2155"/>
              <a:t>63 %</a:t>
            </a:r>
            <a:endParaRPr sz="2155"/>
          </a:p>
        </p:txBody>
      </p:sp>
      <p:sp>
        <p:nvSpPr>
          <p:cNvPr id="230" name="Google Shape;230;gf7be633370_1_176"/>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231" name="Google Shape;231;gf7be633370_1_176"/>
          <p:cNvGrpSpPr/>
          <p:nvPr/>
        </p:nvGrpSpPr>
        <p:grpSpPr>
          <a:xfrm>
            <a:off x="242" y="27"/>
            <a:ext cx="1809965" cy="917277"/>
            <a:chOff x="9039833" y="1004269"/>
            <a:chExt cx="2819700" cy="1556554"/>
          </a:xfrm>
        </p:grpSpPr>
        <p:pic>
          <p:nvPicPr>
            <p:cNvPr id="232" name="Google Shape;232;gf7be633370_1_176"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233" name="Google Shape;233;gf7be633370_1_176"/>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34" name="Google Shape;234;gf7be633370_1_176"/>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235" name="Google Shape;235;gf7be633370_1_176"/>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236" name="Google Shape;236;gf7be633370_1_176"/>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f7be633370_1_198"/>
          <p:cNvSpPr txBox="1">
            <a:spLocks noGrp="1"/>
          </p:cNvSpPr>
          <p:nvPr>
            <p:ph type="title"/>
          </p:nvPr>
        </p:nvSpPr>
        <p:spPr>
          <a:xfrm>
            <a:off x="1084725" y="1709750"/>
            <a:ext cx="106704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Hoeveel % van de vragen lokt slechts één antwoord uit? </a:t>
            </a:r>
            <a:endParaRPr sz="3200"/>
          </a:p>
          <a:p>
            <a:pPr marL="0" lvl="0" indent="0" algn="l" rtl="0">
              <a:lnSpc>
                <a:spcPct val="110000"/>
              </a:lnSpc>
              <a:spcBef>
                <a:spcPts val="0"/>
              </a:spcBef>
              <a:spcAft>
                <a:spcPts val="0"/>
              </a:spcAft>
              <a:buClr>
                <a:schemeClr val="dk1"/>
              </a:buClr>
              <a:buSzPts val="3200"/>
              <a:buFont typeface="Avenir"/>
              <a:buNone/>
            </a:pPr>
            <a:endParaRPr sz="3200"/>
          </a:p>
          <a:p>
            <a:pPr marL="0" lvl="0" indent="0" algn="l" rtl="0">
              <a:lnSpc>
                <a:spcPct val="110000"/>
              </a:lnSpc>
              <a:spcBef>
                <a:spcPts val="0"/>
              </a:spcBef>
              <a:spcAft>
                <a:spcPts val="0"/>
              </a:spcAft>
              <a:buClr>
                <a:schemeClr val="dk1"/>
              </a:buClr>
              <a:buSzPts val="3200"/>
              <a:buFont typeface="Avenir"/>
              <a:buNone/>
            </a:pPr>
            <a:r>
              <a:rPr lang="nl-BE" sz="2155"/>
              <a:t>23 %</a:t>
            </a:r>
            <a:endParaRPr sz="2155"/>
          </a:p>
          <a:p>
            <a:pPr marL="0" lvl="0" indent="0" algn="l" rtl="0">
              <a:lnSpc>
                <a:spcPct val="110000"/>
              </a:lnSpc>
              <a:spcBef>
                <a:spcPts val="0"/>
              </a:spcBef>
              <a:spcAft>
                <a:spcPts val="0"/>
              </a:spcAft>
              <a:buClr>
                <a:schemeClr val="dk1"/>
              </a:buClr>
              <a:buSzPts val="3200"/>
              <a:buFont typeface="Avenir"/>
              <a:buNone/>
            </a:pPr>
            <a:r>
              <a:rPr lang="nl-BE" sz="2155"/>
              <a:t>43 %</a:t>
            </a:r>
            <a:endParaRPr sz="2155"/>
          </a:p>
          <a:p>
            <a:pPr marL="0" lvl="0" indent="0" algn="l" rtl="0">
              <a:lnSpc>
                <a:spcPct val="110000"/>
              </a:lnSpc>
              <a:spcBef>
                <a:spcPts val="0"/>
              </a:spcBef>
              <a:spcAft>
                <a:spcPts val="0"/>
              </a:spcAft>
              <a:buClr>
                <a:schemeClr val="dk1"/>
              </a:buClr>
              <a:buSzPts val="3200"/>
              <a:buFont typeface="Avenir"/>
              <a:buNone/>
            </a:pPr>
            <a:r>
              <a:rPr lang="nl-BE" sz="2155" u="sng"/>
              <a:t>63 %</a:t>
            </a:r>
            <a:endParaRPr sz="2155" u="sng"/>
          </a:p>
        </p:txBody>
      </p:sp>
      <p:sp>
        <p:nvSpPr>
          <p:cNvPr id="242" name="Google Shape;242;gf7be633370_1_198"/>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243" name="Google Shape;243;gf7be633370_1_198"/>
          <p:cNvGrpSpPr/>
          <p:nvPr/>
        </p:nvGrpSpPr>
        <p:grpSpPr>
          <a:xfrm>
            <a:off x="242" y="27"/>
            <a:ext cx="1809965" cy="917277"/>
            <a:chOff x="9039833" y="1004269"/>
            <a:chExt cx="2819700" cy="1556554"/>
          </a:xfrm>
        </p:grpSpPr>
        <p:pic>
          <p:nvPicPr>
            <p:cNvPr id="244" name="Google Shape;244;gf7be633370_1_198"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245" name="Google Shape;245;gf7be633370_1_198"/>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46" name="Google Shape;246;gf7be633370_1_198"/>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247" name="Google Shape;247;gf7be633370_1_198"/>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248" name="Google Shape;248;gf7be633370_1_198"/>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f7be633370_1_105"/>
          <p:cNvSpPr txBox="1">
            <a:spLocks noGrp="1"/>
          </p:cNvSpPr>
          <p:nvPr>
            <p:ph type="title"/>
          </p:nvPr>
        </p:nvSpPr>
        <p:spPr>
          <a:xfrm>
            <a:off x="1084725" y="1709750"/>
            <a:ext cx="64647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Hoe zorgen voor een meer uitdagende vraagstelling?</a:t>
            </a:r>
            <a:endParaRPr sz="3200"/>
          </a:p>
        </p:txBody>
      </p:sp>
      <p:sp>
        <p:nvSpPr>
          <p:cNvPr id="254" name="Google Shape;254;gf7be633370_1_105"/>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255" name="Google Shape;255;gf7be633370_1_105"/>
          <p:cNvGrpSpPr/>
          <p:nvPr/>
        </p:nvGrpSpPr>
        <p:grpSpPr>
          <a:xfrm>
            <a:off x="242" y="27"/>
            <a:ext cx="1809965" cy="917277"/>
            <a:chOff x="9039833" y="1004269"/>
            <a:chExt cx="2819700" cy="1556554"/>
          </a:xfrm>
        </p:grpSpPr>
        <p:pic>
          <p:nvPicPr>
            <p:cNvPr id="256" name="Google Shape;256;gf7be633370_1_105"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257" name="Google Shape;257;gf7be633370_1_105"/>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58" name="Google Shape;258;gf7be633370_1_105"/>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259" name="Google Shape;259;gf7be633370_1_105"/>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260" name="Google Shape;260;gf7be633370_1_105"/>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f7be633370_1_211"/>
          <p:cNvSpPr txBox="1">
            <a:spLocks noGrp="1"/>
          </p:cNvSpPr>
          <p:nvPr>
            <p:ph type="title"/>
          </p:nvPr>
        </p:nvSpPr>
        <p:spPr>
          <a:xfrm>
            <a:off x="1084725" y="1709750"/>
            <a:ext cx="64647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Stel meer waarom- en hoe-vragen</a:t>
            </a:r>
            <a:endParaRPr sz="3200"/>
          </a:p>
          <a:p>
            <a:pPr marL="0" lvl="0" indent="0" algn="l" rtl="0">
              <a:lnSpc>
                <a:spcPct val="110000"/>
              </a:lnSpc>
              <a:spcBef>
                <a:spcPts val="0"/>
              </a:spcBef>
              <a:spcAft>
                <a:spcPts val="0"/>
              </a:spcAft>
              <a:buClr>
                <a:schemeClr val="dk1"/>
              </a:buClr>
              <a:buSzPts val="3200"/>
              <a:buFont typeface="Avenir"/>
              <a:buNone/>
            </a:pPr>
            <a:endParaRPr sz="3200"/>
          </a:p>
        </p:txBody>
      </p:sp>
      <p:sp>
        <p:nvSpPr>
          <p:cNvPr id="266" name="Google Shape;266;gf7be633370_1_211"/>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267" name="Google Shape;267;gf7be633370_1_211"/>
          <p:cNvGrpSpPr/>
          <p:nvPr/>
        </p:nvGrpSpPr>
        <p:grpSpPr>
          <a:xfrm>
            <a:off x="242" y="27"/>
            <a:ext cx="1809965" cy="917277"/>
            <a:chOff x="9039833" y="1004269"/>
            <a:chExt cx="2819700" cy="1556554"/>
          </a:xfrm>
        </p:grpSpPr>
        <p:pic>
          <p:nvPicPr>
            <p:cNvPr id="268" name="Google Shape;268;gf7be633370_1_211"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269" name="Google Shape;269;gf7be633370_1_211"/>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70" name="Google Shape;270;gf7be633370_1_211"/>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271" name="Google Shape;271;gf7be633370_1_211"/>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272" name="Google Shape;272;gf7be633370_1_21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f7be633370_1_43"/>
          <p:cNvSpPr txBox="1">
            <a:spLocks noGrp="1"/>
          </p:cNvSpPr>
          <p:nvPr>
            <p:ph type="title"/>
          </p:nvPr>
        </p:nvSpPr>
        <p:spPr>
          <a:xfrm>
            <a:off x="536150" y="756800"/>
            <a:ext cx="5754000" cy="4551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nl-BE" sz="2400"/>
              <a:t>Vraagstelling op verschillende niveaus:</a:t>
            </a:r>
            <a:endParaRPr sz="2400"/>
          </a:p>
        </p:txBody>
      </p:sp>
      <p:sp>
        <p:nvSpPr>
          <p:cNvPr id="278" name="Google Shape;278;gf7be633370_1_43"/>
          <p:cNvSpPr txBox="1">
            <a:spLocks noGrp="1"/>
          </p:cNvSpPr>
          <p:nvPr>
            <p:ph type="body" idx="1"/>
          </p:nvPr>
        </p:nvSpPr>
        <p:spPr>
          <a:xfrm>
            <a:off x="1084726" y="4902488"/>
            <a:ext cx="9144000" cy="985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79" name="Google Shape;279;gf7be633370_1_43"/>
          <p:cNvPicPr preferRelativeResize="0"/>
          <p:nvPr/>
        </p:nvPicPr>
        <p:blipFill>
          <a:blip r:embed="rId3">
            <a:alphaModFix/>
          </a:blip>
          <a:stretch>
            <a:fillRect/>
          </a:stretch>
        </p:blipFill>
        <p:spPr>
          <a:xfrm>
            <a:off x="5834800" y="87800"/>
            <a:ext cx="6357199" cy="4472859"/>
          </a:xfrm>
          <a:prstGeom prst="rect">
            <a:avLst/>
          </a:prstGeom>
          <a:noFill/>
          <a:ln>
            <a:noFill/>
          </a:ln>
        </p:spPr>
      </p:pic>
      <p:sp>
        <p:nvSpPr>
          <p:cNvPr id="280" name="Google Shape;280;gf7be633370_1_43"/>
          <p:cNvSpPr txBox="1"/>
          <p:nvPr/>
        </p:nvSpPr>
        <p:spPr>
          <a:xfrm>
            <a:off x="7360550" y="8309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pic>
        <p:nvPicPr>
          <p:cNvPr id="281" name="Google Shape;281;gf7be633370_1_43"/>
          <p:cNvPicPr preferRelativeResize="0"/>
          <p:nvPr/>
        </p:nvPicPr>
        <p:blipFill>
          <a:blip r:embed="rId4">
            <a:alphaModFix/>
          </a:blip>
          <a:stretch>
            <a:fillRect/>
          </a:stretch>
        </p:blipFill>
        <p:spPr>
          <a:xfrm>
            <a:off x="5834800" y="4585600"/>
            <a:ext cx="6340625" cy="20954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f3746fb55b_0_0"/>
          <p:cNvSpPr txBox="1">
            <a:spLocks noGrp="1"/>
          </p:cNvSpPr>
          <p:nvPr>
            <p:ph type="title"/>
          </p:nvPr>
        </p:nvSpPr>
        <p:spPr>
          <a:xfrm>
            <a:off x="581825" y="110825"/>
            <a:ext cx="116103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Inzetten op interactiekwaliteit om taal en denken te stimuleren</a:t>
            </a:r>
            <a:endParaRPr/>
          </a:p>
        </p:txBody>
      </p:sp>
      <p:sp>
        <p:nvSpPr>
          <p:cNvPr id="287" name="Google Shape;287;gf3746fb55b_0_0"/>
          <p:cNvSpPr txBox="1">
            <a:spLocks noGrp="1"/>
          </p:cNvSpPr>
          <p:nvPr>
            <p:ph type="body" idx="1"/>
          </p:nvPr>
        </p:nvSpPr>
        <p:spPr>
          <a:xfrm>
            <a:off x="581825" y="1970125"/>
            <a:ext cx="6759000" cy="4269900"/>
          </a:xfrm>
          <a:prstGeom prst="rect">
            <a:avLst/>
          </a:prstGeom>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endParaRPr/>
          </a:p>
          <a:p>
            <a:pPr marL="0" lvl="0" indent="0" algn="l" rtl="0">
              <a:spcBef>
                <a:spcPts val="1000"/>
              </a:spcBef>
              <a:spcAft>
                <a:spcPts val="0"/>
              </a:spcAft>
              <a:buNone/>
            </a:pPr>
            <a:r>
              <a:rPr lang="nl-BE" u="sng">
                <a:solidFill>
                  <a:schemeClr val="hlink"/>
                </a:solidFill>
                <a:hlinkClick r:id="rId3"/>
              </a:rPr>
              <a:t>Vijf zinnetjes om meer diepgang te krijgen in een gesprek</a:t>
            </a:r>
            <a:endParaRPr/>
          </a:p>
          <a:p>
            <a:pPr marL="0" lvl="0" indent="0" algn="l" rtl="0">
              <a:spcBef>
                <a:spcPts val="1000"/>
              </a:spcBef>
              <a:spcAft>
                <a:spcPts val="0"/>
              </a:spcAft>
              <a:buClr>
                <a:schemeClr val="dk1"/>
              </a:buClr>
              <a:buSzPts val="1100"/>
              <a:buFont typeface="Arial"/>
              <a:buNone/>
            </a:pPr>
            <a:r>
              <a:rPr lang="nl-BE" sz="1150"/>
              <a:t>https://kleutergewijs.wordpress.com/2016/06/12/vijf-zinnetjes-om-meer-diepgang-te-krijgen-in-een-gesprek-met-kleuters/</a:t>
            </a:r>
            <a:endParaRPr sz="1150"/>
          </a:p>
          <a:p>
            <a:pPr marL="0" lvl="0" indent="0" algn="l" rtl="0">
              <a:spcBef>
                <a:spcPts val="1000"/>
              </a:spcBef>
              <a:spcAft>
                <a:spcPts val="0"/>
              </a:spcAft>
              <a:buNone/>
            </a:pPr>
            <a:endParaRPr/>
          </a:p>
          <a:p>
            <a:pPr marL="0" lvl="0" indent="0" algn="l" rtl="0">
              <a:spcBef>
                <a:spcPts val="1000"/>
              </a:spcBef>
              <a:spcAft>
                <a:spcPts val="0"/>
              </a:spcAft>
              <a:buNone/>
            </a:pPr>
            <a:r>
              <a:rPr lang="nl-BE" u="sng">
                <a:solidFill>
                  <a:schemeClr val="hlink"/>
                </a:solidFill>
                <a:hlinkClick r:id="rId4"/>
              </a:rPr>
              <a:t>Zo stel je geen domme vragen: 14 strategieën voor meer taal en doordenken</a:t>
            </a:r>
            <a:endParaRPr/>
          </a:p>
          <a:p>
            <a:pPr marL="0" lvl="0" indent="0" algn="l" rtl="0">
              <a:spcBef>
                <a:spcPts val="1000"/>
              </a:spcBef>
              <a:spcAft>
                <a:spcPts val="0"/>
              </a:spcAft>
              <a:buClr>
                <a:schemeClr val="dk1"/>
              </a:buClr>
              <a:buSzPts val="1100"/>
              <a:buFont typeface="Arial"/>
              <a:buNone/>
            </a:pPr>
            <a:r>
              <a:rPr lang="nl-BE" sz="1250"/>
              <a:t>https://kleutergewijs.wordpress.com/2019/06/12/zo-stel-je-geen-domme-vragen-14-strategieen-voor-meer-taal-en-doordenken/</a:t>
            </a:r>
            <a:endParaRPr sz="1250"/>
          </a:p>
          <a:p>
            <a:pPr marL="0" lvl="0" indent="0" algn="l" rtl="0">
              <a:spcBef>
                <a:spcPts val="1000"/>
              </a:spcBef>
              <a:spcAft>
                <a:spcPts val="0"/>
              </a:spcAft>
              <a:buNone/>
            </a:pPr>
            <a:endParaRPr/>
          </a:p>
          <a:p>
            <a:pPr marL="0" lvl="0" indent="0" algn="l" rtl="0">
              <a:spcBef>
                <a:spcPts val="1000"/>
              </a:spcBef>
              <a:spcAft>
                <a:spcPts val="0"/>
              </a:spcAft>
              <a:buNone/>
            </a:pPr>
            <a:r>
              <a:rPr lang="nl-BE" u="sng">
                <a:solidFill>
                  <a:schemeClr val="hlink"/>
                </a:solidFill>
                <a:hlinkClick r:id="rId5"/>
              </a:rPr>
              <a:t>Zichtbaar denken</a:t>
            </a:r>
            <a:endParaRPr/>
          </a:p>
          <a:p>
            <a:pPr marL="0" lvl="0" indent="0" algn="l" rtl="0">
              <a:spcBef>
                <a:spcPts val="1000"/>
              </a:spcBef>
              <a:spcAft>
                <a:spcPts val="0"/>
              </a:spcAft>
              <a:buClr>
                <a:schemeClr val="dk1"/>
              </a:buClr>
              <a:buSzPts val="1100"/>
              <a:buFont typeface="Arial"/>
              <a:buNone/>
            </a:pPr>
            <a:r>
              <a:rPr lang="nl-BE" sz="1400"/>
              <a:t>https://kleutergewijs.wordpress.com/2021/06/17/zichtbaar-denken/</a:t>
            </a:r>
            <a:endParaRPr sz="1400"/>
          </a:p>
        </p:txBody>
      </p:sp>
      <p:pic>
        <p:nvPicPr>
          <p:cNvPr id="288" name="Google Shape;288;gf3746fb55b_0_0"/>
          <p:cNvPicPr preferRelativeResize="0"/>
          <p:nvPr/>
        </p:nvPicPr>
        <p:blipFill rotWithShape="1">
          <a:blip r:embed="rId6">
            <a:alphaModFix/>
          </a:blip>
          <a:srcRect t="20665" b="13540"/>
          <a:stretch/>
        </p:blipFill>
        <p:spPr>
          <a:xfrm rot="-4990185">
            <a:off x="7347707" y="2123170"/>
            <a:ext cx="4798412" cy="42094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f193f79a90_1_117"/>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Doel van kleutergewijs</a:t>
            </a:r>
            <a:endParaRPr/>
          </a:p>
        </p:txBody>
      </p:sp>
      <p:sp>
        <p:nvSpPr>
          <p:cNvPr id="102" name="Google Shape;102;gf193f79a90_1_117"/>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nl-BE" sz="1850">
                <a:solidFill>
                  <a:srgbClr val="666666"/>
                </a:solidFill>
                <a:highlight>
                  <a:srgbClr val="FFFFFF"/>
                </a:highlight>
                <a:latin typeface="Arial"/>
                <a:ea typeface="Arial"/>
                <a:cs typeface="Arial"/>
                <a:sym typeface="Arial"/>
              </a:rPr>
              <a:t>Wekelijks schrijven lerarenopleiders nieuwe blogberichten over onderzoek en innovatie, met extra aandacht voor diversiteit en sociale inclusie in de kleuterklas. Ter inspiratie.</a:t>
            </a:r>
            <a:endParaRPr sz="1850">
              <a:solidFill>
                <a:srgbClr val="666666"/>
              </a:solidFill>
              <a:highlight>
                <a:srgbClr val="FFFFFF"/>
              </a:highlight>
              <a:latin typeface="Arial"/>
              <a:ea typeface="Arial"/>
              <a:cs typeface="Arial"/>
              <a:sym typeface="Arial"/>
            </a:endParaRPr>
          </a:p>
          <a:p>
            <a:pPr marL="0" lvl="0" indent="0" algn="l" rtl="0">
              <a:spcBef>
                <a:spcPts val="1000"/>
              </a:spcBef>
              <a:spcAft>
                <a:spcPts val="0"/>
              </a:spcAft>
              <a:buNone/>
            </a:pPr>
            <a:endParaRPr sz="1850">
              <a:solidFill>
                <a:srgbClr val="666666"/>
              </a:solidFill>
              <a:highlight>
                <a:srgbClr val="FFFFFF"/>
              </a:highlight>
              <a:latin typeface="Arial"/>
              <a:ea typeface="Arial"/>
              <a:cs typeface="Arial"/>
              <a:sym typeface="Arial"/>
            </a:endParaRPr>
          </a:p>
          <a:p>
            <a:pPr marL="0" lvl="0" indent="0" algn="l" rtl="0">
              <a:spcBef>
                <a:spcPts val="1000"/>
              </a:spcBef>
              <a:spcAft>
                <a:spcPts val="0"/>
              </a:spcAft>
              <a:buNone/>
            </a:pPr>
            <a:r>
              <a:rPr lang="nl-BE" sz="1850">
                <a:solidFill>
                  <a:srgbClr val="666666"/>
                </a:solidFill>
                <a:highlight>
                  <a:srgbClr val="FFFFFF"/>
                </a:highlight>
                <a:latin typeface="Arial"/>
                <a:ea typeface="Arial"/>
                <a:cs typeface="Arial"/>
                <a:sym typeface="Arial"/>
              </a:rPr>
              <a:t>Blogs over onderzoek</a:t>
            </a:r>
            <a:endParaRPr sz="1850">
              <a:solidFill>
                <a:srgbClr val="666666"/>
              </a:solidFill>
              <a:highlight>
                <a:srgbClr val="FFFFFF"/>
              </a:highlight>
              <a:latin typeface="Arial"/>
              <a:ea typeface="Arial"/>
              <a:cs typeface="Arial"/>
              <a:sym typeface="Arial"/>
            </a:endParaRPr>
          </a:p>
          <a:p>
            <a:pPr marL="0" lvl="0" indent="0" algn="l" rtl="0">
              <a:spcBef>
                <a:spcPts val="1000"/>
              </a:spcBef>
              <a:spcAft>
                <a:spcPts val="0"/>
              </a:spcAft>
              <a:buNone/>
            </a:pPr>
            <a:r>
              <a:rPr lang="nl-BE" sz="1850">
                <a:solidFill>
                  <a:srgbClr val="666666"/>
                </a:solidFill>
                <a:highlight>
                  <a:srgbClr val="FFFFFF"/>
                </a:highlight>
                <a:latin typeface="Arial"/>
                <a:ea typeface="Arial"/>
                <a:cs typeface="Arial"/>
                <a:sym typeface="Arial"/>
              </a:rPr>
              <a:t>Blogs over innovatie</a:t>
            </a:r>
            <a:endParaRPr sz="1850">
              <a:solidFill>
                <a:srgbClr val="666666"/>
              </a:solidFill>
              <a:highlight>
                <a:srgbClr val="FFFFFF"/>
              </a:highlight>
              <a:latin typeface="Arial"/>
              <a:ea typeface="Arial"/>
              <a:cs typeface="Arial"/>
              <a:sym typeface="Arial"/>
            </a:endParaRPr>
          </a:p>
          <a:p>
            <a:pPr marL="0" lvl="0" indent="0" algn="l" rtl="0">
              <a:spcBef>
                <a:spcPts val="1000"/>
              </a:spcBef>
              <a:spcAft>
                <a:spcPts val="0"/>
              </a:spcAft>
              <a:buNone/>
            </a:pPr>
            <a:r>
              <a:rPr lang="nl-BE" sz="1850">
                <a:solidFill>
                  <a:srgbClr val="666666"/>
                </a:solidFill>
                <a:highlight>
                  <a:srgbClr val="FFFFFF"/>
                </a:highlight>
                <a:latin typeface="Arial"/>
                <a:ea typeface="Arial"/>
                <a:cs typeface="Arial"/>
                <a:sym typeface="Arial"/>
              </a:rPr>
              <a:t>Blogs over reflectie</a:t>
            </a:r>
            <a:endParaRPr sz="1850">
              <a:solidFill>
                <a:srgbClr val="666666"/>
              </a:solidFill>
              <a:highlight>
                <a:srgbClr val="FFFFFF"/>
              </a:highlight>
              <a:latin typeface="Arial"/>
              <a:ea typeface="Arial"/>
              <a:cs typeface="Arial"/>
              <a:sym typeface="Arial"/>
            </a:endParaRPr>
          </a:p>
          <a:p>
            <a:pPr marL="0" lvl="0" indent="0" algn="l" rtl="0">
              <a:spcBef>
                <a:spcPts val="1000"/>
              </a:spcBef>
              <a:spcAft>
                <a:spcPts val="0"/>
              </a:spcAft>
              <a:buNone/>
            </a:pPr>
            <a:endParaRPr sz="1350">
              <a:solidFill>
                <a:srgbClr val="666666"/>
              </a:solidFill>
              <a:highlight>
                <a:srgbClr val="FFFFFF"/>
              </a:highlight>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f89ae7f31c_0_0"/>
          <p:cNvSpPr txBox="1">
            <a:spLocks noGrp="1"/>
          </p:cNvSpPr>
          <p:nvPr>
            <p:ph type="title"/>
          </p:nvPr>
        </p:nvSpPr>
        <p:spPr>
          <a:xfrm>
            <a:off x="1084725" y="1709750"/>
            <a:ext cx="83883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None/>
            </a:pPr>
            <a:r>
              <a:rPr lang="nl-BE" sz="3200"/>
              <a:t>2.		Onderzoeksinzichten </a:t>
            </a:r>
            <a:endParaRPr sz="3200"/>
          </a:p>
          <a:p>
            <a:pPr marL="0" lvl="0" indent="0" algn="l" rtl="0">
              <a:lnSpc>
                <a:spcPct val="110000"/>
              </a:lnSpc>
              <a:spcBef>
                <a:spcPts val="0"/>
              </a:spcBef>
              <a:spcAft>
                <a:spcPts val="0"/>
              </a:spcAft>
              <a:buNone/>
            </a:pPr>
            <a:r>
              <a:rPr lang="nl-BE" sz="3200"/>
              <a:t>verbinden met alternatieve praktijken</a:t>
            </a:r>
            <a:endParaRPr sz="3200"/>
          </a:p>
        </p:txBody>
      </p:sp>
      <p:sp>
        <p:nvSpPr>
          <p:cNvPr id="294" name="Google Shape;294;gf89ae7f31c_0_0"/>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295" name="Google Shape;295;gf89ae7f31c_0_0"/>
          <p:cNvGrpSpPr/>
          <p:nvPr/>
        </p:nvGrpSpPr>
        <p:grpSpPr>
          <a:xfrm>
            <a:off x="242" y="27"/>
            <a:ext cx="1809965" cy="917277"/>
            <a:chOff x="9039833" y="1004269"/>
            <a:chExt cx="2819700" cy="1556554"/>
          </a:xfrm>
        </p:grpSpPr>
        <p:pic>
          <p:nvPicPr>
            <p:cNvPr id="296" name="Google Shape;296;gf89ae7f31c_0_0"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297" name="Google Shape;297;gf89ae7f31c_0_0"/>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98" name="Google Shape;298;gf89ae7f31c_0_0"/>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299" name="Google Shape;299;gf89ae7f31c_0_0"/>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300" name="Google Shape;300;gf89ae7f31c_0_0"/>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f89ae7f31c_0_11"/>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306" name="Google Shape;306;gf89ae7f31c_0_11"/>
          <p:cNvSpPr txBox="1">
            <a:spLocks noGrp="1"/>
          </p:cNvSpPr>
          <p:nvPr>
            <p:ph type="body" idx="1"/>
          </p:nvPr>
        </p:nvSpPr>
        <p:spPr>
          <a:xfrm>
            <a:off x="1202350" y="2227925"/>
            <a:ext cx="4637700" cy="43980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endParaRPr/>
          </a:p>
          <a:p>
            <a:pPr marL="0" lvl="0" indent="0" algn="l" rtl="0">
              <a:spcBef>
                <a:spcPts val="1000"/>
              </a:spcBef>
              <a:spcAft>
                <a:spcPts val="0"/>
              </a:spcAft>
              <a:buNone/>
            </a:pPr>
            <a:r>
              <a:rPr lang="nl-BE"/>
              <a:t>Kleuters zijn niet kleurenblind. </a:t>
            </a:r>
            <a:endParaRPr/>
          </a:p>
          <a:p>
            <a:pPr marL="0" lvl="0" indent="0" algn="l" rtl="0">
              <a:spcBef>
                <a:spcPts val="1000"/>
              </a:spcBef>
              <a:spcAft>
                <a:spcPts val="0"/>
              </a:spcAft>
              <a:buNone/>
            </a:pPr>
            <a:r>
              <a:rPr lang="nl-BE"/>
              <a:t>Huidskleur wordt soms geassocieerd met beter of slechter.</a:t>
            </a:r>
            <a:endParaRPr/>
          </a:p>
          <a:p>
            <a:pPr marL="0" lvl="0" indent="0" algn="l" rtl="0">
              <a:spcBef>
                <a:spcPts val="1000"/>
              </a:spcBef>
              <a:spcAft>
                <a:spcPts val="0"/>
              </a:spcAft>
              <a:buNone/>
            </a:pPr>
            <a:endParaRPr/>
          </a:p>
          <a:p>
            <a:pPr marL="457200" lvl="0" indent="-314325" algn="l" rtl="0">
              <a:lnSpc>
                <a:spcPct val="115000"/>
              </a:lnSpc>
              <a:spcBef>
                <a:spcPts val="0"/>
              </a:spcBef>
              <a:spcAft>
                <a:spcPts val="0"/>
              </a:spcAft>
              <a:buClr>
                <a:srgbClr val="666666"/>
              </a:buClr>
              <a:buSzPts val="1350"/>
              <a:buFont typeface="Arial"/>
              <a:buChar char="•"/>
            </a:pPr>
            <a:r>
              <a:rPr lang="nl-BE" sz="1350">
                <a:solidFill>
                  <a:srgbClr val="666666"/>
                </a:solidFill>
                <a:highlight>
                  <a:srgbClr val="FFFFFF"/>
                </a:highlight>
                <a:latin typeface="Arial"/>
                <a:ea typeface="Arial"/>
                <a:cs typeface="Arial"/>
                <a:sym typeface="Arial"/>
              </a:rPr>
              <a:t>Boudry, C. &amp; Vandenbroeck, M., (2006). </a:t>
            </a:r>
            <a:r>
              <a:rPr lang="nl-BE" sz="1350" i="1">
                <a:solidFill>
                  <a:srgbClr val="666666"/>
                </a:solidFill>
                <a:highlight>
                  <a:srgbClr val="FFFFFF"/>
                </a:highlight>
                <a:latin typeface="Arial"/>
                <a:ea typeface="Arial"/>
                <a:cs typeface="Arial"/>
                <a:sym typeface="Arial"/>
              </a:rPr>
              <a:t>Spiegeltje, spiegeltje… : Een werkboek voor de kinderopvang over identiteit en respect </a:t>
            </a:r>
            <a:r>
              <a:rPr lang="nl-BE" sz="1350">
                <a:solidFill>
                  <a:srgbClr val="666666"/>
                </a:solidFill>
                <a:highlight>
                  <a:srgbClr val="FFFFFF"/>
                </a:highlight>
                <a:latin typeface="Arial"/>
                <a:ea typeface="Arial"/>
                <a:cs typeface="Arial"/>
                <a:sym typeface="Arial"/>
              </a:rPr>
              <a:t>(tweede druk). Amsterdam: Uitgeverij SWP Amsterdam</a:t>
            </a:r>
            <a:endParaRPr sz="1350">
              <a:solidFill>
                <a:srgbClr val="666666"/>
              </a:solidFill>
              <a:highlight>
                <a:srgbClr val="FFFFFF"/>
              </a:highlight>
              <a:latin typeface="Arial"/>
              <a:ea typeface="Arial"/>
              <a:cs typeface="Arial"/>
              <a:sym typeface="Arial"/>
            </a:endParaRPr>
          </a:p>
          <a:p>
            <a:pPr marL="457200" lvl="0" indent="-314325" algn="l" rtl="0">
              <a:lnSpc>
                <a:spcPct val="115000"/>
              </a:lnSpc>
              <a:spcBef>
                <a:spcPts val="0"/>
              </a:spcBef>
              <a:spcAft>
                <a:spcPts val="0"/>
              </a:spcAft>
              <a:buClr>
                <a:srgbClr val="666666"/>
              </a:buClr>
              <a:buSzPts val="1350"/>
              <a:buFont typeface="Arial"/>
              <a:buChar char="•"/>
            </a:pPr>
            <a:r>
              <a:rPr lang="nl-BE" sz="1350">
                <a:solidFill>
                  <a:srgbClr val="666666"/>
                </a:solidFill>
                <a:highlight>
                  <a:srgbClr val="FFFFFF"/>
                </a:highlight>
                <a:latin typeface="Arial"/>
                <a:ea typeface="Arial"/>
                <a:cs typeface="Arial"/>
                <a:sym typeface="Arial"/>
              </a:rPr>
              <a:t>Husband, T., (2012). “I Don’t See Color”: Challenging Assumptions about Discussing Race with Young Children. </a:t>
            </a:r>
            <a:r>
              <a:rPr lang="nl-BE" sz="1350" i="1">
                <a:solidFill>
                  <a:srgbClr val="666666"/>
                </a:solidFill>
                <a:highlight>
                  <a:srgbClr val="FFFFFF"/>
                </a:highlight>
                <a:latin typeface="Arial"/>
                <a:ea typeface="Arial"/>
                <a:cs typeface="Arial"/>
                <a:sym typeface="Arial"/>
              </a:rPr>
              <a:t>Early Childhood Education Journal. </a:t>
            </a:r>
            <a:r>
              <a:rPr lang="nl-BE" sz="1350">
                <a:solidFill>
                  <a:srgbClr val="666666"/>
                </a:solidFill>
                <a:highlight>
                  <a:srgbClr val="FFFFFF"/>
                </a:highlight>
                <a:latin typeface="Arial"/>
                <a:ea typeface="Arial"/>
                <a:cs typeface="Arial"/>
                <a:sym typeface="Arial"/>
              </a:rPr>
              <a:t>(39) 365-371</a:t>
            </a:r>
            <a:endParaRPr sz="1350">
              <a:solidFill>
                <a:srgbClr val="666666"/>
              </a:solidFill>
              <a:highlight>
                <a:srgbClr val="FFFFFF"/>
              </a:highlight>
              <a:latin typeface="Arial"/>
              <a:ea typeface="Arial"/>
              <a:cs typeface="Arial"/>
              <a:sym typeface="Arial"/>
            </a:endParaRPr>
          </a:p>
          <a:p>
            <a:pPr marL="457200" lvl="0" indent="-314325" algn="l" rtl="0">
              <a:lnSpc>
                <a:spcPct val="115000"/>
              </a:lnSpc>
              <a:spcBef>
                <a:spcPts val="0"/>
              </a:spcBef>
              <a:spcAft>
                <a:spcPts val="0"/>
              </a:spcAft>
              <a:buClr>
                <a:srgbClr val="666666"/>
              </a:buClr>
              <a:buSzPts val="1350"/>
              <a:buFont typeface="Arial"/>
              <a:buChar char="•"/>
            </a:pPr>
            <a:r>
              <a:rPr lang="nl-BE" sz="1350">
                <a:solidFill>
                  <a:srgbClr val="666666"/>
                </a:solidFill>
                <a:highlight>
                  <a:srgbClr val="FFFFFF"/>
                </a:highlight>
                <a:latin typeface="Arial"/>
                <a:ea typeface="Arial"/>
                <a:cs typeface="Arial"/>
                <a:sym typeface="Arial"/>
              </a:rPr>
              <a:t>Winkler, E., (2009). Children Are Not Colorblind: How Young Children Learn Race. </a:t>
            </a:r>
            <a:r>
              <a:rPr lang="nl-BE" sz="1350" i="1">
                <a:solidFill>
                  <a:srgbClr val="666666"/>
                </a:solidFill>
                <a:highlight>
                  <a:srgbClr val="FFFFFF"/>
                </a:highlight>
                <a:latin typeface="Arial"/>
                <a:ea typeface="Arial"/>
                <a:cs typeface="Arial"/>
                <a:sym typeface="Arial"/>
              </a:rPr>
              <a:t>Pace</a:t>
            </a:r>
            <a:r>
              <a:rPr lang="nl-BE" sz="1350">
                <a:solidFill>
                  <a:srgbClr val="666666"/>
                </a:solidFill>
                <a:highlight>
                  <a:srgbClr val="FFFFFF"/>
                </a:highlight>
                <a:latin typeface="Arial"/>
                <a:ea typeface="Arial"/>
                <a:cs typeface="Arial"/>
                <a:sym typeface="Arial"/>
              </a:rPr>
              <a:t> (3)3. 1-8</a:t>
            </a:r>
            <a:endParaRPr sz="1350">
              <a:solidFill>
                <a:srgbClr val="666666"/>
              </a:solidFill>
              <a:highlight>
                <a:srgbClr val="FFFFFF"/>
              </a:highlight>
              <a:latin typeface="Arial"/>
              <a:ea typeface="Arial"/>
              <a:cs typeface="Arial"/>
              <a:sym typeface="Arial"/>
            </a:endParaRPr>
          </a:p>
          <a:p>
            <a:pPr marL="0" lvl="0" indent="0" algn="l" rtl="0">
              <a:spcBef>
                <a:spcPts val="2000"/>
              </a:spcBef>
              <a:spcAft>
                <a:spcPts val="0"/>
              </a:spcAft>
              <a:buNone/>
            </a:pPr>
            <a:endParaRPr/>
          </a:p>
        </p:txBody>
      </p:sp>
      <p:pic>
        <p:nvPicPr>
          <p:cNvPr id="307" name="Google Shape;307;gf89ae7f31c_0_11"/>
          <p:cNvPicPr preferRelativeResize="0"/>
          <p:nvPr/>
        </p:nvPicPr>
        <p:blipFill rotWithShape="1">
          <a:blip r:embed="rId3">
            <a:alphaModFix/>
          </a:blip>
          <a:srcRect l="-12860" r="12860"/>
          <a:stretch/>
        </p:blipFill>
        <p:spPr>
          <a:xfrm>
            <a:off x="5577001" y="317962"/>
            <a:ext cx="5555426" cy="6222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f89ae7f31c_0_19"/>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Praktijken</a:t>
            </a:r>
            <a:endParaRPr/>
          </a:p>
        </p:txBody>
      </p:sp>
      <p:sp>
        <p:nvSpPr>
          <p:cNvPr id="313" name="Google Shape;313;gf89ae7f31c_0_19"/>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457200" lvl="0" indent="-381000" algn="l" rtl="0">
              <a:spcBef>
                <a:spcPts val="1000"/>
              </a:spcBef>
              <a:spcAft>
                <a:spcPts val="0"/>
              </a:spcAft>
              <a:buSzPts val="2400"/>
              <a:buAutoNum type="arabicPeriod"/>
            </a:pPr>
            <a:r>
              <a:rPr lang="nl-BE" sz="2400"/>
              <a:t>Praat erover</a:t>
            </a:r>
            <a:endParaRPr sz="2400"/>
          </a:p>
          <a:p>
            <a:pPr marL="457200" lvl="0" indent="-381000" algn="l" rtl="0">
              <a:spcBef>
                <a:spcPts val="0"/>
              </a:spcBef>
              <a:spcAft>
                <a:spcPts val="0"/>
              </a:spcAft>
              <a:buSzPts val="2400"/>
              <a:buAutoNum type="arabicPeriod"/>
            </a:pPr>
            <a:r>
              <a:rPr lang="nl-BE" sz="2400"/>
              <a:t>Geef juiste informatie, aangepast aan de leeftijd</a:t>
            </a:r>
            <a:endParaRPr sz="2400"/>
          </a:p>
          <a:p>
            <a:pPr marL="457200" lvl="0" indent="-381000" algn="l" rtl="0">
              <a:spcBef>
                <a:spcPts val="0"/>
              </a:spcBef>
              <a:spcAft>
                <a:spcPts val="0"/>
              </a:spcAft>
              <a:buSzPts val="2400"/>
              <a:buAutoNum type="arabicPeriod"/>
            </a:pPr>
            <a:r>
              <a:rPr lang="nl-BE" sz="2400"/>
              <a:t>Toon alledaagse diversiteit ook elke dag</a:t>
            </a:r>
            <a:endParaRPr sz="2400"/>
          </a:p>
          <a:p>
            <a:pPr marL="457200" lvl="0" indent="-381000" algn="l" rtl="0">
              <a:spcBef>
                <a:spcPts val="0"/>
              </a:spcBef>
              <a:spcAft>
                <a:spcPts val="0"/>
              </a:spcAft>
              <a:buSzPts val="2400"/>
              <a:buAutoNum type="arabicPeriod"/>
            </a:pPr>
            <a:r>
              <a:rPr lang="nl-BE" sz="2400"/>
              <a:t>Reageer</a:t>
            </a:r>
            <a:endParaRPr sz="2400"/>
          </a:p>
          <a:p>
            <a:pPr marL="457200" lvl="0" indent="-381000" algn="l" rtl="0">
              <a:spcBef>
                <a:spcPts val="0"/>
              </a:spcBef>
              <a:spcAft>
                <a:spcPts val="0"/>
              </a:spcAft>
              <a:buSzPts val="2400"/>
              <a:buAutoNum type="arabicPeriod"/>
            </a:pPr>
            <a:r>
              <a:rPr lang="nl-BE" sz="2400"/>
              <a:t>Verken gelijkenissen en verschillen</a:t>
            </a:r>
            <a:endParaRPr sz="2400"/>
          </a:p>
          <a:p>
            <a:pPr marL="457200" lvl="0" indent="-381000" algn="l" rtl="0">
              <a:spcBef>
                <a:spcPts val="0"/>
              </a:spcBef>
              <a:spcAft>
                <a:spcPts val="0"/>
              </a:spcAft>
              <a:buSzPts val="2400"/>
              <a:buAutoNum type="arabicPeriod"/>
            </a:pPr>
            <a:r>
              <a:rPr lang="nl-BE" sz="2400"/>
              <a:t>Onderneem actie</a:t>
            </a:r>
            <a:endParaRPr sz="2400"/>
          </a:p>
          <a:p>
            <a:pPr marL="457200" lvl="0" indent="-381000" algn="l" rtl="0">
              <a:spcBef>
                <a:spcPts val="0"/>
              </a:spcBef>
              <a:spcAft>
                <a:spcPts val="0"/>
              </a:spcAft>
              <a:buSzPts val="2400"/>
              <a:buAutoNum type="arabicPeriod"/>
            </a:pPr>
            <a:r>
              <a:rPr lang="nl-BE" sz="2400"/>
              <a:t>Blijf enthousiast</a:t>
            </a: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f89ae7f31c_0_30"/>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Praktijken</a:t>
            </a:r>
            <a:endParaRPr/>
          </a:p>
        </p:txBody>
      </p:sp>
      <p:sp>
        <p:nvSpPr>
          <p:cNvPr id="319" name="Google Shape;319;gf89ae7f31c_0_30"/>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457200" lvl="0" indent="-381000" algn="l" rtl="0">
              <a:spcBef>
                <a:spcPts val="1000"/>
              </a:spcBef>
              <a:spcAft>
                <a:spcPts val="0"/>
              </a:spcAft>
              <a:buSzPts val="2400"/>
              <a:buAutoNum type="arabicPeriod"/>
            </a:pPr>
            <a:r>
              <a:rPr lang="nl-BE" sz="2400"/>
              <a:t>Praat erover</a:t>
            </a:r>
            <a:endParaRPr sz="2400"/>
          </a:p>
          <a:p>
            <a:pPr marL="457200" lvl="0" indent="-381000" algn="l" rtl="0">
              <a:spcBef>
                <a:spcPts val="0"/>
              </a:spcBef>
              <a:spcAft>
                <a:spcPts val="0"/>
              </a:spcAft>
              <a:buSzPts val="2400"/>
              <a:buAutoNum type="arabicPeriod"/>
            </a:pPr>
            <a:r>
              <a:rPr lang="nl-BE" sz="2400">
                <a:highlight>
                  <a:srgbClr val="FFFF00"/>
                </a:highlight>
              </a:rPr>
              <a:t>Geef juiste informatie, aangepast aan de leeftijd</a:t>
            </a:r>
            <a:endParaRPr sz="2400">
              <a:highlight>
                <a:srgbClr val="FFFF00"/>
              </a:highlight>
            </a:endParaRPr>
          </a:p>
          <a:p>
            <a:pPr marL="457200" lvl="0" indent="-381000" algn="l" rtl="0">
              <a:spcBef>
                <a:spcPts val="0"/>
              </a:spcBef>
              <a:spcAft>
                <a:spcPts val="0"/>
              </a:spcAft>
              <a:buSzPts val="2400"/>
              <a:buAutoNum type="arabicPeriod"/>
            </a:pPr>
            <a:r>
              <a:rPr lang="nl-BE" sz="2400"/>
              <a:t>Toon alledaagse diversiteit ook elke dag</a:t>
            </a:r>
            <a:endParaRPr sz="2400"/>
          </a:p>
          <a:p>
            <a:pPr marL="457200" lvl="0" indent="-381000" algn="l" rtl="0">
              <a:spcBef>
                <a:spcPts val="0"/>
              </a:spcBef>
              <a:spcAft>
                <a:spcPts val="0"/>
              </a:spcAft>
              <a:buSzPts val="2400"/>
              <a:buAutoNum type="arabicPeriod"/>
            </a:pPr>
            <a:r>
              <a:rPr lang="nl-BE" sz="2400"/>
              <a:t>Reageer</a:t>
            </a:r>
            <a:endParaRPr sz="2400"/>
          </a:p>
          <a:p>
            <a:pPr marL="457200" lvl="0" indent="-381000" algn="l" rtl="0">
              <a:spcBef>
                <a:spcPts val="0"/>
              </a:spcBef>
              <a:spcAft>
                <a:spcPts val="0"/>
              </a:spcAft>
              <a:buSzPts val="2400"/>
              <a:buAutoNum type="arabicPeriod"/>
            </a:pPr>
            <a:r>
              <a:rPr lang="nl-BE" sz="2400"/>
              <a:t>Verken gelijkenissen en verschillen</a:t>
            </a:r>
            <a:endParaRPr sz="2400"/>
          </a:p>
          <a:p>
            <a:pPr marL="457200" lvl="0" indent="-381000" algn="l" rtl="0">
              <a:spcBef>
                <a:spcPts val="0"/>
              </a:spcBef>
              <a:spcAft>
                <a:spcPts val="0"/>
              </a:spcAft>
              <a:buSzPts val="2400"/>
              <a:buAutoNum type="arabicPeriod"/>
            </a:pPr>
            <a:r>
              <a:rPr lang="nl-BE" sz="2400"/>
              <a:t>Onderneem actie</a:t>
            </a:r>
            <a:endParaRPr sz="2400"/>
          </a:p>
          <a:p>
            <a:pPr marL="457200" lvl="0" indent="-381000" algn="l" rtl="0">
              <a:spcBef>
                <a:spcPts val="0"/>
              </a:spcBef>
              <a:spcAft>
                <a:spcPts val="0"/>
              </a:spcAft>
              <a:buSzPts val="2400"/>
              <a:buAutoNum type="arabicPeriod"/>
            </a:pPr>
            <a:r>
              <a:rPr lang="nl-BE" sz="2400"/>
              <a:t>Blijf enthousiast</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f89ae7f31c_0_24"/>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325" name="Google Shape;325;gf89ae7f31c_0_24"/>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26" name="Google Shape;326;gf89ae7f31c_0_24"/>
          <p:cNvPicPr preferRelativeResize="0"/>
          <p:nvPr/>
        </p:nvPicPr>
        <p:blipFill>
          <a:blip r:embed="rId3">
            <a:alphaModFix/>
          </a:blip>
          <a:stretch>
            <a:fillRect/>
          </a:stretch>
        </p:blipFill>
        <p:spPr>
          <a:xfrm>
            <a:off x="1077341" y="1482425"/>
            <a:ext cx="7928110" cy="4727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gf89ae7f31c_0_35"/>
          <p:cNvPicPr preferRelativeResize="0"/>
          <p:nvPr/>
        </p:nvPicPr>
        <p:blipFill rotWithShape="1">
          <a:blip r:embed="rId3">
            <a:alphaModFix/>
          </a:blip>
          <a:srcRect l="24994" t="45178" r="18367"/>
          <a:stretch/>
        </p:blipFill>
        <p:spPr>
          <a:xfrm>
            <a:off x="744700" y="813950"/>
            <a:ext cx="4606626" cy="3592649"/>
          </a:xfrm>
          <a:prstGeom prst="rect">
            <a:avLst/>
          </a:prstGeom>
          <a:noFill/>
          <a:ln>
            <a:noFill/>
          </a:ln>
        </p:spPr>
      </p:pic>
      <p:pic>
        <p:nvPicPr>
          <p:cNvPr id="332" name="Google Shape;332;gf89ae7f31c_0_35"/>
          <p:cNvPicPr preferRelativeResize="0"/>
          <p:nvPr/>
        </p:nvPicPr>
        <p:blipFill>
          <a:blip r:embed="rId4">
            <a:alphaModFix/>
          </a:blip>
          <a:stretch>
            <a:fillRect/>
          </a:stretch>
        </p:blipFill>
        <p:spPr>
          <a:xfrm>
            <a:off x="6066029" y="881488"/>
            <a:ext cx="3514725" cy="3457575"/>
          </a:xfrm>
          <a:prstGeom prst="rect">
            <a:avLst/>
          </a:prstGeom>
          <a:noFill/>
          <a:ln>
            <a:noFill/>
          </a:ln>
        </p:spPr>
      </p:pic>
      <p:sp>
        <p:nvSpPr>
          <p:cNvPr id="333" name="Google Shape;333;gf89ae7f31c_0_35"/>
          <p:cNvSpPr txBox="1"/>
          <p:nvPr/>
        </p:nvSpPr>
        <p:spPr>
          <a:xfrm>
            <a:off x="190500" y="6042300"/>
            <a:ext cx="1200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a:latin typeface="Avenir"/>
                <a:ea typeface="Avenir"/>
                <a:cs typeface="Avenir"/>
                <a:sym typeface="Avenir"/>
              </a:rPr>
              <a:t>Ontwerponderzoek, projectverantwoordelijke Eva Dierickx, hogeschool AP ism </a:t>
            </a:r>
            <a:r>
              <a:rPr lang="nl-BE" sz="1300">
                <a:solidFill>
                  <a:srgbClr val="232226"/>
                </a:solidFill>
                <a:highlight>
                  <a:srgbClr val="F5F5F5"/>
                </a:highlight>
              </a:rPr>
              <a:t>KU Leuven, Universiteit Leiden, Hogeschool PXL, Studio Globo</a:t>
            </a:r>
            <a:endParaRPr sz="1300">
              <a:solidFill>
                <a:srgbClr val="232226"/>
              </a:solidFill>
              <a:highlight>
                <a:srgbClr val="F5F5F5"/>
              </a:highlight>
            </a:endParaRPr>
          </a:p>
          <a:p>
            <a:pPr marL="0" lvl="0" indent="0" algn="l" rtl="0">
              <a:spcBef>
                <a:spcPts val="0"/>
              </a:spcBef>
              <a:spcAft>
                <a:spcPts val="0"/>
              </a:spcAft>
              <a:buNone/>
            </a:pPr>
            <a:endParaRPr>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f89ae7f31c_0_43"/>
          <p:cNvSpPr txBox="1">
            <a:spLocks noGrp="1"/>
          </p:cNvSpPr>
          <p:nvPr>
            <p:ph type="title"/>
          </p:nvPr>
        </p:nvSpPr>
        <p:spPr>
          <a:xfrm>
            <a:off x="1084725" y="1709750"/>
            <a:ext cx="83883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None/>
            </a:pPr>
            <a:r>
              <a:rPr lang="nl-BE" sz="3200"/>
              <a:t>3.		Bij blijven </a:t>
            </a:r>
            <a:endParaRPr sz="3200"/>
          </a:p>
          <a:p>
            <a:pPr marL="0" lvl="0" indent="0" algn="l" rtl="0">
              <a:lnSpc>
                <a:spcPct val="110000"/>
              </a:lnSpc>
              <a:spcBef>
                <a:spcPts val="0"/>
              </a:spcBef>
              <a:spcAft>
                <a:spcPts val="0"/>
              </a:spcAft>
              <a:buNone/>
            </a:pPr>
            <a:r>
              <a:rPr lang="nl-BE" sz="3200"/>
              <a:t>bij de onderzoeksactualiteit</a:t>
            </a:r>
            <a:endParaRPr sz="3200"/>
          </a:p>
        </p:txBody>
      </p:sp>
      <p:sp>
        <p:nvSpPr>
          <p:cNvPr id="339" name="Google Shape;339;gf89ae7f31c_0_43"/>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340" name="Google Shape;340;gf89ae7f31c_0_43"/>
          <p:cNvGrpSpPr/>
          <p:nvPr/>
        </p:nvGrpSpPr>
        <p:grpSpPr>
          <a:xfrm>
            <a:off x="242" y="27"/>
            <a:ext cx="1809965" cy="917277"/>
            <a:chOff x="9039833" y="1004269"/>
            <a:chExt cx="2819700" cy="1556554"/>
          </a:xfrm>
        </p:grpSpPr>
        <p:pic>
          <p:nvPicPr>
            <p:cNvPr id="341" name="Google Shape;341;gf89ae7f31c_0_43"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342" name="Google Shape;342;gf89ae7f31c_0_43"/>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343" name="Google Shape;343;gf89ae7f31c_0_43"/>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344" name="Google Shape;344;gf89ae7f31c_0_43"/>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345" name="Google Shape;345;gf89ae7f31c_0_43"/>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f193f79a90_0_0"/>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pic>
        <p:nvPicPr>
          <p:cNvPr id="351" name="Google Shape;351;gf193f79a90_0_0"/>
          <p:cNvPicPr preferRelativeResize="0"/>
          <p:nvPr/>
        </p:nvPicPr>
        <p:blipFill>
          <a:blip r:embed="rId3">
            <a:alphaModFix/>
          </a:blip>
          <a:stretch>
            <a:fillRect/>
          </a:stretch>
        </p:blipFill>
        <p:spPr>
          <a:xfrm>
            <a:off x="-110575" y="0"/>
            <a:ext cx="12325951" cy="6858001"/>
          </a:xfrm>
          <a:prstGeom prst="rect">
            <a:avLst/>
          </a:prstGeom>
          <a:noFill/>
          <a:ln>
            <a:noFill/>
          </a:ln>
        </p:spPr>
      </p:pic>
      <p:sp>
        <p:nvSpPr>
          <p:cNvPr id="352" name="Google Shape;352;gf193f79a90_0_0"/>
          <p:cNvSpPr txBox="1">
            <a:spLocks noGrp="1"/>
          </p:cNvSpPr>
          <p:nvPr>
            <p:ph type="title"/>
          </p:nvPr>
        </p:nvSpPr>
        <p:spPr>
          <a:xfrm>
            <a:off x="6033325" y="2920025"/>
            <a:ext cx="1440900" cy="522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nl-BE" sz="3880">
                <a:solidFill>
                  <a:schemeClr val="lt1"/>
                </a:solidFill>
              </a:rPr>
              <a:t>Taal</a:t>
            </a:r>
            <a:endParaRPr sz="3880">
              <a:solidFill>
                <a:schemeClr val="lt1"/>
              </a:solidFill>
            </a:endParaRPr>
          </a:p>
        </p:txBody>
      </p:sp>
      <p:sp>
        <p:nvSpPr>
          <p:cNvPr id="353" name="Google Shape;353;gf193f79a90_0_0"/>
          <p:cNvSpPr txBox="1">
            <a:spLocks noGrp="1"/>
          </p:cNvSpPr>
          <p:nvPr>
            <p:ph type="title"/>
          </p:nvPr>
        </p:nvSpPr>
        <p:spPr>
          <a:xfrm>
            <a:off x="4364050" y="2014250"/>
            <a:ext cx="2681400" cy="5223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nl-BE">
                <a:solidFill>
                  <a:schemeClr val="lt1"/>
                </a:solidFill>
              </a:rPr>
              <a:t>Geletterdheid</a:t>
            </a:r>
            <a:endParaRPr>
              <a:solidFill>
                <a:schemeClr val="lt1"/>
              </a:solidFill>
            </a:endParaRPr>
          </a:p>
        </p:txBody>
      </p:sp>
      <p:sp>
        <p:nvSpPr>
          <p:cNvPr id="354" name="Google Shape;354;gf193f79a90_0_0"/>
          <p:cNvSpPr txBox="1">
            <a:spLocks noGrp="1"/>
          </p:cNvSpPr>
          <p:nvPr>
            <p:ph type="title"/>
          </p:nvPr>
        </p:nvSpPr>
        <p:spPr>
          <a:xfrm>
            <a:off x="8066000" y="2335700"/>
            <a:ext cx="2681400" cy="5223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nl-BE">
                <a:solidFill>
                  <a:schemeClr val="lt1"/>
                </a:solidFill>
              </a:rPr>
              <a:t>Gesprekken</a:t>
            </a:r>
            <a:endParaRPr>
              <a:solidFill>
                <a:schemeClr val="lt1"/>
              </a:solidFill>
            </a:endParaRPr>
          </a:p>
        </p:txBody>
      </p:sp>
      <p:sp>
        <p:nvSpPr>
          <p:cNvPr id="355" name="Google Shape;355;gf193f79a90_0_0"/>
          <p:cNvSpPr txBox="1">
            <a:spLocks noGrp="1"/>
          </p:cNvSpPr>
          <p:nvPr>
            <p:ph type="title"/>
          </p:nvPr>
        </p:nvSpPr>
        <p:spPr>
          <a:xfrm>
            <a:off x="5070675" y="4296375"/>
            <a:ext cx="2681400" cy="5223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nl-BE">
                <a:solidFill>
                  <a:schemeClr val="lt1"/>
                </a:solidFill>
              </a:rPr>
              <a:t>Meertaligheid</a:t>
            </a:r>
            <a:endParaRPr>
              <a:solidFill>
                <a:schemeClr val="lt1"/>
              </a:solidFill>
            </a:endParaRPr>
          </a:p>
        </p:txBody>
      </p:sp>
      <p:sp>
        <p:nvSpPr>
          <p:cNvPr id="356" name="Google Shape;356;gf193f79a90_0_0"/>
          <p:cNvSpPr txBox="1">
            <a:spLocks noGrp="1"/>
          </p:cNvSpPr>
          <p:nvPr>
            <p:ph type="title"/>
          </p:nvPr>
        </p:nvSpPr>
        <p:spPr>
          <a:xfrm>
            <a:off x="8973550" y="3774075"/>
            <a:ext cx="2681400" cy="5223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nl-BE">
                <a:solidFill>
                  <a:schemeClr val="lt1"/>
                </a:solidFill>
              </a:rPr>
              <a:t>Boeken</a:t>
            </a:r>
            <a:endParaRPr>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f89ae7f31c_0_54"/>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Waar of niet waar?</a:t>
            </a:r>
            <a:endParaRPr/>
          </a:p>
        </p:txBody>
      </p:sp>
      <p:sp>
        <p:nvSpPr>
          <p:cNvPr id="362" name="Google Shape;362;gf89ae7f31c_0_54"/>
          <p:cNvSpPr txBox="1">
            <a:spLocks noGrp="1"/>
          </p:cNvSpPr>
          <p:nvPr>
            <p:ph type="body" idx="1"/>
          </p:nvPr>
        </p:nvSpPr>
        <p:spPr>
          <a:xfrm>
            <a:off x="1077349" y="2427326"/>
            <a:ext cx="10612500" cy="4015200"/>
          </a:xfrm>
          <a:prstGeom prst="rect">
            <a:avLst/>
          </a:prstGeom>
        </p:spPr>
        <p:txBody>
          <a:bodyPr spcFirstLastPara="1" wrap="square" lIns="91425" tIns="45700" rIns="91425" bIns="45700" anchor="t" anchorCtr="0">
            <a:normAutofit/>
          </a:bodyPr>
          <a:lstStyle/>
          <a:p>
            <a:pPr marL="457200" lvl="0" indent="-400050" algn="l" rtl="0">
              <a:lnSpc>
                <a:spcPct val="115000"/>
              </a:lnSpc>
              <a:spcBef>
                <a:spcPts val="1200"/>
              </a:spcBef>
              <a:spcAft>
                <a:spcPts val="0"/>
              </a:spcAft>
              <a:buSzPts val="2700"/>
              <a:buFont typeface="Arial"/>
              <a:buChar char="❏"/>
            </a:pPr>
            <a:r>
              <a:rPr lang="nl-BE" sz="2400">
                <a:latin typeface="Arial"/>
                <a:ea typeface="Arial"/>
                <a:cs typeface="Arial"/>
                <a:sym typeface="Arial"/>
              </a:rPr>
              <a:t>Elke activiteit biedt evenveel taalleerkansen.</a:t>
            </a:r>
            <a:endParaRPr sz="2400">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Kleuters hebben meer gesprekken met hun vriendjes dan met hun leerkracht.</a:t>
            </a:r>
            <a:endParaRPr sz="2400">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Als leerkracht ga je beter voor enkele langere gesprekken dan voor veel korte gesprekken.</a:t>
            </a:r>
            <a:endParaRPr sz="2400">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Graadsklassen zijn goed voor de taalvaardigheid.</a:t>
            </a:r>
            <a:endParaRPr sz="3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f9ff709d82_0_5"/>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Waar of niet waar?</a:t>
            </a:r>
            <a:endParaRPr/>
          </a:p>
        </p:txBody>
      </p:sp>
      <p:sp>
        <p:nvSpPr>
          <p:cNvPr id="368" name="Google Shape;368;gf9ff709d82_0_5"/>
          <p:cNvSpPr txBox="1">
            <a:spLocks noGrp="1"/>
          </p:cNvSpPr>
          <p:nvPr>
            <p:ph type="body" idx="1"/>
          </p:nvPr>
        </p:nvSpPr>
        <p:spPr>
          <a:xfrm>
            <a:off x="1077349" y="2427326"/>
            <a:ext cx="10612500" cy="4015200"/>
          </a:xfrm>
          <a:prstGeom prst="rect">
            <a:avLst/>
          </a:prstGeom>
        </p:spPr>
        <p:txBody>
          <a:bodyPr spcFirstLastPara="1" wrap="square" lIns="91425" tIns="45700" rIns="91425" bIns="45700" anchor="t" anchorCtr="0">
            <a:normAutofit/>
          </a:bodyPr>
          <a:lstStyle/>
          <a:p>
            <a:pPr marL="457200" lvl="0" indent="-400050" algn="l" rtl="0">
              <a:lnSpc>
                <a:spcPct val="115000"/>
              </a:lnSpc>
              <a:spcBef>
                <a:spcPts val="1200"/>
              </a:spcBef>
              <a:spcAft>
                <a:spcPts val="0"/>
              </a:spcAft>
              <a:buSzPts val="2700"/>
              <a:buFont typeface="Arial"/>
              <a:buChar char="❏"/>
            </a:pPr>
            <a:r>
              <a:rPr lang="nl-BE" sz="2400">
                <a:latin typeface="Arial"/>
                <a:ea typeface="Arial"/>
                <a:cs typeface="Arial"/>
                <a:sym typeface="Arial"/>
              </a:rPr>
              <a:t>Elke activiteit biedt evenveel taalleerkansen. </a:t>
            </a:r>
            <a:r>
              <a:rPr lang="nl-BE" sz="2400" b="1">
                <a:latin typeface="Arial"/>
                <a:ea typeface="Arial"/>
                <a:cs typeface="Arial"/>
                <a:sym typeface="Arial"/>
              </a:rPr>
              <a:t>NIET WAAR</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Kleuters hebben meer gesprekken met hun vriendjes dan met hun leerkracht.</a:t>
            </a:r>
            <a:endParaRPr sz="2400">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Als leerkracht ga je beter voor enkele langere gesprekken dan voor veel korte gesprekken.</a:t>
            </a:r>
            <a:endParaRPr sz="2400">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Graadsklassen zijn goed voor de taalvaardigheid.</a:t>
            </a:r>
            <a:endParaRPr sz="3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06"/>
        <p:cNvGrpSpPr/>
        <p:nvPr/>
      </p:nvGrpSpPr>
      <p:grpSpPr>
        <a:xfrm>
          <a:off x="0" y="0"/>
          <a:ext cx="0" cy="0"/>
          <a:chOff x="0" y="0"/>
          <a:chExt cx="0" cy="0"/>
        </a:xfrm>
      </p:grpSpPr>
      <p:sp>
        <p:nvSpPr>
          <p:cNvPr id="107" name="Google Shape;107;gf193f79a90_1_99"/>
          <p:cNvSpPr txBox="1">
            <a:spLocks noGrp="1"/>
          </p:cNvSpPr>
          <p:nvPr>
            <p:ph type="title"/>
          </p:nvPr>
        </p:nvSpPr>
        <p:spPr>
          <a:xfrm>
            <a:off x="1077362" y="720434"/>
            <a:ext cx="9950100" cy="15075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a:t>Europees netwerk</a:t>
            </a:r>
            <a:endParaRPr/>
          </a:p>
        </p:txBody>
      </p:sp>
      <p:sp>
        <p:nvSpPr>
          <p:cNvPr id="108" name="Google Shape;108;gf193f79a90_1_99"/>
          <p:cNvSpPr txBox="1">
            <a:spLocks noGrp="1"/>
          </p:cNvSpPr>
          <p:nvPr>
            <p:ph type="body" idx="1"/>
          </p:nvPr>
        </p:nvSpPr>
        <p:spPr>
          <a:xfrm>
            <a:off x="1077362" y="2427316"/>
            <a:ext cx="9950100" cy="3513600"/>
          </a:xfrm>
          <a:prstGeom prst="rect">
            <a:avLst/>
          </a:prstGeom>
          <a:noFill/>
          <a:ln>
            <a:noFill/>
          </a:ln>
        </p:spPr>
        <p:txBody>
          <a:bodyPr spcFirstLastPara="1" wrap="square" lIns="91425" tIns="45700" rIns="91425" bIns="45700" anchor="t" anchorCtr="0">
            <a:normAutofit/>
          </a:bodyPr>
          <a:lstStyle/>
          <a:p>
            <a:pPr marL="228600" lvl="0" indent="-211455" algn="l" rtl="0">
              <a:lnSpc>
                <a:spcPct val="120000"/>
              </a:lnSpc>
              <a:spcBef>
                <a:spcPts val="0"/>
              </a:spcBef>
              <a:spcAft>
                <a:spcPts val="0"/>
              </a:spcAft>
              <a:buClr>
                <a:schemeClr val="dk1"/>
              </a:buClr>
              <a:buSzPct val="100000"/>
              <a:buChar char="•"/>
            </a:pPr>
            <a:r>
              <a:rPr lang="nl-BE"/>
              <a:t>Vlaamse blog: </a:t>
            </a:r>
            <a:r>
              <a:rPr lang="nl-BE" u="sng">
                <a:solidFill>
                  <a:schemeClr val="hlink"/>
                </a:solidFill>
                <a:hlinkClick r:id="rId3"/>
              </a:rPr>
              <a:t>Kleutergewijs.be</a:t>
            </a:r>
            <a:endParaRPr/>
          </a:p>
          <a:p>
            <a:pPr marL="228600" lvl="0" indent="-211455" algn="l" rtl="0">
              <a:lnSpc>
                <a:spcPct val="120000"/>
              </a:lnSpc>
              <a:spcBef>
                <a:spcPts val="1000"/>
              </a:spcBef>
              <a:spcAft>
                <a:spcPts val="0"/>
              </a:spcAft>
              <a:buClr>
                <a:schemeClr val="dk1"/>
              </a:buClr>
              <a:buSzPct val="100000"/>
              <a:buChar char="•"/>
            </a:pPr>
            <a:r>
              <a:rPr lang="nl-BE"/>
              <a:t>Europese Blog: </a:t>
            </a:r>
            <a:r>
              <a:rPr lang="nl-BE" u="sng">
                <a:solidFill>
                  <a:schemeClr val="hlink"/>
                </a:solidFill>
                <a:hlinkClick r:id="rId4"/>
              </a:rPr>
              <a:t>EarlyYearsBlog.eu</a:t>
            </a:r>
            <a:endParaRPr/>
          </a:p>
          <a:p>
            <a:pPr marL="228600" lvl="0" indent="-211455" algn="l" rtl="0">
              <a:lnSpc>
                <a:spcPct val="120000"/>
              </a:lnSpc>
              <a:spcBef>
                <a:spcPts val="1000"/>
              </a:spcBef>
              <a:spcAft>
                <a:spcPts val="0"/>
              </a:spcAft>
              <a:buClr>
                <a:schemeClr val="dk1"/>
              </a:buClr>
              <a:buSzPct val="100000"/>
              <a:buChar char="•"/>
            </a:pPr>
            <a:r>
              <a:rPr lang="nl-BE"/>
              <a:t>Nederlandse blog: </a:t>
            </a:r>
            <a:r>
              <a:rPr lang="nl-BE" u="sng">
                <a:solidFill>
                  <a:schemeClr val="hlink"/>
                </a:solidFill>
                <a:hlinkClick r:id="rId5"/>
              </a:rPr>
              <a:t>EarlyYearsBlog.nl</a:t>
            </a:r>
            <a:endParaRPr/>
          </a:p>
          <a:p>
            <a:pPr marL="228600" lvl="0" indent="-211455" algn="l" rtl="0">
              <a:lnSpc>
                <a:spcPct val="120000"/>
              </a:lnSpc>
              <a:spcBef>
                <a:spcPts val="1000"/>
              </a:spcBef>
              <a:spcAft>
                <a:spcPts val="0"/>
              </a:spcAft>
              <a:buClr>
                <a:schemeClr val="dk1"/>
              </a:buClr>
              <a:buSzPct val="100000"/>
              <a:buChar char="•"/>
            </a:pPr>
            <a:r>
              <a:rPr lang="nl-BE"/>
              <a:t>Portugese blog: </a:t>
            </a:r>
            <a:r>
              <a:rPr lang="nl-BE" u="sng">
                <a:solidFill>
                  <a:schemeClr val="hlink"/>
                </a:solidFill>
                <a:hlinkClick r:id="rId6"/>
              </a:rPr>
              <a:t>PrimeirosAnos.pt</a:t>
            </a:r>
            <a:endParaRPr/>
          </a:p>
          <a:p>
            <a:pPr marL="228600" lvl="0" indent="-211455" algn="l" rtl="0">
              <a:lnSpc>
                <a:spcPct val="120000"/>
              </a:lnSpc>
              <a:spcBef>
                <a:spcPts val="1000"/>
              </a:spcBef>
              <a:spcAft>
                <a:spcPts val="0"/>
              </a:spcAft>
              <a:buClr>
                <a:schemeClr val="dk1"/>
              </a:buClr>
              <a:buSzPct val="100000"/>
              <a:buChar char="•"/>
            </a:pPr>
            <a:r>
              <a:rPr lang="nl-BE"/>
              <a:t>Poolse blog: </a:t>
            </a:r>
            <a:r>
              <a:rPr lang="nl-BE" u="sng">
                <a:solidFill>
                  <a:schemeClr val="hlink"/>
                </a:solidFill>
                <a:hlinkClick r:id="rId3"/>
              </a:rPr>
              <a:t>CzymSkorupka.edu.pl</a:t>
            </a:r>
            <a:endParaRPr/>
          </a:p>
          <a:p>
            <a:pPr marL="228600" lvl="0" indent="-114300" algn="l" rtl="0">
              <a:lnSpc>
                <a:spcPct val="120000"/>
              </a:lnSpc>
              <a:spcBef>
                <a:spcPts val="1000"/>
              </a:spcBef>
              <a:spcAft>
                <a:spcPts val="0"/>
              </a:spcAft>
              <a:buClr>
                <a:schemeClr val="dk1"/>
              </a:buClr>
              <a:buSzPct val="100000"/>
              <a:buNone/>
            </a:pPr>
            <a:endParaRPr/>
          </a:p>
          <a:p>
            <a:pPr marL="228600" lvl="0" indent="-114300" algn="l" rtl="0">
              <a:lnSpc>
                <a:spcPct val="120000"/>
              </a:lnSpc>
              <a:spcBef>
                <a:spcPts val="1000"/>
              </a:spcBef>
              <a:spcAft>
                <a:spcPts val="0"/>
              </a:spcAft>
              <a:buClr>
                <a:schemeClr val="dk1"/>
              </a:buClr>
              <a:buSzPct val="100000"/>
              <a:buNone/>
            </a:pPr>
            <a:endParaRPr/>
          </a:p>
          <a:p>
            <a:pPr marL="0" lvl="0" indent="0" algn="l" rtl="0">
              <a:lnSpc>
                <a:spcPct val="120000"/>
              </a:lnSpc>
              <a:spcBef>
                <a:spcPts val="1000"/>
              </a:spcBef>
              <a:spcAft>
                <a:spcPts val="0"/>
              </a:spcAft>
              <a:buClr>
                <a:schemeClr val="dk1"/>
              </a:buClr>
              <a:buSzPct val="100000"/>
              <a:buNone/>
            </a:pPr>
            <a:r>
              <a:rPr lang="nl-BE" sz="1200"/>
              <a:t>(Europees project BECERID: Erasmus KA2+, 2017-2020) </a:t>
            </a:r>
            <a:endParaRPr/>
          </a:p>
          <a:p>
            <a:pPr marL="0" lvl="0" indent="0" algn="l" rtl="0">
              <a:lnSpc>
                <a:spcPct val="120000"/>
              </a:lnSpc>
              <a:spcBef>
                <a:spcPts val="1000"/>
              </a:spcBef>
              <a:spcAft>
                <a:spcPts val="0"/>
              </a:spcAft>
              <a:buClr>
                <a:schemeClr val="dk1"/>
              </a:buClr>
              <a:buSzPct val="100000"/>
              <a:buNone/>
            </a:pPr>
            <a:endParaRPr/>
          </a:p>
          <a:p>
            <a:pPr marL="228600" lvl="0" indent="-114300" algn="l" rtl="0">
              <a:lnSpc>
                <a:spcPct val="120000"/>
              </a:lnSpc>
              <a:spcBef>
                <a:spcPts val="1000"/>
              </a:spcBef>
              <a:spcAft>
                <a:spcPts val="0"/>
              </a:spcAft>
              <a:buClr>
                <a:schemeClr val="dk1"/>
              </a:buClr>
              <a:buSzPct val="100000"/>
              <a:buNone/>
            </a:pPr>
            <a:endParaRPr/>
          </a:p>
        </p:txBody>
      </p:sp>
      <p:grpSp>
        <p:nvGrpSpPr>
          <p:cNvPr id="109" name="Google Shape;109;gf193f79a90_1_99"/>
          <p:cNvGrpSpPr/>
          <p:nvPr/>
        </p:nvGrpSpPr>
        <p:grpSpPr>
          <a:xfrm>
            <a:off x="242" y="27"/>
            <a:ext cx="1809965" cy="917277"/>
            <a:chOff x="9039833" y="1004269"/>
            <a:chExt cx="2819700" cy="1556554"/>
          </a:xfrm>
        </p:grpSpPr>
        <p:pic>
          <p:nvPicPr>
            <p:cNvPr id="110" name="Google Shape;110;gf193f79a90_1_99" descr="Kleutergewijs"/>
            <p:cNvPicPr preferRelativeResize="0"/>
            <p:nvPr/>
          </p:nvPicPr>
          <p:blipFill rotWithShape="1">
            <a:blip r:embed="rId7">
              <a:alphaModFix/>
            </a:blip>
            <a:srcRect r="69427"/>
            <a:stretch/>
          </p:blipFill>
          <p:spPr>
            <a:xfrm>
              <a:off x="9039833" y="1004269"/>
              <a:ext cx="2819700" cy="1556400"/>
            </a:xfrm>
            <a:prstGeom prst="ellipse">
              <a:avLst/>
            </a:prstGeom>
            <a:noFill/>
            <a:ln>
              <a:noFill/>
            </a:ln>
          </p:spPr>
        </p:pic>
        <p:sp>
          <p:nvSpPr>
            <p:cNvPr id="111" name="Google Shape;111;gf193f79a90_1_99"/>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112" name="Google Shape;112;gf193f79a90_1_99"/>
          <p:cNvPicPr preferRelativeResize="0"/>
          <p:nvPr/>
        </p:nvPicPr>
        <p:blipFill rotWithShape="1">
          <a:blip r:embed="rId8">
            <a:alphaModFix/>
          </a:blip>
          <a:srcRect/>
          <a:stretch/>
        </p:blipFill>
        <p:spPr>
          <a:xfrm>
            <a:off x="8800421" y="3494883"/>
            <a:ext cx="4035207" cy="32135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f9ff709d82_0_20"/>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Waar of niet waar?</a:t>
            </a:r>
            <a:endParaRPr/>
          </a:p>
        </p:txBody>
      </p:sp>
      <p:sp>
        <p:nvSpPr>
          <p:cNvPr id="374" name="Google Shape;374;gf9ff709d82_0_20"/>
          <p:cNvSpPr txBox="1">
            <a:spLocks noGrp="1"/>
          </p:cNvSpPr>
          <p:nvPr>
            <p:ph type="body" idx="1"/>
          </p:nvPr>
        </p:nvSpPr>
        <p:spPr>
          <a:xfrm>
            <a:off x="1077349" y="2427326"/>
            <a:ext cx="10612500" cy="4015200"/>
          </a:xfrm>
          <a:prstGeom prst="rect">
            <a:avLst/>
          </a:prstGeom>
        </p:spPr>
        <p:txBody>
          <a:bodyPr spcFirstLastPara="1" wrap="square" lIns="91425" tIns="45700" rIns="91425" bIns="45700" anchor="t" anchorCtr="0">
            <a:normAutofit/>
          </a:bodyPr>
          <a:lstStyle/>
          <a:p>
            <a:pPr marL="457200" lvl="0" indent="-400050" algn="l" rtl="0">
              <a:lnSpc>
                <a:spcPct val="115000"/>
              </a:lnSpc>
              <a:spcBef>
                <a:spcPts val="1200"/>
              </a:spcBef>
              <a:spcAft>
                <a:spcPts val="0"/>
              </a:spcAft>
              <a:buSzPts val="2700"/>
              <a:buFont typeface="Arial"/>
              <a:buChar char="❏"/>
            </a:pPr>
            <a:r>
              <a:rPr lang="nl-BE" sz="2400">
                <a:latin typeface="Arial"/>
                <a:ea typeface="Arial"/>
                <a:cs typeface="Arial"/>
                <a:sym typeface="Arial"/>
              </a:rPr>
              <a:t>Elke activiteit biedt evenveel taalleerkansen. </a:t>
            </a:r>
            <a:r>
              <a:rPr lang="nl-BE" sz="2400" b="1">
                <a:latin typeface="Arial"/>
                <a:ea typeface="Arial"/>
                <a:cs typeface="Arial"/>
                <a:sym typeface="Arial"/>
              </a:rPr>
              <a:t>NIET WAAR</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Kleuters hebben meer gesprekken met hun vriendjes dan met hun leerkracht. </a:t>
            </a:r>
            <a:r>
              <a:rPr lang="nl-BE" sz="2400" b="1">
                <a:latin typeface="Arial"/>
                <a:ea typeface="Arial"/>
                <a:cs typeface="Arial"/>
                <a:sym typeface="Arial"/>
              </a:rPr>
              <a:t>MEESTAL NIET WAAR</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Als leerkracht ga je beter voor enkele langere gesprekken dan voor veel korte gesprekken.</a:t>
            </a:r>
            <a:endParaRPr sz="2400">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Graadsklassen zijn goed voor de taalvaardigheid.</a:t>
            </a:r>
            <a:endParaRPr sz="31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f9ff709d82_0_26"/>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Waar of niet waar?</a:t>
            </a:r>
            <a:endParaRPr/>
          </a:p>
        </p:txBody>
      </p:sp>
      <p:sp>
        <p:nvSpPr>
          <p:cNvPr id="380" name="Google Shape;380;gf9ff709d82_0_26"/>
          <p:cNvSpPr txBox="1">
            <a:spLocks noGrp="1"/>
          </p:cNvSpPr>
          <p:nvPr>
            <p:ph type="body" idx="1"/>
          </p:nvPr>
        </p:nvSpPr>
        <p:spPr>
          <a:xfrm>
            <a:off x="1077349" y="2427326"/>
            <a:ext cx="10612500" cy="4015200"/>
          </a:xfrm>
          <a:prstGeom prst="rect">
            <a:avLst/>
          </a:prstGeom>
        </p:spPr>
        <p:txBody>
          <a:bodyPr spcFirstLastPara="1" wrap="square" lIns="91425" tIns="45700" rIns="91425" bIns="45700" anchor="t" anchorCtr="0">
            <a:normAutofit/>
          </a:bodyPr>
          <a:lstStyle/>
          <a:p>
            <a:pPr marL="457200" lvl="0" indent="-400050" algn="l" rtl="0">
              <a:lnSpc>
                <a:spcPct val="115000"/>
              </a:lnSpc>
              <a:spcBef>
                <a:spcPts val="1200"/>
              </a:spcBef>
              <a:spcAft>
                <a:spcPts val="0"/>
              </a:spcAft>
              <a:buSzPts val="2700"/>
              <a:buFont typeface="Arial"/>
              <a:buChar char="❏"/>
            </a:pPr>
            <a:r>
              <a:rPr lang="nl-BE" sz="2400">
                <a:latin typeface="Arial"/>
                <a:ea typeface="Arial"/>
                <a:cs typeface="Arial"/>
                <a:sym typeface="Arial"/>
              </a:rPr>
              <a:t>Elke activiteit biedt evenveel taalleerkansen. </a:t>
            </a:r>
            <a:r>
              <a:rPr lang="nl-BE" sz="2400" b="1">
                <a:latin typeface="Arial"/>
                <a:ea typeface="Arial"/>
                <a:cs typeface="Arial"/>
                <a:sym typeface="Arial"/>
              </a:rPr>
              <a:t>NIET WAAR</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Kleuters hebben meer gesprekken met hun vriendjes dan met hun leerkracht. </a:t>
            </a:r>
            <a:r>
              <a:rPr lang="nl-BE" sz="2400" b="1">
                <a:latin typeface="Arial"/>
                <a:ea typeface="Arial"/>
                <a:cs typeface="Arial"/>
                <a:sym typeface="Arial"/>
              </a:rPr>
              <a:t>MEESTAL NIET WAAR</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Als leerkracht ga je beter voor enkele langere gesprekken dan voor veel korte gesprekken. </a:t>
            </a:r>
            <a:r>
              <a:rPr lang="nl-BE" sz="2400" b="1">
                <a:latin typeface="Arial"/>
                <a:ea typeface="Arial"/>
                <a:cs typeface="Arial"/>
                <a:sym typeface="Arial"/>
              </a:rPr>
              <a:t>WAAR</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Graadsklassen zijn goed voor de taalvaardigheid.</a:t>
            </a:r>
            <a:endParaRPr sz="3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f9ff709d82_0_31"/>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Waar of niet waar?</a:t>
            </a:r>
            <a:endParaRPr/>
          </a:p>
        </p:txBody>
      </p:sp>
      <p:sp>
        <p:nvSpPr>
          <p:cNvPr id="386" name="Google Shape;386;gf9ff709d82_0_31"/>
          <p:cNvSpPr txBox="1">
            <a:spLocks noGrp="1"/>
          </p:cNvSpPr>
          <p:nvPr>
            <p:ph type="body" idx="1"/>
          </p:nvPr>
        </p:nvSpPr>
        <p:spPr>
          <a:xfrm>
            <a:off x="1077349" y="2427326"/>
            <a:ext cx="10612500" cy="4015200"/>
          </a:xfrm>
          <a:prstGeom prst="rect">
            <a:avLst/>
          </a:prstGeom>
        </p:spPr>
        <p:txBody>
          <a:bodyPr spcFirstLastPara="1" wrap="square" lIns="91425" tIns="45700" rIns="91425" bIns="45700" anchor="t" anchorCtr="0">
            <a:normAutofit/>
          </a:bodyPr>
          <a:lstStyle/>
          <a:p>
            <a:pPr marL="457200" lvl="0" indent="-400050" algn="l" rtl="0">
              <a:lnSpc>
                <a:spcPct val="115000"/>
              </a:lnSpc>
              <a:spcBef>
                <a:spcPts val="1200"/>
              </a:spcBef>
              <a:spcAft>
                <a:spcPts val="0"/>
              </a:spcAft>
              <a:buSzPts val="2700"/>
              <a:buFont typeface="Arial"/>
              <a:buChar char="❏"/>
            </a:pPr>
            <a:r>
              <a:rPr lang="nl-BE" sz="2400">
                <a:latin typeface="Arial"/>
                <a:ea typeface="Arial"/>
                <a:cs typeface="Arial"/>
                <a:sym typeface="Arial"/>
              </a:rPr>
              <a:t>Elke activiteit biedt evenveel taalleerkansen. </a:t>
            </a:r>
            <a:r>
              <a:rPr lang="nl-BE" sz="2400" b="1">
                <a:latin typeface="Arial"/>
                <a:ea typeface="Arial"/>
                <a:cs typeface="Arial"/>
                <a:sym typeface="Arial"/>
              </a:rPr>
              <a:t>NIET WAAR</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Kleuters hebben meer gesprekken met hun vriendjes dan met hun leerkracht. </a:t>
            </a:r>
            <a:r>
              <a:rPr lang="nl-BE" sz="2400" b="1">
                <a:latin typeface="Arial"/>
                <a:ea typeface="Arial"/>
                <a:cs typeface="Arial"/>
                <a:sym typeface="Arial"/>
              </a:rPr>
              <a:t>MEESTAL NIET WAAR</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Als leerkracht ga je beter voor enkele langere gesprekken dan voor veel korte gesprekken. </a:t>
            </a:r>
            <a:r>
              <a:rPr lang="nl-BE" sz="2400" b="1">
                <a:latin typeface="Arial"/>
                <a:ea typeface="Arial"/>
                <a:cs typeface="Arial"/>
                <a:sym typeface="Arial"/>
              </a:rPr>
              <a:t>WAAR</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nl-BE" sz="2400">
                <a:latin typeface="Arial"/>
                <a:ea typeface="Arial"/>
                <a:cs typeface="Arial"/>
                <a:sym typeface="Arial"/>
              </a:rPr>
              <a:t>Graadsklassen zijn goed voor de taalvaardigheid.  </a:t>
            </a:r>
            <a:r>
              <a:rPr lang="nl-BE" sz="2400" b="1">
                <a:latin typeface="Arial"/>
                <a:ea typeface="Arial"/>
                <a:cs typeface="Arial"/>
                <a:sym typeface="Arial"/>
              </a:rPr>
              <a:t>NIET VANZELFSPREKEND</a:t>
            </a:r>
            <a:endParaRPr sz="31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f89ae7f31c_0_71"/>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Bronnen</a:t>
            </a:r>
            <a:endParaRPr/>
          </a:p>
        </p:txBody>
      </p:sp>
      <p:sp>
        <p:nvSpPr>
          <p:cNvPr id="392" name="Google Shape;392;gf89ae7f31c_0_71"/>
          <p:cNvSpPr txBox="1">
            <a:spLocks noGrp="1"/>
          </p:cNvSpPr>
          <p:nvPr>
            <p:ph type="body" idx="1"/>
          </p:nvPr>
        </p:nvSpPr>
        <p:spPr>
          <a:xfrm>
            <a:off x="1077349" y="2427326"/>
            <a:ext cx="10612500" cy="4015200"/>
          </a:xfrm>
          <a:prstGeom prst="rect">
            <a:avLst/>
          </a:prstGeom>
        </p:spPr>
        <p:txBody>
          <a:bodyPr spcFirstLastPara="1" wrap="square" lIns="91425" tIns="45700" rIns="91425" bIns="45700" anchor="t" anchorCtr="0">
            <a:normAutofit fontScale="62500" lnSpcReduction="20000"/>
          </a:bodyPr>
          <a:lstStyle/>
          <a:p>
            <a:pPr marL="0" lvl="0" indent="0" algn="l" rtl="0">
              <a:lnSpc>
                <a:spcPct val="115000"/>
              </a:lnSpc>
              <a:spcBef>
                <a:spcPts val="1200"/>
              </a:spcBef>
              <a:spcAft>
                <a:spcPts val="0"/>
              </a:spcAft>
              <a:buNone/>
            </a:pPr>
            <a:r>
              <a:rPr lang="nl-BE" sz="3100" u="sng">
                <a:solidFill>
                  <a:schemeClr val="hlink"/>
                </a:solidFill>
                <a:hlinkClick r:id="rId3"/>
              </a:rPr>
              <a:t>https://kleutergewijs.wordpress.com/2015/11/22/klap-pen-in-let-ter-gre-pen-overbodig-en-zelfs-hinderlijk-volgens-recent-onderzoek/</a:t>
            </a:r>
            <a:endParaRPr sz="3100"/>
          </a:p>
          <a:p>
            <a:pPr marL="0" lvl="0" indent="0" algn="l" rtl="0">
              <a:lnSpc>
                <a:spcPct val="115000"/>
              </a:lnSpc>
              <a:spcBef>
                <a:spcPts val="1200"/>
              </a:spcBef>
              <a:spcAft>
                <a:spcPts val="0"/>
              </a:spcAft>
              <a:buNone/>
            </a:pPr>
            <a:r>
              <a:rPr lang="nl-BE" sz="3100"/>
              <a:t>https://kleutergewijs.wordpress.com/2020/10/28/spreekkansen-verdelen-in-de-kleuterklas/</a:t>
            </a:r>
            <a:endParaRPr sz="3100"/>
          </a:p>
          <a:p>
            <a:pPr marL="0" lvl="0" indent="0" algn="l" rtl="0">
              <a:lnSpc>
                <a:spcPct val="115000"/>
              </a:lnSpc>
              <a:spcBef>
                <a:spcPts val="1200"/>
              </a:spcBef>
              <a:spcAft>
                <a:spcPts val="0"/>
              </a:spcAft>
              <a:buNone/>
            </a:pPr>
            <a:r>
              <a:rPr lang="nl-BE" sz="3100" u="sng">
                <a:solidFill>
                  <a:schemeClr val="hlink"/>
                </a:solidFill>
                <a:hlinkClick r:id="rId4"/>
              </a:rPr>
              <a:t>https://kleutergewijs.wordpress.com/2018/05/27/het-is-heel-wat-complexer-om-in-een-graadsklas-de-ontwikkeling-van-kleuters-te-stimuleren/</a:t>
            </a:r>
            <a:endParaRPr sz="3100"/>
          </a:p>
          <a:p>
            <a:pPr marL="0" lvl="0" indent="0" algn="l" rtl="0">
              <a:lnSpc>
                <a:spcPct val="115000"/>
              </a:lnSpc>
              <a:spcBef>
                <a:spcPts val="1200"/>
              </a:spcBef>
              <a:spcAft>
                <a:spcPts val="0"/>
              </a:spcAft>
              <a:buNone/>
            </a:pPr>
            <a:r>
              <a:rPr lang="nl-BE" sz="3100" u="sng">
                <a:solidFill>
                  <a:schemeClr val="hlink"/>
                </a:solidFill>
                <a:hlinkClick r:id="rId5"/>
              </a:rPr>
              <a:t>https://kleutergewijs.wordpress.com/2018/09/12/wat-beinvloedt-de-taalontwikkeling-van-risicopeuters-in-de-peuterklas/</a:t>
            </a:r>
            <a:endParaRPr sz="3100"/>
          </a:p>
          <a:p>
            <a:pPr marL="0" lvl="0" indent="0" algn="l" rtl="0">
              <a:lnSpc>
                <a:spcPct val="115000"/>
              </a:lnSpc>
              <a:spcBef>
                <a:spcPts val="1200"/>
              </a:spcBef>
              <a:spcAft>
                <a:spcPts val="1200"/>
              </a:spcAft>
              <a:buNone/>
            </a:pPr>
            <a:r>
              <a:rPr lang="nl-BE" sz="3100"/>
              <a:t>https://kleutergewijs.wordpress.com/2015/06/10/6-nieuwtjes-over-taalontwikkelende-gesprekken-met-kleuters/</a:t>
            </a:r>
            <a:endParaRPr sz="31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f89ae7f31c_0_59"/>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Vaak zijn antwoorden complex...</a:t>
            </a:r>
            <a:endParaRPr/>
          </a:p>
        </p:txBody>
      </p:sp>
      <p:sp>
        <p:nvSpPr>
          <p:cNvPr id="398" name="Google Shape;398;gf89ae7f31c_0_59"/>
          <p:cNvSpPr txBox="1">
            <a:spLocks noGrp="1"/>
          </p:cNvSpPr>
          <p:nvPr>
            <p:ph type="body" idx="1"/>
          </p:nvPr>
        </p:nvSpPr>
        <p:spPr>
          <a:xfrm>
            <a:off x="4720654" y="2682325"/>
            <a:ext cx="6888000" cy="35136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nl-BE"/>
              <a:t>Het tijdsgebruik is soms ook licht verschillend.</a:t>
            </a:r>
            <a:endParaRPr/>
          </a:p>
          <a:p>
            <a:pPr marL="457200" lvl="0" indent="-342900" algn="l" rtl="0">
              <a:spcBef>
                <a:spcPts val="0"/>
              </a:spcBef>
              <a:spcAft>
                <a:spcPts val="0"/>
              </a:spcAft>
              <a:buSzPts val="1800"/>
              <a:buChar char="•"/>
            </a:pPr>
            <a:r>
              <a:rPr lang="nl-BE"/>
              <a:t>Opleiding van de leerkracht maakt uit (vb. leerlijn geletterdheid)</a:t>
            </a:r>
            <a:endParaRPr/>
          </a:p>
          <a:p>
            <a:pPr marL="457200" lvl="0" indent="-342900" algn="l" rtl="0">
              <a:spcBef>
                <a:spcPts val="0"/>
              </a:spcBef>
              <a:spcAft>
                <a:spcPts val="0"/>
              </a:spcAft>
              <a:buSzPts val="1800"/>
              <a:buChar char="•"/>
            </a:pPr>
            <a:r>
              <a:rPr lang="nl-BE"/>
              <a:t>Leerdoelen.</a:t>
            </a:r>
            <a:endParaRPr/>
          </a:p>
          <a:p>
            <a:pPr marL="457200" lvl="0" indent="-342900" algn="l" rtl="0">
              <a:spcBef>
                <a:spcPts val="0"/>
              </a:spcBef>
              <a:spcAft>
                <a:spcPts val="0"/>
              </a:spcAft>
              <a:buSzPts val="1800"/>
              <a:buChar char="•"/>
            </a:pPr>
            <a:r>
              <a:rPr lang="nl-BE"/>
              <a:t>Grootte van de leeftijdsverschillen maakt uit (</a:t>
            </a:r>
            <a:r>
              <a:rPr lang="nl-BE" u="sng">
                <a:solidFill>
                  <a:schemeClr val="hlink"/>
                </a:solidFill>
                <a:hlinkClick r:id="rId3"/>
              </a:rPr>
              <a:t>Justice et al., 2018)</a:t>
            </a:r>
            <a:endParaRPr/>
          </a:p>
          <a:p>
            <a:pPr marL="457200" lvl="0" indent="-342900" algn="l" rtl="0">
              <a:spcBef>
                <a:spcPts val="0"/>
              </a:spcBef>
              <a:spcAft>
                <a:spcPts val="0"/>
              </a:spcAft>
              <a:buSzPts val="1800"/>
              <a:buChar char="•"/>
            </a:pPr>
            <a:r>
              <a:rPr lang="nl-BE"/>
              <a:t>De overtuigingen van leerkrachten spelen een rol (</a:t>
            </a:r>
            <a:r>
              <a:rPr lang="nl-BE" u="sng">
                <a:solidFill>
                  <a:schemeClr val="hlink"/>
                </a:solidFill>
                <a:hlinkClick r:id="rId4"/>
              </a:rPr>
              <a:t>Ansari &amp; Pianta, 2018</a:t>
            </a:r>
            <a:r>
              <a:rPr lang="nl-BE"/>
              <a:t>)</a:t>
            </a:r>
            <a:endParaRPr/>
          </a:p>
        </p:txBody>
      </p:sp>
      <p:pic>
        <p:nvPicPr>
          <p:cNvPr id="399" name="Google Shape;399;gf89ae7f31c_0_59"/>
          <p:cNvPicPr preferRelativeResize="0"/>
          <p:nvPr/>
        </p:nvPicPr>
        <p:blipFill>
          <a:blip r:embed="rId5">
            <a:alphaModFix/>
          </a:blip>
          <a:stretch>
            <a:fillRect/>
          </a:stretch>
        </p:blipFill>
        <p:spPr>
          <a:xfrm>
            <a:off x="1077351" y="2496438"/>
            <a:ext cx="2889185" cy="3699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f193f79a90_0_11"/>
          <p:cNvSpPr txBox="1">
            <a:spLocks noGrp="1"/>
          </p:cNvSpPr>
          <p:nvPr>
            <p:ph type="title"/>
          </p:nvPr>
        </p:nvSpPr>
        <p:spPr>
          <a:xfrm>
            <a:off x="1084725" y="1709750"/>
            <a:ext cx="83883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None/>
            </a:pPr>
            <a:r>
              <a:rPr lang="nl-BE" sz="3200"/>
              <a:t>4.		Aandacht voor implementatie</a:t>
            </a:r>
            <a:endParaRPr sz="3200"/>
          </a:p>
        </p:txBody>
      </p:sp>
      <p:sp>
        <p:nvSpPr>
          <p:cNvPr id="405" name="Google Shape;405;gf193f79a90_0_11"/>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406" name="Google Shape;406;gf193f79a90_0_11"/>
          <p:cNvGrpSpPr/>
          <p:nvPr/>
        </p:nvGrpSpPr>
        <p:grpSpPr>
          <a:xfrm>
            <a:off x="242" y="27"/>
            <a:ext cx="1809965" cy="917277"/>
            <a:chOff x="9039833" y="1004269"/>
            <a:chExt cx="2819700" cy="1556554"/>
          </a:xfrm>
        </p:grpSpPr>
        <p:pic>
          <p:nvPicPr>
            <p:cNvPr id="407" name="Google Shape;407;gf193f79a90_0_11"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408" name="Google Shape;408;gf193f79a90_0_11"/>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409" name="Google Shape;409;gf193f79a90_0_11"/>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410" name="Google Shape;410;gf193f79a90_0_11"/>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411" name="Google Shape;411;gf193f79a90_0_1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f8f3be70b8_0_394"/>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grpSp>
        <p:nvGrpSpPr>
          <p:cNvPr id="417" name="Google Shape;417;gf8f3be70b8_0_394"/>
          <p:cNvGrpSpPr/>
          <p:nvPr/>
        </p:nvGrpSpPr>
        <p:grpSpPr>
          <a:xfrm>
            <a:off x="7064206" y="1707420"/>
            <a:ext cx="4233494" cy="4233494"/>
            <a:chOff x="2820225" y="891450"/>
            <a:chExt cx="3175200" cy="3175200"/>
          </a:xfrm>
        </p:grpSpPr>
        <p:sp>
          <p:nvSpPr>
            <p:cNvPr id="418" name="Google Shape;418;gf8f3be70b8_0_394"/>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 name="Google Shape;419;gf8f3be70b8_0_394"/>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20" name="Google Shape;420;gf8f3be70b8_0_394"/>
          <p:cNvSpPr/>
          <p:nvPr/>
        </p:nvSpPr>
        <p:spPr>
          <a:xfrm>
            <a:off x="8665425" y="1900625"/>
            <a:ext cx="3345600" cy="6120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VRAAG</a:t>
            </a:r>
            <a:endParaRPr sz="1100">
              <a:solidFill>
                <a:srgbClr val="FFFFFF"/>
              </a:solidFill>
              <a:latin typeface="Roboto"/>
              <a:ea typeface="Roboto"/>
              <a:cs typeface="Roboto"/>
              <a:sym typeface="Roboto"/>
            </a:endParaRPr>
          </a:p>
          <a:p>
            <a:pPr marL="0" lvl="0" indent="0" algn="l" rtl="0">
              <a:spcBef>
                <a:spcPts val="0"/>
              </a:spcBef>
              <a:spcAft>
                <a:spcPts val="0"/>
              </a:spcAft>
              <a:buNone/>
            </a:pPr>
            <a:r>
              <a:rPr lang="nl-BE" sz="1100">
                <a:solidFill>
                  <a:srgbClr val="FFFFFF"/>
                </a:solidFill>
                <a:latin typeface="Roboto"/>
                <a:ea typeface="Roboto"/>
                <a:cs typeface="Roboto"/>
                <a:sym typeface="Roboto"/>
              </a:rPr>
              <a:t>Hoe effectiever omgaan met conflicten tussen kleuters?</a:t>
            </a:r>
            <a:endParaRPr sz="1100">
              <a:solidFill>
                <a:srgbClr val="FFFFFF"/>
              </a:solidFill>
            </a:endParaRPr>
          </a:p>
        </p:txBody>
      </p:sp>
      <p:sp>
        <p:nvSpPr>
          <p:cNvPr id="421" name="Google Shape;421;gf8f3be70b8_0_394"/>
          <p:cNvSpPr/>
          <p:nvPr/>
        </p:nvSpPr>
        <p:spPr>
          <a:xfrm>
            <a:off x="9998575" y="3238950"/>
            <a:ext cx="2193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INFORMATIE VERZAMELEN</a:t>
            </a:r>
            <a:endParaRPr sz="1100">
              <a:solidFill>
                <a:srgbClr val="FFFFFF"/>
              </a:solidFill>
            </a:endParaRPr>
          </a:p>
        </p:txBody>
      </p:sp>
      <p:pic>
        <p:nvPicPr>
          <p:cNvPr id="422" name="Google Shape;422;gf8f3be70b8_0_394"/>
          <p:cNvPicPr preferRelativeResize="0"/>
          <p:nvPr/>
        </p:nvPicPr>
        <p:blipFill>
          <a:blip r:embed="rId3">
            <a:alphaModFix/>
          </a:blip>
          <a:stretch>
            <a:fillRect/>
          </a:stretch>
        </p:blipFill>
        <p:spPr>
          <a:xfrm>
            <a:off x="251100" y="384025"/>
            <a:ext cx="6146275" cy="64191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f8f3be70b8_0_5"/>
          <p:cNvSpPr txBox="1">
            <a:spLocks noGrp="1"/>
          </p:cNvSpPr>
          <p:nvPr>
            <p:ph type="title"/>
          </p:nvPr>
        </p:nvSpPr>
        <p:spPr>
          <a:xfrm>
            <a:off x="1077350" y="1025225"/>
            <a:ext cx="4947300" cy="4128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HOE EFFECTIEVER OMGAAN MET CONFLICTEN?</a:t>
            </a:r>
            <a:endParaRPr/>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pic>
        <p:nvPicPr>
          <p:cNvPr id="428" name="Google Shape;428;gf8f3be70b8_0_5"/>
          <p:cNvPicPr preferRelativeResize="0"/>
          <p:nvPr/>
        </p:nvPicPr>
        <p:blipFill>
          <a:blip r:embed="rId3">
            <a:alphaModFix/>
          </a:blip>
          <a:stretch>
            <a:fillRect/>
          </a:stretch>
        </p:blipFill>
        <p:spPr>
          <a:xfrm>
            <a:off x="6911650" y="539175"/>
            <a:ext cx="4709570" cy="5593774"/>
          </a:xfrm>
          <a:prstGeom prst="rect">
            <a:avLst/>
          </a:prstGeom>
          <a:noFill/>
          <a:ln>
            <a:noFill/>
          </a:ln>
        </p:spPr>
      </p:pic>
      <p:sp>
        <p:nvSpPr>
          <p:cNvPr id="429" name="Google Shape;429;gf8f3be70b8_0_5"/>
          <p:cNvSpPr txBox="1"/>
          <p:nvPr/>
        </p:nvSpPr>
        <p:spPr>
          <a:xfrm>
            <a:off x="306950" y="6368700"/>
            <a:ext cx="5717700" cy="5049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1000"/>
              </a:spcBef>
              <a:spcAft>
                <a:spcPts val="0"/>
              </a:spcAft>
              <a:buNone/>
            </a:pPr>
            <a:r>
              <a:rPr lang="nl-BE" sz="900"/>
              <a:t>Bron: </a:t>
            </a:r>
            <a:r>
              <a:rPr lang="nl-BE" sz="1000" u="sng">
                <a:solidFill>
                  <a:schemeClr val="hlink"/>
                </a:solidFill>
                <a:latin typeface="Avenir"/>
                <a:ea typeface="Avenir"/>
                <a:cs typeface="Avenir"/>
                <a:sym typeface="Avenir"/>
                <a:hlinkClick r:id="rId4"/>
              </a:rPr>
              <a:t>https://kleutergewijs.wordpress.com/2021/03/17/conflict-in-de-kiem-smoren-of-bemiddelen/</a:t>
            </a:r>
            <a:endParaRPr sz="1000">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f8f3be70b8_0_0"/>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Wat is de meest gehanteerde reactie bij conflict?*</a:t>
            </a:r>
            <a:endParaRPr/>
          </a:p>
        </p:txBody>
      </p:sp>
      <p:sp>
        <p:nvSpPr>
          <p:cNvPr id="435" name="Google Shape;435;gf8f3be70b8_0_0"/>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457200" lvl="0" indent="0" algn="l" rtl="0">
              <a:spcBef>
                <a:spcPts val="1000"/>
              </a:spcBef>
              <a:spcAft>
                <a:spcPts val="0"/>
              </a:spcAft>
              <a:buNone/>
            </a:pPr>
            <a:endParaRPr sz="2900" b="1"/>
          </a:p>
          <a:p>
            <a:pPr marL="457200" lvl="0" indent="-412750" algn="l" rtl="0">
              <a:spcBef>
                <a:spcPts val="1000"/>
              </a:spcBef>
              <a:spcAft>
                <a:spcPts val="0"/>
              </a:spcAft>
              <a:buSzPts val="2900"/>
              <a:buAutoNum type="alphaLcPeriod"/>
            </a:pPr>
            <a:r>
              <a:rPr lang="nl-BE" sz="2900" b="1"/>
              <a:t>Niet tussenkomen</a:t>
            </a:r>
            <a:endParaRPr sz="2900"/>
          </a:p>
          <a:p>
            <a:pPr marL="457200" lvl="0" indent="-412750" algn="l" rtl="0">
              <a:spcBef>
                <a:spcPts val="0"/>
              </a:spcBef>
              <a:spcAft>
                <a:spcPts val="0"/>
              </a:spcAft>
              <a:buSzPts val="2900"/>
              <a:buAutoNum type="alphaLcPeriod"/>
            </a:pPr>
            <a:r>
              <a:rPr lang="nl-BE" sz="2900"/>
              <a:t>Bemiddelend tussenkomen</a:t>
            </a:r>
            <a:endParaRPr sz="2900"/>
          </a:p>
          <a:p>
            <a:pPr marL="457200" lvl="0" indent="-412750" algn="l" rtl="0">
              <a:spcBef>
                <a:spcPts val="0"/>
              </a:spcBef>
              <a:spcAft>
                <a:spcPts val="0"/>
              </a:spcAft>
              <a:buSzPts val="2900"/>
              <a:buAutoNum type="alphaLcPeriod"/>
            </a:pPr>
            <a:r>
              <a:rPr lang="nl-BE" sz="2900"/>
              <a:t>Tussenkomsten gericht op het stoppen van het conflict</a:t>
            </a:r>
            <a:endParaRPr sz="2000">
              <a:latin typeface="Arial"/>
              <a:ea typeface="Arial"/>
              <a:cs typeface="Arial"/>
              <a:sym typeface="Arial"/>
            </a:endParaRPr>
          </a:p>
        </p:txBody>
      </p:sp>
      <p:sp>
        <p:nvSpPr>
          <p:cNvPr id="436" name="Google Shape;436;gf8f3be70b8_0_0"/>
          <p:cNvSpPr txBox="1"/>
          <p:nvPr/>
        </p:nvSpPr>
        <p:spPr>
          <a:xfrm>
            <a:off x="205100" y="6281150"/>
            <a:ext cx="1102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1100">
                <a:solidFill>
                  <a:schemeClr val="dk1"/>
                </a:solidFill>
              </a:rPr>
              <a:t>*Myrtil M.J., Lin T., Chen J., Purtell K.M., Justice L., Logan J., Hamilton H. (2021). Pros and (con)flict: Using head-mounted cameras to identify teachers’ roles in intervening in conflict among preschool children. </a:t>
            </a:r>
            <a:r>
              <a:rPr lang="nl-BE" sz="1100" i="1">
                <a:solidFill>
                  <a:schemeClr val="dk1"/>
                </a:solidFill>
              </a:rPr>
              <a:t>Early Childhood Research Quarterly,</a:t>
            </a:r>
            <a:r>
              <a:rPr lang="nl-BE" sz="1100">
                <a:solidFill>
                  <a:schemeClr val="dk1"/>
                </a:solidFill>
              </a:rPr>
              <a:t> 55, 230-241.</a:t>
            </a:r>
            <a:r>
              <a:rPr lang="nl-BE" sz="1100">
                <a:solidFill>
                  <a:schemeClr val="dk1"/>
                </a:solidFill>
                <a:uFill>
                  <a:noFill/>
                </a:uFill>
                <a:hlinkClick r:id="rId3">
                  <a:extLst>
                    <a:ext uri="{A12FA001-AC4F-418D-AE19-62706E023703}">
                      <ahyp:hlinkClr xmlns:ahyp="http://schemas.microsoft.com/office/drawing/2018/hyperlinkcolor" val="tx"/>
                    </a:ext>
                  </a:extLst>
                </a:hlinkClick>
              </a:rPr>
              <a:t> </a:t>
            </a:r>
            <a:r>
              <a:rPr lang="nl-BE" sz="1100" u="sng">
                <a:solidFill>
                  <a:schemeClr val="hlink"/>
                </a:solidFill>
                <a:hlinkClick r:id="rId3"/>
              </a:rPr>
              <a:t>https://doi.org/10.1016/j.ecresq.2020.11.011</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f8f3be70b8_0_47"/>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Wat is de meest gehanteerde reactie bij conflict?*</a:t>
            </a:r>
            <a:endParaRPr/>
          </a:p>
        </p:txBody>
      </p:sp>
      <p:sp>
        <p:nvSpPr>
          <p:cNvPr id="442" name="Google Shape;442;gf8f3be70b8_0_47"/>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457200" lvl="0" indent="0" algn="l" rtl="0">
              <a:spcBef>
                <a:spcPts val="1000"/>
              </a:spcBef>
              <a:spcAft>
                <a:spcPts val="0"/>
              </a:spcAft>
              <a:buNone/>
            </a:pPr>
            <a:endParaRPr sz="2900" b="1"/>
          </a:p>
          <a:p>
            <a:pPr marL="457200" lvl="0" indent="-412750" algn="l" rtl="0">
              <a:spcBef>
                <a:spcPts val="1000"/>
              </a:spcBef>
              <a:spcAft>
                <a:spcPts val="0"/>
              </a:spcAft>
              <a:buSzPts val="2900"/>
              <a:buAutoNum type="alphaLcPeriod"/>
            </a:pPr>
            <a:r>
              <a:rPr lang="nl-BE" sz="2900" b="1"/>
              <a:t>Niet tussenkomen</a:t>
            </a:r>
            <a:endParaRPr sz="2900"/>
          </a:p>
          <a:p>
            <a:pPr marL="457200" lvl="0" indent="-412750" algn="l" rtl="0">
              <a:spcBef>
                <a:spcPts val="0"/>
              </a:spcBef>
              <a:spcAft>
                <a:spcPts val="0"/>
              </a:spcAft>
              <a:buSzPts val="2900"/>
              <a:buAutoNum type="alphaLcPeriod"/>
            </a:pPr>
            <a:r>
              <a:rPr lang="nl-BE" sz="2900"/>
              <a:t>Bemiddelend tussenkomen</a:t>
            </a:r>
            <a:endParaRPr sz="2900"/>
          </a:p>
          <a:p>
            <a:pPr marL="457200" lvl="0" indent="-412750" algn="l" rtl="0">
              <a:spcBef>
                <a:spcPts val="0"/>
              </a:spcBef>
              <a:spcAft>
                <a:spcPts val="0"/>
              </a:spcAft>
              <a:buSzPts val="2900"/>
              <a:buAutoNum type="alphaLcPeriod"/>
            </a:pPr>
            <a:r>
              <a:rPr lang="nl-BE" sz="2900" u="sng"/>
              <a:t>Tussenkomen gericht op het stoppen van het conflict</a:t>
            </a:r>
            <a:endParaRPr sz="2000" u="sng">
              <a:latin typeface="Arial"/>
              <a:ea typeface="Arial"/>
              <a:cs typeface="Arial"/>
              <a:sym typeface="Arial"/>
            </a:endParaRPr>
          </a:p>
        </p:txBody>
      </p:sp>
      <p:sp>
        <p:nvSpPr>
          <p:cNvPr id="443" name="Google Shape;443;gf8f3be70b8_0_47"/>
          <p:cNvSpPr txBox="1">
            <a:spLocks noGrp="1"/>
          </p:cNvSpPr>
          <p:nvPr>
            <p:ph type="title"/>
          </p:nvPr>
        </p:nvSpPr>
        <p:spPr>
          <a:xfrm>
            <a:off x="563187" y="5350509"/>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sz="1100" b="0">
                <a:latin typeface="Arial"/>
                <a:ea typeface="Arial"/>
                <a:cs typeface="Arial"/>
                <a:sym typeface="Arial"/>
              </a:rPr>
              <a:t>*Myrtil M.J., Lin T., Chen J., Purtell K.M., Justice L., Logan J., Hamilton H. (2021). Pros and (con)flict: Using head-mounted cameras to identify teachers’ roles in intervening in conflict among preschool children. </a:t>
            </a:r>
            <a:r>
              <a:rPr lang="nl-BE" sz="1100" b="0" i="1">
                <a:latin typeface="Arial"/>
                <a:ea typeface="Arial"/>
                <a:cs typeface="Arial"/>
                <a:sym typeface="Arial"/>
              </a:rPr>
              <a:t>Early Childhood Research Quarterly,</a:t>
            </a:r>
            <a:r>
              <a:rPr lang="nl-BE" sz="1100" b="0">
                <a:latin typeface="Arial"/>
                <a:ea typeface="Arial"/>
                <a:cs typeface="Arial"/>
                <a:sym typeface="Arial"/>
              </a:rPr>
              <a:t> 55, 230-241.</a:t>
            </a:r>
            <a:r>
              <a:rPr lang="nl-BE" sz="1100" b="0">
                <a:uFill>
                  <a:noFill/>
                </a:uFill>
                <a:latin typeface="Arial"/>
                <a:ea typeface="Arial"/>
                <a:cs typeface="Arial"/>
                <a:sym typeface="Arial"/>
                <a:hlinkClick r:id="rId3"/>
              </a:rPr>
              <a:t> </a:t>
            </a:r>
            <a:r>
              <a:rPr lang="nl-BE" sz="1100" b="0" u="sng">
                <a:solidFill>
                  <a:schemeClr val="hlink"/>
                </a:solidFill>
                <a:latin typeface="Arial"/>
                <a:ea typeface="Arial"/>
                <a:cs typeface="Arial"/>
                <a:sym typeface="Arial"/>
                <a:hlinkClick r:id="rId3"/>
              </a:rPr>
              <a:t>https://doi.org/10.1016/j.ecresq.2020.11.011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117" name="Google Shape;117;gf193f79a90_1_108"/>
          <p:cNvGrpSpPr/>
          <p:nvPr/>
        </p:nvGrpSpPr>
        <p:grpSpPr>
          <a:xfrm>
            <a:off x="242" y="27"/>
            <a:ext cx="1809965" cy="917277"/>
            <a:chOff x="9039833" y="1004269"/>
            <a:chExt cx="2819700" cy="1556554"/>
          </a:xfrm>
        </p:grpSpPr>
        <p:pic>
          <p:nvPicPr>
            <p:cNvPr id="118" name="Google Shape;118;gf193f79a90_1_108"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119" name="Google Shape;119;gf193f79a90_1_108"/>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120" name="Google Shape;120;gf193f79a90_1_108"/>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121" name="Google Shape;121;gf193f79a90_1_108"/>
          <p:cNvSpPr txBox="1"/>
          <p:nvPr/>
        </p:nvSpPr>
        <p:spPr>
          <a:xfrm>
            <a:off x="1077362" y="720435"/>
            <a:ext cx="6513300" cy="1507500"/>
          </a:xfrm>
          <a:prstGeom prst="rect">
            <a:avLst/>
          </a:prstGeom>
          <a:noFill/>
          <a:ln>
            <a:noFill/>
          </a:ln>
        </p:spPr>
        <p:txBody>
          <a:bodyPr spcFirstLastPara="1" wrap="square" lIns="91425" tIns="45700" rIns="91425" bIns="45700" anchor="b" anchorCtr="0">
            <a:normAutofit/>
          </a:bodyPr>
          <a:lstStyle/>
          <a:p>
            <a:pPr marL="0" marR="0" lvl="0" indent="0" algn="l" rtl="0">
              <a:lnSpc>
                <a:spcPct val="110000"/>
              </a:lnSpc>
              <a:spcBef>
                <a:spcPts val="0"/>
              </a:spcBef>
              <a:spcAft>
                <a:spcPts val="0"/>
              </a:spcAft>
              <a:buClr>
                <a:schemeClr val="dk1"/>
              </a:buClr>
              <a:buSzPts val="3200"/>
              <a:buFont typeface="Avenir"/>
              <a:buNone/>
            </a:pPr>
            <a:r>
              <a:rPr lang="nl-BE" sz="3200" b="1">
                <a:solidFill>
                  <a:schemeClr val="dk1"/>
                </a:solidFill>
                <a:latin typeface="Avenir"/>
                <a:ea typeface="Avenir"/>
                <a:cs typeface="Avenir"/>
                <a:sym typeface="Avenir"/>
              </a:rPr>
              <a:t>Impact</a:t>
            </a:r>
            <a:endParaRPr/>
          </a:p>
        </p:txBody>
      </p:sp>
      <p:sp>
        <p:nvSpPr>
          <p:cNvPr id="122" name="Google Shape;122;gf193f79a90_1_108"/>
          <p:cNvSpPr txBox="1"/>
          <p:nvPr/>
        </p:nvSpPr>
        <p:spPr>
          <a:xfrm>
            <a:off x="1077361" y="2352045"/>
            <a:ext cx="6513300" cy="35058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chemeClr val="dk1"/>
              </a:buClr>
              <a:buSzPts val="1800"/>
              <a:buFont typeface="Arial"/>
              <a:buChar char="•"/>
            </a:pPr>
            <a:r>
              <a:rPr lang="nl-BE" sz="1800">
                <a:solidFill>
                  <a:schemeClr val="dk1"/>
                </a:solidFill>
                <a:highlight>
                  <a:schemeClr val="lt1"/>
                </a:highlight>
                <a:latin typeface="Avenir"/>
                <a:ea typeface="Avenir"/>
                <a:cs typeface="Avenir"/>
                <a:sym typeface="Avenir"/>
              </a:rPr>
              <a:t>2732 e-mailvolgers en 4470 volgers via Facebook</a:t>
            </a:r>
            <a:endParaRPr>
              <a:solidFill>
                <a:schemeClr val="dk1"/>
              </a:solidFill>
              <a:highlight>
                <a:schemeClr val="lt1"/>
              </a:highlight>
            </a:endParaRPr>
          </a:p>
          <a:p>
            <a:pPr marL="228600" marR="0" lvl="0" indent="-228600" algn="l" rtl="0">
              <a:lnSpc>
                <a:spcPct val="120000"/>
              </a:lnSpc>
              <a:spcBef>
                <a:spcPts val="1000"/>
              </a:spcBef>
              <a:spcAft>
                <a:spcPts val="0"/>
              </a:spcAft>
              <a:buClr>
                <a:schemeClr val="dk1"/>
              </a:buClr>
              <a:buSzPts val="1800"/>
              <a:buFont typeface="Arial"/>
              <a:buChar char="•"/>
            </a:pPr>
            <a:r>
              <a:rPr lang="nl-BE" sz="1800">
                <a:solidFill>
                  <a:schemeClr val="dk1"/>
                </a:solidFill>
                <a:latin typeface="Avenir"/>
                <a:ea typeface="Avenir"/>
                <a:cs typeface="Avenir"/>
                <a:sym typeface="Avenir"/>
              </a:rPr>
              <a:t>Berichten worden gebruikt in de lessen,  gelezen door kleuterleraren, studenten gaan aan de slag met inhoud van blogberichten op stage, benut door pedagogisch begeleiders, etc. </a:t>
            </a:r>
            <a:endParaRPr/>
          </a:p>
          <a:p>
            <a:pPr marL="228600" marR="0" lvl="0" indent="-228600" algn="l" rtl="0">
              <a:lnSpc>
                <a:spcPct val="120000"/>
              </a:lnSpc>
              <a:spcBef>
                <a:spcPts val="1000"/>
              </a:spcBef>
              <a:spcAft>
                <a:spcPts val="0"/>
              </a:spcAft>
              <a:buClr>
                <a:schemeClr val="dk1"/>
              </a:buClr>
              <a:buSzPts val="1800"/>
              <a:buFont typeface="Arial"/>
              <a:buChar char="•"/>
            </a:pPr>
            <a:r>
              <a:rPr lang="nl-BE" sz="1800">
                <a:solidFill>
                  <a:schemeClr val="dk1"/>
                </a:solidFill>
                <a:latin typeface="Avenir"/>
                <a:ea typeface="Avenir"/>
                <a:cs typeface="Avenir"/>
                <a:sym typeface="Avenir"/>
              </a:rPr>
              <a:t>Lerend netwerk…</a:t>
            </a:r>
            <a:endParaRPr sz="1800">
              <a:solidFill>
                <a:schemeClr val="dk1"/>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f3746fb55b_0_25"/>
          <p:cNvSpPr txBox="1">
            <a:spLocks noGrp="1"/>
          </p:cNvSpPr>
          <p:nvPr>
            <p:ph type="title"/>
          </p:nvPr>
        </p:nvSpPr>
        <p:spPr>
          <a:xfrm>
            <a:off x="995000" y="1313750"/>
            <a:ext cx="10503300" cy="4366200"/>
          </a:xfrm>
          <a:prstGeom prst="rect">
            <a:avLst/>
          </a:prstGeom>
        </p:spPr>
        <p:txBody>
          <a:bodyPr spcFirstLastPara="1" wrap="square" lIns="91425" tIns="45700" rIns="91425" bIns="45700" anchor="b" anchorCtr="0">
            <a:normAutofit/>
          </a:bodyPr>
          <a:lstStyle/>
          <a:p>
            <a:pPr marL="457200" lvl="0" indent="-425450" algn="ctr" rtl="0">
              <a:spcBef>
                <a:spcPts val="0"/>
              </a:spcBef>
              <a:spcAft>
                <a:spcPts val="0"/>
              </a:spcAft>
              <a:buClr>
                <a:srgbClr val="38761D"/>
              </a:buClr>
              <a:buSzPts val="3100"/>
              <a:buAutoNum type="arabicPeriod"/>
            </a:pPr>
            <a:r>
              <a:rPr lang="nl-BE" sz="3100">
                <a:solidFill>
                  <a:srgbClr val="38761D"/>
                </a:solidFill>
              </a:rPr>
              <a:t>Bemiddelende tussenkomsten </a:t>
            </a:r>
            <a:endParaRPr sz="3100">
              <a:solidFill>
                <a:srgbClr val="38761D"/>
              </a:solidFill>
            </a:endParaRPr>
          </a:p>
          <a:p>
            <a:pPr marL="0" lvl="0" indent="0" algn="ctr" rtl="0">
              <a:spcBef>
                <a:spcPts val="0"/>
              </a:spcBef>
              <a:spcAft>
                <a:spcPts val="0"/>
              </a:spcAft>
              <a:buNone/>
            </a:pPr>
            <a:endParaRPr sz="3100"/>
          </a:p>
          <a:p>
            <a:pPr marL="0" lvl="0" indent="0" algn="ctr" rtl="0">
              <a:spcBef>
                <a:spcPts val="0"/>
              </a:spcBef>
              <a:spcAft>
                <a:spcPts val="0"/>
              </a:spcAft>
              <a:buNone/>
            </a:pPr>
            <a:endParaRPr sz="3100">
              <a:solidFill>
                <a:srgbClr val="FF9900"/>
              </a:solidFill>
            </a:endParaRPr>
          </a:p>
          <a:p>
            <a:pPr marL="457200" lvl="0" indent="-425450" algn="ctr" rtl="0">
              <a:spcBef>
                <a:spcPts val="0"/>
              </a:spcBef>
              <a:spcAft>
                <a:spcPts val="0"/>
              </a:spcAft>
              <a:buClr>
                <a:srgbClr val="FF9900"/>
              </a:buClr>
              <a:buSzPts val="3100"/>
              <a:buAutoNum type="arabicPeriod"/>
            </a:pPr>
            <a:r>
              <a:rPr lang="nl-BE" sz="3100">
                <a:solidFill>
                  <a:srgbClr val="FF9900"/>
                </a:solidFill>
              </a:rPr>
              <a:t>Niet tussenkomen</a:t>
            </a:r>
            <a:endParaRPr sz="3100">
              <a:solidFill>
                <a:srgbClr val="FF9900"/>
              </a:solidFill>
            </a:endParaRPr>
          </a:p>
          <a:p>
            <a:pPr marL="0" lvl="0" indent="0" algn="ctr" rtl="0">
              <a:spcBef>
                <a:spcPts val="0"/>
              </a:spcBef>
              <a:spcAft>
                <a:spcPts val="0"/>
              </a:spcAft>
              <a:buNone/>
            </a:pPr>
            <a:endParaRPr sz="3100"/>
          </a:p>
          <a:p>
            <a:pPr marL="0" lvl="0" indent="0" algn="ctr" rtl="0">
              <a:spcBef>
                <a:spcPts val="0"/>
              </a:spcBef>
              <a:spcAft>
                <a:spcPts val="0"/>
              </a:spcAft>
              <a:buNone/>
            </a:pPr>
            <a:endParaRPr sz="3100"/>
          </a:p>
          <a:p>
            <a:pPr marL="457200" lvl="0" indent="-425450" algn="ctr" rtl="0">
              <a:spcBef>
                <a:spcPts val="0"/>
              </a:spcBef>
              <a:spcAft>
                <a:spcPts val="0"/>
              </a:spcAft>
              <a:buClr>
                <a:srgbClr val="FF0000"/>
              </a:buClr>
              <a:buSzPts val="3100"/>
              <a:buAutoNum type="arabicPeriod"/>
            </a:pPr>
            <a:r>
              <a:rPr lang="nl-BE" sz="3100">
                <a:solidFill>
                  <a:srgbClr val="FF0000"/>
                </a:solidFill>
              </a:rPr>
              <a:t>Tussenkomsten gericht op het stoppen van het conflict</a:t>
            </a:r>
            <a:endParaRPr sz="5500">
              <a:solidFill>
                <a:srgbClr val="FF0000"/>
              </a:solidFill>
            </a:endParaRPr>
          </a:p>
        </p:txBody>
      </p:sp>
      <p:sp>
        <p:nvSpPr>
          <p:cNvPr id="449" name="Google Shape;449;gf3746fb55b_0_25"/>
          <p:cNvSpPr txBox="1">
            <a:spLocks noGrp="1"/>
          </p:cNvSpPr>
          <p:nvPr>
            <p:ph type="body" idx="1"/>
          </p:nvPr>
        </p:nvSpPr>
        <p:spPr>
          <a:xfrm>
            <a:off x="1084726" y="4902488"/>
            <a:ext cx="9144000" cy="985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sz="2000"/>
          </a:p>
          <a:p>
            <a:pPr marL="0" lvl="0" indent="0" algn="l" rtl="0">
              <a:spcBef>
                <a:spcPts val="1000"/>
              </a:spcBef>
              <a:spcAft>
                <a:spcPts val="0"/>
              </a:spcAft>
              <a:buNone/>
            </a:pPr>
            <a:endParaRPr sz="1100">
              <a:latin typeface="Arial"/>
              <a:ea typeface="Arial"/>
              <a:cs typeface="Arial"/>
              <a:sym typeface="Arial"/>
            </a:endParaRPr>
          </a:p>
          <a:p>
            <a:pPr marL="0" lvl="0" indent="0" algn="l" rtl="0">
              <a:spcBef>
                <a:spcPts val="1000"/>
              </a:spcBef>
              <a:spcAft>
                <a:spcPts val="0"/>
              </a:spcAft>
              <a:buNone/>
            </a:pPr>
            <a:endParaRPr sz="1100">
              <a:latin typeface="Arial"/>
              <a:ea typeface="Arial"/>
              <a:cs typeface="Arial"/>
              <a:sym typeface="Arial"/>
            </a:endParaRPr>
          </a:p>
        </p:txBody>
      </p:sp>
      <p:sp>
        <p:nvSpPr>
          <p:cNvPr id="450" name="Google Shape;450;gf3746fb55b_0_25"/>
          <p:cNvSpPr txBox="1"/>
          <p:nvPr/>
        </p:nvSpPr>
        <p:spPr>
          <a:xfrm>
            <a:off x="821100" y="371750"/>
            <a:ext cx="11165100" cy="9420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nl-BE" sz="3200" b="1">
                <a:solidFill>
                  <a:schemeClr val="dk1"/>
                </a:solidFill>
                <a:latin typeface="Avenir"/>
                <a:ea typeface="Avenir"/>
                <a:cs typeface="Avenir"/>
                <a:sym typeface="Avenir"/>
              </a:rPr>
              <a:t>Welke reactie op conflict bleek het meest effectief?*</a:t>
            </a:r>
            <a:endParaRPr sz="3200" b="1">
              <a:solidFill>
                <a:schemeClr val="dk1"/>
              </a:solidFill>
              <a:latin typeface="Avenir"/>
              <a:ea typeface="Avenir"/>
              <a:cs typeface="Avenir"/>
              <a:sym typeface="Avenir"/>
            </a:endParaRPr>
          </a:p>
          <a:p>
            <a:pPr marL="0" lvl="0" indent="0" algn="l" rtl="0">
              <a:lnSpc>
                <a:spcPct val="110000"/>
              </a:lnSpc>
              <a:spcBef>
                <a:spcPts val="0"/>
              </a:spcBef>
              <a:spcAft>
                <a:spcPts val="0"/>
              </a:spcAft>
              <a:buNone/>
            </a:pPr>
            <a:endParaRPr/>
          </a:p>
        </p:txBody>
      </p:sp>
      <p:sp>
        <p:nvSpPr>
          <p:cNvPr id="451" name="Google Shape;451;gf3746fb55b_0_25"/>
          <p:cNvSpPr txBox="1">
            <a:spLocks noGrp="1"/>
          </p:cNvSpPr>
          <p:nvPr>
            <p:ph type="title"/>
          </p:nvPr>
        </p:nvSpPr>
        <p:spPr>
          <a:xfrm>
            <a:off x="563187" y="5350509"/>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sz="1100" b="0">
                <a:latin typeface="Arial"/>
                <a:ea typeface="Arial"/>
                <a:cs typeface="Arial"/>
                <a:sym typeface="Arial"/>
              </a:rPr>
              <a:t>*Myrtil M.J., Lin T., Chen J., Purtell K.M., Justice L., Logan J., Hamilton H. (2021). Pros and (con)flict: Using head-mounted cameras to identify teachers’ roles in intervening in conflict among preschool children. </a:t>
            </a:r>
            <a:r>
              <a:rPr lang="nl-BE" sz="1100" b="0" i="1">
                <a:latin typeface="Arial"/>
                <a:ea typeface="Arial"/>
                <a:cs typeface="Arial"/>
                <a:sym typeface="Arial"/>
              </a:rPr>
              <a:t>Early Childhood Research Quarterly,</a:t>
            </a:r>
            <a:r>
              <a:rPr lang="nl-BE" sz="1100" b="0">
                <a:latin typeface="Arial"/>
                <a:ea typeface="Arial"/>
                <a:cs typeface="Arial"/>
                <a:sym typeface="Arial"/>
              </a:rPr>
              <a:t> 55, 230-241.</a:t>
            </a:r>
            <a:r>
              <a:rPr lang="nl-BE" sz="1100" b="0">
                <a:uFill>
                  <a:noFill/>
                </a:uFill>
                <a:latin typeface="Arial"/>
                <a:ea typeface="Arial"/>
                <a:cs typeface="Arial"/>
                <a:sym typeface="Arial"/>
                <a:hlinkClick r:id="rId3"/>
              </a:rPr>
              <a:t> </a:t>
            </a:r>
            <a:r>
              <a:rPr lang="nl-BE" sz="1100" b="0" u="sng">
                <a:solidFill>
                  <a:schemeClr val="hlink"/>
                </a:solidFill>
                <a:latin typeface="Arial"/>
                <a:ea typeface="Arial"/>
                <a:cs typeface="Arial"/>
                <a:sym typeface="Arial"/>
                <a:hlinkClick r:id="rId3"/>
              </a:rPr>
              <a:t>https://doi.org/10.1016/j.ecresq.2020.11.011</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f8f3be70b8_0_38"/>
          <p:cNvSpPr txBox="1">
            <a:spLocks noGrp="1"/>
          </p:cNvSpPr>
          <p:nvPr>
            <p:ph type="ctrTitle"/>
          </p:nvPr>
        </p:nvSpPr>
        <p:spPr>
          <a:xfrm>
            <a:off x="-162923" y="3575461"/>
            <a:ext cx="9144000" cy="31623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nl-BE"/>
              <a:t>Handje geven en sorry zeggen</a:t>
            </a:r>
            <a:endParaRPr/>
          </a:p>
          <a:p>
            <a:pPr marL="0" lvl="0" indent="0" algn="l" rtl="0">
              <a:spcBef>
                <a:spcPts val="0"/>
              </a:spcBef>
              <a:spcAft>
                <a:spcPts val="0"/>
              </a:spcAft>
              <a:buNone/>
            </a:pPr>
            <a:r>
              <a:rPr lang="nl-BE"/>
              <a:t>                                      OF</a:t>
            </a:r>
            <a:endParaRPr/>
          </a:p>
          <a:p>
            <a:pPr marL="0" lvl="0" indent="0" algn="ctr" rtl="0">
              <a:spcBef>
                <a:spcPts val="0"/>
              </a:spcBef>
              <a:spcAft>
                <a:spcPts val="0"/>
              </a:spcAft>
              <a:buNone/>
            </a:pPr>
            <a:r>
              <a:rPr lang="nl-BE"/>
              <a:t>... </a:t>
            </a:r>
            <a:endParaRPr/>
          </a:p>
        </p:txBody>
      </p:sp>
      <p:pic>
        <p:nvPicPr>
          <p:cNvPr id="457" name="Google Shape;457;gf8f3be70b8_0_38"/>
          <p:cNvPicPr preferRelativeResize="0"/>
          <p:nvPr/>
        </p:nvPicPr>
        <p:blipFill>
          <a:blip r:embed="rId3">
            <a:alphaModFix/>
          </a:blip>
          <a:stretch>
            <a:fillRect/>
          </a:stretch>
        </p:blipFill>
        <p:spPr>
          <a:xfrm>
            <a:off x="7605775" y="234625"/>
            <a:ext cx="4392725" cy="46010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f8f3be70b8_0_33"/>
          <p:cNvSpPr txBox="1">
            <a:spLocks noGrp="1"/>
          </p:cNvSpPr>
          <p:nvPr>
            <p:ph type="title"/>
          </p:nvPr>
        </p:nvSpPr>
        <p:spPr>
          <a:xfrm>
            <a:off x="128150" y="643500"/>
            <a:ext cx="92724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Hoe van een conflict een waardevol moment maken?</a:t>
            </a:r>
            <a:endParaRPr/>
          </a:p>
          <a:p>
            <a:pPr marL="0" lvl="0" indent="0" algn="l" rtl="0">
              <a:spcBef>
                <a:spcPts val="0"/>
              </a:spcBef>
              <a:spcAft>
                <a:spcPts val="0"/>
              </a:spcAft>
              <a:buNone/>
            </a:pPr>
            <a:endParaRPr>
              <a:solidFill>
                <a:srgbClr val="1155CC"/>
              </a:solidFill>
            </a:endParaRPr>
          </a:p>
        </p:txBody>
      </p:sp>
      <p:sp>
        <p:nvSpPr>
          <p:cNvPr id="463" name="Google Shape;463;gf8f3be70b8_0_33"/>
          <p:cNvSpPr txBox="1">
            <a:spLocks noGrp="1"/>
          </p:cNvSpPr>
          <p:nvPr>
            <p:ph type="body" idx="1"/>
          </p:nvPr>
        </p:nvSpPr>
        <p:spPr>
          <a:xfrm>
            <a:off x="906350" y="2009051"/>
            <a:ext cx="10121100" cy="3931800"/>
          </a:xfrm>
          <a:prstGeom prst="rect">
            <a:avLst/>
          </a:prstGeom>
        </p:spPr>
        <p:txBody>
          <a:bodyPr spcFirstLastPara="1" wrap="square" lIns="91425" tIns="45700" rIns="91425" bIns="45700" anchor="t" anchorCtr="0">
            <a:normAutofit fontScale="40000" lnSpcReduction="20000"/>
          </a:bodyPr>
          <a:lstStyle/>
          <a:p>
            <a:pPr marL="0" lvl="0" indent="0" algn="l" rtl="0">
              <a:spcBef>
                <a:spcPts val="1000"/>
              </a:spcBef>
              <a:spcAft>
                <a:spcPts val="0"/>
              </a:spcAft>
              <a:buNone/>
            </a:pPr>
            <a:r>
              <a:rPr lang="nl-BE" sz="4750" b="1" u="sng"/>
              <a:t>Luisteren: </a:t>
            </a:r>
            <a:endParaRPr sz="4750" b="1" u="sng"/>
          </a:p>
          <a:p>
            <a:pPr marL="0" lvl="0" indent="0" algn="l" rtl="0">
              <a:spcBef>
                <a:spcPts val="1000"/>
              </a:spcBef>
              <a:spcAft>
                <a:spcPts val="0"/>
              </a:spcAft>
              <a:buNone/>
            </a:pPr>
            <a:r>
              <a:rPr lang="nl-BE" sz="4750" i="1"/>
              <a:t>“Ik zie tranen en ik hoor jou roepen. Wat is er gebeurd?”</a:t>
            </a:r>
            <a:endParaRPr sz="4750" i="1"/>
          </a:p>
          <a:p>
            <a:pPr marL="0" lvl="0" indent="0" algn="l" rtl="0">
              <a:spcBef>
                <a:spcPts val="1000"/>
              </a:spcBef>
              <a:spcAft>
                <a:spcPts val="0"/>
              </a:spcAft>
              <a:buNone/>
            </a:pPr>
            <a:r>
              <a:rPr lang="nl-BE" sz="4750" b="1" u="sng"/>
              <a:t>Perspectief leren nemen:</a:t>
            </a:r>
            <a:r>
              <a:rPr lang="nl-BE" sz="4750" u="sng"/>
              <a:t> </a:t>
            </a:r>
            <a:r>
              <a:rPr lang="nl-BE" sz="4750" i="1" u="sng"/>
              <a:t> </a:t>
            </a:r>
            <a:endParaRPr sz="4750" i="1" u="sng"/>
          </a:p>
          <a:p>
            <a:pPr marL="0" lvl="0" indent="0" algn="l" rtl="0">
              <a:spcBef>
                <a:spcPts val="1000"/>
              </a:spcBef>
              <a:spcAft>
                <a:spcPts val="0"/>
              </a:spcAft>
              <a:buNone/>
            </a:pPr>
            <a:r>
              <a:rPr lang="nl-BE" sz="4750" i="1"/>
              <a:t>”Kijk eens naar zijn tranen. Hoe voelt hij zich?”   “Hij is verdrietig omdat jij de trein afnam.”</a:t>
            </a:r>
            <a:endParaRPr sz="4750"/>
          </a:p>
          <a:p>
            <a:pPr marL="0" lvl="0" indent="0" algn="l" rtl="0">
              <a:spcBef>
                <a:spcPts val="1000"/>
              </a:spcBef>
              <a:spcAft>
                <a:spcPts val="0"/>
              </a:spcAft>
              <a:buNone/>
            </a:pPr>
            <a:r>
              <a:rPr lang="nl-BE" sz="4750" u="sng"/>
              <a:t>Verantwoordelijkheid opnemen: </a:t>
            </a:r>
            <a:endParaRPr sz="4750" u="sng"/>
          </a:p>
          <a:p>
            <a:pPr marL="0" lvl="0" indent="0" algn="l" rtl="0">
              <a:spcBef>
                <a:spcPts val="1000"/>
              </a:spcBef>
              <a:spcAft>
                <a:spcPts val="0"/>
              </a:spcAft>
              <a:buNone/>
            </a:pPr>
            <a:r>
              <a:rPr lang="nl-BE" sz="4750" i="1"/>
              <a:t>“Kunnen jullie een oplossing bedenken?” “Hoe kunnen we nu verder gaan?” “Wat kan je doen om het goed te maken?” </a:t>
            </a:r>
            <a:endParaRPr sz="4750" i="1"/>
          </a:p>
          <a:p>
            <a:pPr marL="0" lvl="0" indent="0" algn="l" rtl="0">
              <a:spcBef>
                <a:spcPts val="1000"/>
              </a:spcBef>
              <a:spcAft>
                <a:spcPts val="0"/>
              </a:spcAft>
              <a:buNone/>
            </a:pPr>
            <a:r>
              <a:rPr lang="nl-BE" sz="4750" u="sng"/>
              <a:t>Gedragsrepertoire uitbreiden:</a:t>
            </a:r>
            <a:endParaRPr sz="4750" u="sng"/>
          </a:p>
          <a:p>
            <a:pPr marL="0" lvl="0" indent="0" algn="l" rtl="0">
              <a:spcBef>
                <a:spcPts val="1000"/>
              </a:spcBef>
              <a:spcAft>
                <a:spcPts val="0"/>
              </a:spcAft>
              <a:buNone/>
            </a:pPr>
            <a:r>
              <a:rPr lang="nl-BE" sz="4750" i="1"/>
              <a:t>“Je kan vragen ‘mag ik de trein’ … “  </a:t>
            </a:r>
            <a:r>
              <a:rPr lang="nl-BE" sz="4750"/>
              <a:t> </a:t>
            </a:r>
            <a:endParaRPr/>
          </a:p>
        </p:txBody>
      </p:sp>
      <p:pic>
        <p:nvPicPr>
          <p:cNvPr id="464" name="Google Shape;464;gf8f3be70b8_0_33"/>
          <p:cNvPicPr preferRelativeResize="0"/>
          <p:nvPr/>
        </p:nvPicPr>
        <p:blipFill>
          <a:blip r:embed="rId3">
            <a:alphaModFix/>
          </a:blip>
          <a:stretch>
            <a:fillRect/>
          </a:stretch>
        </p:blipFill>
        <p:spPr>
          <a:xfrm>
            <a:off x="9272225" y="198575"/>
            <a:ext cx="2698652" cy="2826649"/>
          </a:xfrm>
          <a:prstGeom prst="rect">
            <a:avLst/>
          </a:prstGeom>
          <a:noFill/>
          <a:ln>
            <a:noFill/>
          </a:ln>
        </p:spPr>
      </p:pic>
      <p:sp>
        <p:nvSpPr>
          <p:cNvPr id="465" name="Google Shape;465;gf8f3be70b8_0_33"/>
          <p:cNvSpPr txBox="1"/>
          <p:nvPr/>
        </p:nvSpPr>
        <p:spPr>
          <a:xfrm>
            <a:off x="306950" y="6368700"/>
            <a:ext cx="6873000" cy="5049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1000"/>
              </a:spcBef>
              <a:spcAft>
                <a:spcPts val="0"/>
              </a:spcAft>
              <a:buNone/>
            </a:pPr>
            <a:r>
              <a:rPr lang="nl-BE" sz="900"/>
              <a:t>Bron: </a:t>
            </a:r>
            <a:r>
              <a:rPr lang="nl-BE" sz="1000" u="sng">
                <a:solidFill>
                  <a:schemeClr val="hlink"/>
                </a:solidFill>
                <a:latin typeface="Avenir"/>
                <a:ea typeface="Avenir"/>
                <a:cs typeface="Avenir"/>
                <a:sym typeface="Avenir"/>
                <a:hlinkClick r:id="rId4"/>
              </a:rPr>
              <a:t>https://kleutergewijs.wordpress.com/2017/11/08/conflicten-oplossen-meer-dan-sorry-zeggen-en-een-handje-geven/</a:t>
            </a:r>
            <a:endParaRPr sz="1000">
              <a:latin typeface="Avenir"/>
              <a:ea typeface="Avenir"/>
              <a:cs typeface="Avenir"/>
              <a:sym typeface="Aveni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f8f3be70b8_0_413"/>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grpSp>
        <p:nvGrpSpPr>
          <p:cNvPr id="471" name="Google Shape;471;gf8f3be70b8_0_413"/>
          <p:cNvGrpSpPr/>
          <p:nvPr/>
        </p:nvGrpSpPr>
        <p:grpSpPr>
          <a:xfrm>
            <a:off x="7064206" y="1707420"/>
            <a:ext cx="4233494" cy="4233494"/>
            <a:chOff x="2820225" y="891450"/>
            <a:chExt cx="3175200" cy="3175200"/>
          </a:xfrm>
        </p:grpSpPr>
        <p:sp>
          <p:nvSpPr>
            <p:cNvPr id="472" name="Google Shape;472;gf8f3be70b8_0_413"/>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3" name="Google Shape;473;gf8f3be70b8_0_413"/>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74" name="Google Shape;474;gf8f3be70b8_0_413"/>
          <p:cNvSpPr/>
          <p:nvPr/>
        </p:nvSpPr>
        <p:spPr>
          <a:xfrm>
            <a:off x="8906525" y="1900625"/>
            <a:ext cx="3052500" cy="4893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VRAAG </a:t>
            </a:r>
            <a:endParaRPr sz="1100">
              <a:solidFill>
                <a:srgbClr val="FFFFFF"/>
              </a:solidFill>
              <a:latin typeface="Roboto"/>
              <a:ea typeface="Roboto"/>
              <a:cs typeface="Roboto"/>
              <a:sym typeface="Roboto"/>
            </a:endParaRPr>
          </a:p>
          <a:p>
            <a:pPr marL="0" lvl="0" indent="0" algn="l" rtl="0">
              <a:spcBef>
                <a:spcPts val="0"/>
              </a:spcBef>
              <a:spcAft>
                <a:spcPts val="0"/>
              </a:spcAft>
              <a:buNone/>
            </a:pPr>
            <a:r>
              <a:rPr lang="nl-BE" sz="1100">
                <a:solidFill>
                  <a:srgbClr val="FFFFFF"/>
                </a:solidFill>
                <a:latin typeface="Roboto"/>
                <a:ea typeface="Roboto"/>
                <a:cs typeface="Roboto"/>
                <a:sym typeface="Roboto"/>
              </a:rPr>
              <a:t> Hoe effectiever omgaan met conflicten tussen kleuters?</a:t>
            </a:r>
            <a:endParaRPr sz="1100">
              <a:solidFill>
                <a:srgbClr val="FFFFFF"/>
              </a:solidFill>
            </a:endParaRPr>
          </a:p>
        </p:txBody>
      </p:sp>
      <p:sp>
        <p:nvSpPr>
          <p:cNvPr id="475" name="Google Shape;475;gf8f3be70b8_0_413"/>
          <p:cNvSpPr/>
          <p:nvPr/>
        </p:nvSpPr>
        <p:spPr>
          <a:xfrm>
            <a:off x="10182723" y="27210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INFORMATIE VERZAMELEN</a:t>
            </a:r>
            <a:endParaRPr sz="1100">
              <a:solidFill>
                <a:srgbClr val="FFFFFF"/>
              </a:solidFill>
            </a:endParaRPr>
          </a:p>
        </p:txBody>
      </p:sp>
      <p:pic>
        <p:nvPicPr>
          <p:cNvPr id="476" name="Google Shape;476;gf8f3be70b8_0_413"/>
          <p:cNvPicPr preferRelativeResize="0"/>
          <p:nvPr/>
        </p:nvPicPr>
        <p:blipFill>
          <a:blip r:embed="rId3">
            <a:alphaModFix/>
          </a:blip>
          <a:stretch>
            <a:fillRect/>
          </a:stretch>
        </p:blipFill>
        <p:spPr>
          <a:xfrm>
            <a:off x="251100" y="384025"/>
            <a:ext cx="6146275" cy="6419176"/>
          </a:xfrm>
          <a:prstGeom prst="rect">
            <a:avLst/>
          </a:prstGeom>
          <a:noFill/>
          <a:ln>
            <a:noFill/>
          </a:ln>
        </p:spPr>
      </p:pic>
      <p:sp>
        <p:nvSpPr>
          <p:cNvPr id="477" name="Google Shape;477;gf8f3be70b8_0_413"/>
          <p:cNvSpPr/>
          <p:nvPr/>
        </p:nvSpPr>
        <p:spPr>
          <a:xfrm>
            <a:off x="10415698" y="37818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VERTELLEN</a:t>
            </a:r>
            <a:endParaRPr sz="1100">
              <a:solidFill>
                <a:srgbClr val="FFFFFF"/>
              </a:solidFill>
            </a:endParaRPr>
          </a:p>
        </p:txBody>
      </p:sp>
      <p:sp>
        <p:nvSpPr>
          <p:cNvPr id="478" name="Google Shape;478;gf8f3be70b8_0_413"/>
          <p:cNvSpPr txBox="1"/>
          <p:nvPr/>
        </p:nvSpPr>
        <p:spPr>
          <a:xfrm>
            <a:off x="6474250" y="6267000"/>
            <a:ext cx="5717700" cy="4893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1000"/>
              </a:spcBef>
              <a:spcAft>
                <a:spcPts val="0"/>
              </a:spcAft>
              <a:buClr>
                <a:schemeClr val="dk1"/>
              </a:buClr>
              <a:buSzPts val="1100"/>
              <a:buFont typeface="Arial"/>
              <a:buNone/>
            </a:pPr>
            <a:r>
              <a:rPr lang="nl-BE" sz="900"/>
              <a:t>Bron: </a:t>
            </a:r>
            <a:r>
              <a:rPr lang="nl-BE" sz="900" u="sng">
                <a:solidFill>
                  <a:schemeClr val="hlink"/>
                </a:solidFill>
                <a:latin typeface="Avenir"/>
                <a:ea typeface="Avenir"/>
                <a:cs typeface="Avenir"/>
                <a:sym typeface="Avenir"/>
                <a:hlinkClick r:id="rId4"/>
              </a:rPr>
              <a:t>https://kleutergewijs.wordpress.com/2021/06/09/wil-je-met-onze-blogberichten-aan-de-slag-in-jouw-team/</a:t>
            </a:r>
            <a:endParaRPr sz="900">
              <a:latin typeface="Avenir"/>
              <a:ea typeface="Avenir"/>
              <a:cs typeface="Avenir"/>
              <a:sym typeface="Aveni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f8f3be70b8_0_434"/>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grpSp>
        <p:nvGrpSpPr>
          <p:cNvPr id="484" name="Google Shape;484;gf8f3be70b8_0_434"/>
          <p:cNvGrpSpPr/>
          <p:nvPr/>
        </p:nvGrpSpPr>
        <p:grpSpPr>
          <a:xfrm>
            <a:off x="7064206" y="1707420"/>
            <a:ext cx="4233494" cy="4233494"/>
            <a:chOff x="2820225" y="891450"/>
            <a:chExt cx="3175200" cy="3175200"/>
          </a:xfrm>
        </p:grpSpPr>
        <p:sp>
          <p:nvSpPr>
            <p:cNvPr id="485" name="Google Shape;485;gf8f3be70b8_0_434"/>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6" name="Google Shape;486;gf8f3be70b8_0_434"/>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87" name="Google Shape;487;gf8f3be70b8_0_434"/>
          <p:cNvSpPr/>
          <p:nvPr/>
        </p:nvSpPr>
        <p:spPr>
          <a:xfrm>
            <a:off x="8906525" y="1900625"/>
            <a:ext cx="30525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VRAAG</a:t>
            </a:r>
            <a:endParaRPr sz="1100">
              <a:solidFill>
                <a:srgbClr val="FFFFFF"/>
              </a:solidFill>
              <a:latin typeface="Roboto"/>
              <a:ea typeface="Roboto"/>
              <a:cs typeface="Roboto"/>
              <a:sym typeface="Roboto"/>
            </a:endParaRPr>
          </a:p>
          <a:p>
            <a:pPr marL="0" lvl="0" indent="0" algn="l" rtl="0">
              <a:spcBef>
                <a:spcPts val="0"/>
              </a:spcBef>
              <a:spcAft>
                <a:spcPts val="0"/>
              </a:spcAft>
              <a:buNone/>
            </a:pPr>
            <a:r>
              <a:rPr lang="nl-BE" sz="1100">
                <a:solidFill>
                  <a:srgbClr val="FFFFFF"/>
                </a:solidFill>
                <a:latin typeface="Roboto"/>
                <a:ea typeface="Roboto"/>
                <a:cs typeface="Roboto"/>
                <a:sym typeface="Roboto"/>
              </a:rPr>
              <a:t> Hoe effectiever omgaan met conflicten?</a:t>
            </a:r>
            <a:endParaRPr sz="1100">
              <a:solidFill>
                <a:srgbClr val="FFFFFF"/>
              </a:solidFill>
            </a:endParaRPr>
          </a:p>
        </p:txBody>
      </p:sp>
      <p:sp>
        <p:nvSpPr>
          <p:cNvPr id="488" name="Google Shape;488;gf8f3be70b8_0_434"/>
          <p:cNvSpPr/>
          <p:nvPr/>
        </p:nvSpPr>
        <p:spPr>
          <a:xfrm>
            <a:off x="10182723" y="27210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INFORMATIE VERZAMELEN</a:t>
            </a:r>
            <a:endParaRPr sz="1100">
              <a:solidFill>
                <a:srgbClr val="FFFFFF"/>
              </a:solidFill>
            </a:endParaRPr>
          </a:p>
        </p:txBody>
      </p:sp>
      <p:pic>
        <p:nvPicPr>
          <p:cNvPr id="489" name="Google Shape;489;gf8f3be70b8_0_434"/>
          <p:cNvPicPr preferRelativeResize="0"/>
          <p:nvPr/>
        </p:nvPicPr>
        <p:blipFill>
          <a:blip r:embed="rId3">
            <a:alphaModFix/>
          </a:blip>
          <a:stretch>
            <a:fillRect/>
          </a:stretch>
        </p:blipFill>
        <p:spPr>
          <a:xfrm>
            <a:off x="251100" y="384025"/>
            <a:ext cx="6146275" cy="6419176"/>
          </a:xfrm>
          <a:prstGeom prst="rect">
            <a:avLst/>
          </a:prstGeom>
          <a:noFill/>
          <a:ln>
            <a:noFill/>
          </a:ln>
        </p:spPr>
      </p:pic>
      <p:sp>
        <p:nvSpPr>
          <p:cNvPr id="490" name="Google Shape;490;gf8f3be70b8_0_434"/>
          <p:cNvSpPr/>
          <p:nvPr/>
        </p:nvSpPr>
        <p:spPr>
          <a:xfrm>
            <a:off x="10415698" y="37818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VERTELLEN</a:t>
            </a:r>
            <a:endParaRPr sz="1100">
              <a:solidFill>
                <a:srgbClr val="FFFFFF"/>
              </a:solidFill>
            </a:endParaRPr>
          </a:p>
        </p:txBody>
      </p:sp>
      <p:sp>
        <p:nvSpPr>
          <p:cNvPr id="491" name="Google Shape;491;gf8f3be70b8_0_434"/>
          <p:cNvSpPr/>
          <p:nvPr/>
        </p:nvSpPr>
        <p:spPr>
          <a:xfrm>
            <a:off x="10125348" y="4993356"/>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VERBEELDEN</a:t>
            </a:r>
            <a:endParaRPr sz="11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f8f3be70b8_0_450"/>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grpSp>
        <p:nvGrpSpPr>
          <p:cNvPr id="497" name="Google Shape;497;gf8f3be70b8_0_450"/>
          <p:cNvGrpSpPr/>
          <p:nvPr/>
        </p:nvGrpSpPr>
        <p:grpSpPr>
          <a:xfrm>
            <a:off x="7064206" y="1707420"/>
            <a:ext cx="4233494" cy="4233494"/>
            <a:chOff x="2820225" y="891450"/>
            <a:chExt cx="3175200" cy="3175200"/>
          </a:xfrm>
        </p:grpSpPr>
        <p:sp>
          <p:nvSpPr>
            <p:cNvPr id="498" name="Google Shape;498;gf8f3be70b8_0_450"/>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9" name="Google Shape;499;gf8f3be70b8_0_450"/>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00" name="Google Shape;500;gf8f3be70b8_0_450"/>
          <p:cNvSpPr/>
          <p:nvPr/>
        </p:nvSpPr>
        <p:spPr>
          <a:xfrm>
            <a:off x="8906525" y="1900625"/>
            <a:ext cx="30525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VRAAG</a:t>
            </a:r>
            <a:endParaRPr sz="1100">
              <a:solidFill>
                <a:srgbClr val="FFFFFF"/>
              </a:solidFill>
              <a:latin typeface="Roboto"/>
              <a:ea typeface="Roboto"/>
              <a:cs typeface="Roboto"/>
              <a:sym typeface="Roboto"/>
            </a:endParaRPr>
          </a:p>
          <a:p>
            <a:pPr marL="0" lvl="0" indent="0" algn="l" rtl="0">
              <a:spcBef>
                <a:spcPts val="0"/>
              </a:spcBef>
              <a:spcAft>
                <a:spcPts val="0"/>
              </a:spcAft>
              <a:buNone/>
            </a:pPr>
            <a:r>
              <a:rPr lang="nl-BE" sz="1100">
                <a:solidFill>
                  <a:srgbClr val="FFFFFF"/>
                </a:solidFill>
                <a:latin typeface="Roboto"/>
                <a:ea typeface="Roboto"/>
                <a:cs typeface="Roboto"/>
                <a:sym typeface="Roboto"/>
              </a:rPr>
              <a:t> Hoe effectiever omgaan met conflicten?</a:t>
            </a:r>
            <a:endParaRPr sz="1100">
              <a:solidFill>
                <a:srgbClr val="FFFFFF"/>
              </a:solidFill>
            </a:endParaRPr>
          </a:p>
        </p:txBody>
      </p:sp>
      <p:sp>
        <p:nvSpPr>
          <p:cNvPr id="501" name="Google Shape;501;gf8f3be70b8_0_450"/>
          <p:cNvSpPr/>
          <p:nvPr/>
        </p:nvSpPr>
        <p:spPr>
          <a:xfrm>
            <a:off x="10182723" y="27210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INFORMATIE VERZAMELEN</a:t>
            </a:r>
            <a:endParaRPr sz="1100">
              <a:solidFill>
                <a:srgbClr val="FFFFFF"/>
              </a:solidFill>
            </a:endParaRPr>
          </a:p>
        </p:txBody>
      </p:sp>
      <p:pic>
        <p:nvPicPr>
          <p:cNvPr id="502" name="Google Shape;502;gf8f3be70b8_0_450"/>
          <p:cNvPicPr preferRelativeResize="0"/>
          <p:nvPr/>
        </p:nvPicPr>
        <p:blipFill>
          <a:blip r:embed="rId3">
            <a:alphaModFix/>
          </a:blip>
          <a:stretch>
            <a:fillRect/>
          </a:stretch>
        </p:blipFill>
        <p:spPr>
          <a:xfrm>
            <a:off x="251100" y="384025"/>
            <a:ext cx="6146275" cy="6419176"/>
          </a:xfrm>
          <a:prstGeom prst="rect">
            <a:avLst/>
          </a:prstGeom>
          <a:noFill/>
          <a:ln>
            <a:noFill/>
          </a:ln>
        </p:spPr>
      </p:pic>
      <p:sp>
        <p:nvSpPr>
          <p:cNvPr id="503" name="Google Shape;503;gf8f3be70b8_0_450"/>
          <p:cNvSpPr/>
          <p:nvPr/>
        </p:nvSpPr>
        <p:spPr>
          <a:xfrm>
            <a:off x="10415698" y="37818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VERTELLEN</a:t>
            </a:r>
            <a:endParaRPr sz="1100">
              <a:solidFill>
                <a:srgbClr val="FFFFFF"/>
              </a:solidFill>
            </a:endParaRPr>
          </a:p>
        </p:txBody>
      </p:sp>
      <p:sp>
        <p:nvSpPr>
          <p:cNvPr id="504" name="Google Shape;504;gf8f3be70b8_0_450"/>
          <p:cNvSpPr/>
          <p:nvPr/>
        </p:nvSpPr>
        <p:spPr>
          <a:xfrm>
            <a:off x="10125348" y="4993356"/>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VERBEELDEN</a:t>
            </a:r>
            <a:endParaRPr sz="1100">
              <a:solidFill>
                <a:srgbClr val="FFFFFF"/>
              </a:solidFill>
            </a:endParaRPr>
          </a:p>
        </p:txBody>
      </p:sp>
      <p:sp>
        <p:nvSpPr>
          <p:cNvPr id="505" name="Google Shape;505;gf8f3be70b8_0_450"/>
          <p:cNvSpPr/>
          <p:nvPr/>
        </p:nvSpPr>
        <p:spPr>
          <a:xfrm>
            <a:off x="8087300" y="5506025"/>
            <a:ext cx="1924200" cy="6342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VERWEZENLIJKEN</a:t>
            </a:r>
            <a:endParaRPr sz="1100">
              <a:solidFill>
                <a:srgbClr val="FFFFFF"/>
              </a:solidFill>
              <a:latin typeface="Roboto"/>
              <a:ea typeface="Roboto"/>
              <a:cs typeface="Roboto"/>
              <a:sym typeface="Roboto"/>
            </a:endParaRPr>
          </a:p>
          <a:p>
            <a:pPr marL="0" lvl="0" indent="0" algn="l" rtl="0">
              <a:spcBef>
                <a:spcPts val="0"/>
              </a:spcBef>
              <a:spcAft>
                <a:spcPts val="0"/>
              </a:spcAft>
              <a:buNone/>
            </a:pPr>
            <a:r>
              <a:rPr lang="nl-BE" sz="1100">
                <a:solidFill>
                  <a:srgbClr val="FFFFFF"/>
                </a:solidFill>
                <a:latin typeface="Roboto"/>
                <a:ea typeface="Roboto"/>
                <a:cs typeface="Roboto"/>
                <a:sym typeface="Roboto"/>
              </a:rPr>
              <a:t>EERSTE STAP of </a:t>
            </a:r>
            <a:endParaRPr sz="1100">
              <a:solidFill>
                <a:srgbClr val="FFFFFF"/>
              </a:solidFill>
              <a:latin typeface="Roboto"/>
              <a:ea typeface="Roboto"/>
              <a:cs typeface="Roboto"/>
              <a:sym typeface="Roboto"/>
            </a:endParaRPr>
          </a:p>
          <a:p>
            <a:pPr marL="0" lvl="0" indent="0" algn="l" rtl="0">
              <a:spcBef>
                <a:spcPts val="0"/>
              </a:spcBef>
              <a:spcAft>
                <a:spcPts val="0"/>
              </a:spcAft>
              <a:buNone/>
            </a:pPr>
            <a:r>
              <a:rPr lang="nl-BE" sz="1100">
                <a:solidFill>
                  <a:srgbClr val="FFFFFF"/>
                </a:solidFill>
                <a:latin typeface="Roboto"/>
                <a:ea typeface="Roboto"/>
                <a:cs typeface="Roboto"/>
                <a:sym typeface="Roboto"/>
              </a:rPr>
              <a:t>GROTER PLAN</a:t>
            </a:r>
            <a:endParaRPr sz="1100">
              <a:solidFill>
                <a:srgbClr val="FFFFFF"/>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f8f3be70b8_0_465"/>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grpSp>
        <p:nvGrpSpPr>
          <p:cNvPr id="511" name="Google Shape;511;gf8f3be70b8_0_465"/>
          <p:cNvGrpSpPr/>
          <p:nvPr/>
        </p:nvGrpSpPr>
        <p:grpSpPr>
          <a:xfrm>
            <a:off x="7064206" y="1707420"/>
            <a:ext cx="4233494" cy="4233494"/>
            <a:chOff x="2820225" y="891450"/>
            <a:chExt cx="3175200" cy="3175200"/>
          </a:xfrm>
        </p:grpSpPr>
        <p:sp>
          <p:nvSpPr>
            <p:cNvPr id="512" name="Google Shape;512;gf8f3be70b8_0_465"/>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3" name="Google Shape;513;gf8f3be70b8_0_465"/>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14" name="Google Shape;514;gf8f3be70b8_0_465"/>
          <p:cNvSpPr/>
          <p:nvPr/>
        </p:nvSpPr>
        <p:spPr>
          <a:xfrm>
            <a:off x="8906525" y="1900625"/>
            <a:ext cx="30525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VRAAG</a:t>
            </a:r>
            <a:endParaRPr sz="1100">
              <a:solidFill>
                <a:srgbClr val="FFFFFF"/>
              </a:solidFill>
              <a:latin typeface="Roboto"/>
              <a:ea typeface="Roboto"/>
              <a:cs typeface="Roboto"/>
              <a:sym typeface="Roboto"/>
            </a:endParaRPr>
          </a:p>
          <a:p>
            <a:pPr marL="0" lvl="0" indent="0" algn="l" rtl="0">
              <a:spcBef>
                <a:spcPts val="0"/>
              </a:spcBef>
              <a:spcAft>
                <a:spcPts val="0"/>
              </a:spcAft>
              <a:buNone/>
            </a:pPr>
            <a:r>
              <a:rPr lang="nl-BE" sz="1100">
                <a:solidFill>
                  <a:srgbClr val="FFFFFF"/>
                </a:solidFill>
                <a:latin typeface="Roboto"/>
                <a:ea typeface="Roboto"/>
                <a:cs typeface="Roboto"/>
                <a:sym typeface="Roboto"/>
              </a:rPr>
              <a:t> Hoe effectiever omgaan met conflicten?</a:t>
            </a:r>
            <a:endParaRPr sz="1100">
              <a:solidFill>
                <a:srgbClr val="FFFFFF"/>
              </a:solidFill>
            </a:endParaRPr>
          </a:p>
        </p:txBody>
      </p:sp>
      <p:sp>
        <p:nvSpPr>
          <p:cNvPr id="515" name="Google Shape;515;gf8f3be70b8_0_465"/>
          <p:cNvSpPr/>
          <p:nvPr/>
        </p:nvSpPr>
        <p:spPr>
          <a:xfrm>
            <a:off x="10182723" y="27210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INFORMATIE VERZAMELEN</a:t>
            </a:r>
            <a:endParaRPr sz="1100">
              <a:solidFill>
                <a:srgbClr val="FFFFFF"/>
              </a:solidFill>
            </a:endParaRPr>
          </a:p>
        </p:txBody>
      </p:sp>
      <p:pic>
        <p:nvPicPr>
          <p:cNvPr id="516" name="Google Shape;516;gf8f3be70b8_0_465"/>
          <p:cNvPicPr preferRelativeResize="0"/>
          <p:nvPr/>
        </p:nvPicPr>
        <p:blipFill>
          <a:blip r:embed="rId3">
            <a:alphaModFix/>
          </a:blip>
          <a:stretch>
            <a:fillRect/>
          </a:stretch>
        </p:blipFill>
        <p:spPr>
          <a:xfrm>
            <a:off x="251100" y="384025"/>
            <a:ext cx="6146275" cy="6419176"/>
          </a:xfrm>
          <a:prstGeom prst="rect">
            <a:avLst/>
          </a:prstGeom>
          <a:noFill/>
          <a:ln>
            <a:noFill/>
          </a:ln>
        </p:spPr>
      </p:pic>
      <p:sp>
        <p:nvSpPr>
          <p:cNvPr id="517" name="Google Shape;517;gf8f3be70b8_0_465"/>
          <p:cNvSpPr/>
          <p:nvPr/>
        </p:nvSpPr>
        <p:spPr>
          <a:xfrm>
            <a:off x="10415698" y="37818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VERTELLEN</a:t>
            </a:r>
            <a:endParaRPr sz="1100">
              <a:solidFill>
                <a:srgbClr val="FFFFFF"/>
              </a:solidFill>
            </a:endParaRPr>
          </a:p>
        </p:txBody>
      </p:sp>
      <p:sp>
        <p:nvSpPr>
          <p:cNvPr id="518" name="Google Shape;518;gf8f3be70b8_0_465"/>
          <p:cNvSpPr/>
          <p:nvPr/>
        </p:nvSpPr>
        <p:spPr>
          <a:xfrm>
            <a:off x="10125348" y="4993356"/>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VERBEELDEN</a:t>
            </a:r>
            <a:endParaRPr sz="1100">
              <a:solidFill>
                <a:srgbClr val="FFFFFF"/>
              </a:solidFill>
            </a:endParaRPr>
          </a:p>
        </p:txBody>
      </p:sp>
      <p:sp>
        <p:nvSpPr>
          <p:cNvPr id="519" name="Google Shape;519;gf8f3be70b8_0_465"/>
          <p:cNvSpPr/>
          <p:nvPr/>
        </p:nvSpPr>
        <p:spPr>
          <a:xfrm>
            <a:off x="8087298" y="550603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PLANNEN</a:t>
            </a:r>
            <a:endParaRPr sz="1100">
              <a:solidFill>
                <a:srgbClr val="FFFFFF"/>
              </a:solidFill>
            </a:endParaRPr>
          </a:p>
        </p:txBody>
      </p:sp>
      <p:sp>
        <p:nvSpPr>
          <p:cNvPr id="520" name="Google Shape;520;gf8f3be70b8_0_465"/>
          <p:cNvSpPr/>
          <p:nvPr/>
        </p:nvSpPr>
        <p:spPr>
          <a:xfrm>
            <a:off x="6582148" y="31011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EVALUEREN</a:t>
            </a:r>
            <a:endParaRPr sz="1100">
              <a:solidFill>
                <a:srgbClr val="FFFFFF"/>
              </a:solidFill>
            </a:endParaRPr>
          </a:p>
        </p:txBody>
      </p:sp>
      <p:sp>
        <p:nvSpPr>
          <p:cNvPr id="521" name="Google Shape;521;gf8f3be70b8_0_465"/>
          <p:cNvSpPr/>
          <p:nvPr/>
        </p:nvSpPr>
        <p:spPr>
          <a:xfrm>
            <a:off x="6789348" y="4462581"/>
            <a:ext cx="1776300" cy="380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UITVOEREN</a:t>
            </a:r>
            <a:endParaRPr sz="1100">
              <a:solidFill>
                <a:srgbClr val="FFFFFF"/>
              </a:solidFill>
            </a:endParaRPr>
          </a:p>
        </p:txBody>
      </p:sp>
      <p:sp>
        <p:nvSpPr>
          <p:cNvPr id="522" name="Google Shape;522;gf8f3be70b8_0_465"/>
          <p:cNvSpPr/>
          <p:nvPr/>
        </p:nvSpPr>
        <p:spPr>
          <a:xfrm>
            <a:off x="8087300" y="5506025"/>
            <a:ext cx="1924200" cy="6342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nl-BE" sz="1100">
                <a:solidFill>
                  <a:srgbClr val="FFFFFF"/>
                </a:solidFill>
                <a:latin typeface="Roboto"/>
                <a:ea typeface="Roboto"/>
                <a:cs typeface="Roboto"/>
                <a:sym typeface="Roboto"/>
              </a:rPr>
              <a:t>VERWEZENLIJKEN</a:t>
            </a:r>
            <a:endParaRPr sz="1100">
              <a:solidFill>
                <a:srgbClr val="FFFFFF"/>
              </a:solidFill>
              <a:latin typeface="Roboto"/>
              <a:ea typeface="Roboto"/>
              <a:cs typeface="Roboto"/>
              <a:sym typeface="Roboto"/>
            </a:endParaRPr>
          </a:p>
          <a:p>
            <a:pPr marL="0" lvl="0" indent="0" algn="l" rtl="0">
              <a:spcBef>
                <a:spcPts val="0"/>
              </a:spcBef>
              <a:spcAft>
                <a:spcPts val="0"/>
              </a:spcAft>
              <a:buNone/>
            </a:pPr>
            <a:r>
              <a:rPr lang="nl-BE" sz="1100">
                <a:solidFill>
                  <a:srgbClr val="FFFFFF"/>
                </a:solidFill>
                <a:latin typeface="Roboto"/>
                <a:ea typeface="Roboto"/>
                <a:cs typeface="Roboto"/>
                <a:sym typeface="Roboto"/>
              </a:rPr>
              <a:t>EERSTE STAP of </a:t>
            </a:r>
            <a:endParaRPr sz="1100">
              <a:solidFill>
                <a:srgbClr val="FFFFFF"/>
              </a:solidFill>
              <a:latin typeface="Roboto"/>
              <a:ea typeface="Roboto"/>
              <a:cs typeface="Roboto"/>
              <a:sym typeface="Roboto"/>
            </a:endParaRPr>
          </a:p>
          <a:p>
            <a:pPr marL="0" lvl="0" indent="0" algn="l" rtl="0">
              <a:spcBef>
                <a:spcPts val="0"/>
              </a:spcBef>
              <a:spcAft>
                <a:spcPts val="0"/>
              </a:spcAft>
              <a:buNone/>
            </a:pPr>
            <a:r>
              <a:rPr lang="nl-BE" sz="1100">
                <a:solidFill>
                  <a:srgbClr val="FFFFFF"/>
                </a:solidFill>
                <a:latin typeface="Roboto"/>
                <a:ea typeface="Roboto"/>
                <a:cs typeface="Roboto"/>
                <a:sym typeface="Roboto"/>
              </a:rPr>
              <a:t>GROTER PLAN</a:t>
            </a:r>
            <a:endParaRPr sz="1100">
              <a:solidFill>
                <a:srgbClr val="FFFFFF"/>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f8f3be70b8_0_516"/>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nl-BE"/>
              <a:t>Vraag: </a:t>
            </a:r>
            <a:endParaRPr/>
          </a:p>
          <a:p>
            <a:pPr marL="0" lvl="0" indent="0" algn="l" rtl="0">
              <a:spcBef>
                <a:spcPts val="0"/>
              </a:spcBef>
              <a:spcAft>
                <a:spcPts val="0"/>
              </a:spcAft>
              <a:buNone/>
            </a:pPr>
            <a:r>
              <a:rPr lang="nl-BE"/>
              <a:t>Hoe zorgen voor een instap op peutermaat? (laagdrempelig, warm)</a:t>
            </a:r>
            <a:endParaRPr/>
          </a:p>
        </p:txBody>
      </p:sp>
      <p:sp>
        <p:nvSpPr>
          <p:cNvPr id="528" name="Google Shape;528;gf8f3be70b8_0_516"/>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r>
              <a:rPr lang="nl-BE" sz="2000" u="sng">
                <a:solidFill>
                  <a:schemeClr val="hlink"/>
                </a:solidFill>
                <a:hlinkClick r:id="rId3"/>
              </a:rPr>
              <a:t>Kinderopvang en kleuterschool: hoe kunnen we bruggen bouwen?</a:t>
            </a:r>
            <a:endParaRPr sz="2000"/>
          </a:p>
          <a:p>
            <a:pPr marL="0" lvl="0" indent="0" algn="l" rtl="0">
              <a:spcBef>
                <a:spcPts val="1000"/>
              </a:spcBef>
              <a:spcAft>
                <a:spcPts val="0"/>
              </a:spcAft>
              <a:buNone/>
            </a:pPr>
            <a:r>
              <a:rPr lang="nl-BE" sz="1400"/>
              <a:t>https://kleutergewijs.wordpress.com/2015/09/02/kinderopvang-en-kleuterschool-hoe-kunnen-we-bruggen-bouwen/</a:t>
            </a:r>
            <a:endParaRPr sz="1400"/>
          </a:p>
          <a:p>
            <a:pPr marL="0" lvl="0" indent="0" algn="l" rtl="0">
              <a:spcBef>
                <a:spcPts val="1000"/>
              </a:spcBef>
              <a:spcAft>
                <a:spcPts val="0"/>
              </a:spcAft>
              <a:buNone/>
            </a:pPr>
            <a:endParaRPr/>
          </a:p>
          <a:p>
            <a:pPr marL="0" lvl="0" indent="0" algn="l" rtl="0">
              <a:spcBef>
                <a:spcPts val="1000"/>
              </a:spcBef>
              <a:spcAft>
                <a:spcPts val="0"/>
              </a:spcAft>
              <a:buNone/>
            </a:pPr>
            <a:r>
              <a:rPr lang="nl-BE" sz="2000" u="sng">
                <a:solidFill>
                  <a:schemeClr val="hlink"/>
                </a:solidFill>
                <a:hlinkClick r:id="rId4"/>
              </a:rPr>
              <a:t>Hoe zorgen we voor een warme opstap naar de kleuterschool?</a:t>
            </a:r>
            <a:endParaRPr sz="2000"/>
          </a:p>
          <a:p>
            <a:pPr marL="0" lvl="0" indent="0" algn="l" rtl="0">
              <a:spcBef>
                <a:spcPts val="1000"/>
              </a:spcBef>
              <a:spcAft>
                <a:spcPts val="0"/>
              </a:spcAft>
              <a:buNone/>
            </a:pPr>
            <a:r>
              <a:rPr lang="nl-BE" sz="1400"/>
              <a:t>https://kleutergewijs.wordpress.com/2017/09/27/hoe-zorgen-we-voor-een-warme-opstap-naar-de-kleuterschool/</a:t>
            </a:r>
            <a:endParaRPr sz="1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f193f79a90_0_22"/>
          <p:cNvSpPr txBox="1">
            <a:spLocks noGrp="1"/>
          </p:cNvSpPr>
          <p:nvPr>
            <p:ph type="title"/>
          </p:nvPr>
        </p:nvSpPr>
        <p:spPr>
          <a:xfrm>
            <a:off x="1084725" y="1709750"/>
            <a:ext cx="83883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None/>
            </a:pPr>
            <a:r>
              <a:rPr lang="nl-BE" sz="3200"/>
              <a:t>5.		Wat met hypes?</a:t>
            </a:r>
            <a:endParaRPr sz="3200"/>
          </a:p>
        </p:txBody>
      </p:sp>
      <p:sp>
        <p:nvSpPr>
          <p:cNvPr id="534" name="Google Shape;534;gf193f79a90_0_22"/>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535" name="Google Shape;535;gf193f79a90_0_22"/>
          <p:cNvGrpSpPr/>
          <p:nvPr/>
        </p:nvGrpSpPr>
        <p:grpSpPr>
          <a:xfrm>
            <a:off x="242" y="27"/>
            <a:ext cx="1809965" cy="917277"/>
            <a:chOff x="9039833" y="1004269"/>
            <a:chExt cx="2819700" cy="1556554"/>
          </a:xfrm>
        </p:grpSpPr>
        <p:pic>
          <p:nvPicPr>
            <p:cNvPr id="536" name="Google Shape;536;gf193f79a90_0_22"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537" name="Google Shape;537;gf193f79a90_0_22"/>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538" name="Google Shape;538;gf193f79a90_0_22"/>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539" name="Google Shape;539;gf193f79a90_0_22"/>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540" name="Google Shape;540;gf193f79a90_0_22"/>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f193f79a90_1_0"/>
          <p:cNvSpPr txBox="1">
            <a:spLocks noGrp="1"/>
          </p:cNvSpPr>
          <p:nvPr>
            <p:ph type="title"/>
          </p:nvPr>
        </p:nvSpPr>
        <p:spPr>
          <a:xfrm>
            <a:off x="1077356" y="720423"/>
            <a:ext cx="4588500" cy="1770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In 2017 waren het verteltassen...</a:t>
            </a:r>
            <a:endParaRPr/>
          </a:p>
        </p:txBody>
      </p:sp>
      <p:sp>
        <p:nvSpPr>
          <p:cNvPr id="546" name="Google Shape;546;gf193f79a90_1_0"/>
          <p:cNvSpPr txBox="1">
            <a:spLocks noGrp="1"/>
          </p:cNvSpPr>
          <p:nvPr>
            <p:ph type="body" idx="1"/>
          </p:nvPr>
        </p:nvSpPr>
        <p:spPr>
          <a:xfrm>
            <a:off x="983581" y="4195376"/>
            <a:ext cx="4896600" cy="4015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nl-BE" sz="1350">
                <a:solidFill>
                  <a:srgbClr val="666666"/>
                </a:solidFill>
                <a:highlight>
                  <a:srgbClr val="FFFFFF"/>
                </a:highlight>
                <a:latin typeface="Arial"/>
                <a:ea typeface="Arial"/>
                <a:cs typeface="Arial"/>
                <a:sym typeface="Arial"/>
              </a:rPr>
              <a:t>Willingham, D. (2016). Wat we kinderen écht kunnen leren. Over feit en fictie in het onderwijs. Tielt: Lannoo.</a:t>
            </a:r>
            <a:endParaRPr/>
          </a:p>
        </p:txBody>
      </p:sp>
      <p:pic>
        <p:nvPicPr>
          <p:cNvPr id="547" name="Google Shape;547;gf193f79a90_1_0"/>
          <p:cNvPicPr preferRelativeResize="0"/>
          <p:nvPr/>
        </p:nvPicPr>
        <p:blipFill>
          <a:blip r:embed="rId3">
            <a:alphaModFix/>
          </a:blip>
          <a:stretch>
            <a:fillRect/>
          </a:stretch>
        </p:blipFill>
        <p:spPr>
          <a:xfrm>
            <a:off x="6194350" y="582663"/>
            <a:ext cx="4771701" cy="5692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xfrm>
            <a:off x="1077349" y="493850"/>
            <a:ext cx="10689900" cy="15075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a:t>Hoe werken aan evidence-informed kleuteronderwijs?</a:t>
            </a:r>
            <a:endParaRPr/>
          </a:p>
        </p:txBody>
      </p:sp>
      <p:sp>
        <p:nvSpPr>
          <p:cNvPr id="128" name="Google Shape;128;p5"/>
          <p:cNvSpPr txBox="1">
            <a:spLocks noGrp="1"/>
          </p:cNvSpPr>
          <p:nvPr>
            <p:ph type="body" idx="1"/>
          </p:nvPr>
        </p:nvSpPr>
        <p:spPr>
          <a:xfrm>
            <a:off x="1077362" y="2427316"/>
            <a:ext cx="9950103" cy="3513514"/>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000"/>
              </a:spcBef>
              <a:spcAft>
                <a:spcPts val="0"/>
              </a:spcAft>
              <a:buClr>
                <a:schemeClr val="dk1"/>
              </a:buClr>
              <a:buSzPts val="1800"/>
              <a:buFont typeface="Avenir"/>
              <a:buAutoNum type="arabicPeriod"/>
            </a:pPr>
            <a:r>
              <a:rPr lang="nl-BE"/>
              <a:t>Straffe data als vertrekpunt</a:t>
            </a:r>
            <a:endParaRPr/>
          </a:p>
          <a:p>
            <a:pPr marL="342900" lvl="0" indent="-342900" algn="l" rtl="0">
              <a:lnSpc>
                <a:spcPct val="120000"/>
              </a:lnSpc>
              <a:spcBef>
                <a:spcPts val="1000"/>
              </a:spcBef>
              <a:spcAft>
                <a:spcPts val="0"/>
              </a:spcAft>
              <a:buClr>
                <a:schemeClr val="dk1"/>
              </a:buClr>
              <a:buSzPts val="1800"/>
              <a:buFont typeface="Avenir"/>
              <a:buAutoNum type="arabicPeriod"/>
            </a:pPr>
            <a:r>
              <a:rPr lang="nl-BE"/>
              <a:t>Onderzoeksinzichten verbinden met alternatieve praktijken</a:t>
            </a:r>
            <a:endParaRPr/>
          </a:p>
          <a:p>
            <a:pPr marL="342900" lvl="0" indent="-342900" algn="l" rtl="0">
              <a:lnSpc>
                <a:spcPct val="120000"/>
              </a:lnSpc>
              <a:spcBef>
                <a:spcPts val="1000"/>
              </a:spcBef>
              <a:spcAft>
                <a:spcPts val="0"/>
              </a:spcAft>
              <a:buClr>
                <a:schemeClr val="dk1"/>
              </a:buClr>
              <a:buSzPts val="1800"/>
              <a:buFont typeface="Avenir"/>
              <a:buAutoNum type="arabicPeriod"/>
            </a:pPr>
            <a:r>
              <a:rPr lang="nl-BE"/>
              <a:t>Bij blijven bij de onderzoeksactualiteit</a:t>
            </a:r>
            <a:endParaRPr/>
          </a:p>
          <a:p>
            <a:pPr marL="342900" lvl="0" indent="-342900" algn="l" rtl="0">
              <a:lnSpc>
                <a:spcPct val="120000"/>
              </a:lnSpc>
              <a:spcBef>
                <a:spcPts val="1000"/>
              </a:spcBef>
              <a:spcAft>
                <a:spcPts val="0"/>
              </a:spcAft>
              <a:buClr>
                <a:schemeClr val="dk1"/>
              </a:buClr>
              <a:buSzPts val="1800"/>
              <a:buFont typeface="Avenir"/>
              <a:buAutoNum type="arabicPeriod"/>
            </a:pPr>
            <a:r>
              <a:rPr lang="nl-BE"/>
              <a:t>Aandacht voor implementatie</a:t>
            </a:r>
            <a:endParaRPr/>
          </a:p>
          <a:p>
            <a:pPr marL="342900" lvl="0" indent="-342900" algn="l" rtl="0">
              <a:lnSpc>
                <a:spcPct val="120000"/>
              </a:lnSpc>
              <a:spcBef>
                <a:spcPts val="1000"/>
              </a:spcBef>
              <a:spcAft>
                <a:spcPts val="0"/>
              </a:spcAft>
              <a:buClr>
                <a:schemeClr val="dk1"/>
              </a:buClr>
              <a:buSzPts val="1800"/>
              <a:buFont typeface="Avenir"/>
              <a:buAutoNum type="arabicPeriod"/>
            </a:pPr>
            <a:r>
              <a:rPr lang="nl-BE"/>
              <a:t>Wat met hypes?</a:t>
            </a:r>
            <a:endParaRPr/>
          </a:p>
          <a:p>
            <a:pPr marL="228600" lvl="0" indent="-114300" algn="l" rtl="0">
              <a:lnSpc>
                <a:spcPct val="120000"/>
              </a:lnSpc>
              <a:spcBef>
                <a:spcPts val="1000"/>
              </a:spcBef>
              <a:spcAft>
                <a:spcPts val="0"/>
              </a:spcAft>
              <a:buClr>
                <a:schemeClr val="dk1"/>
              </a:buClr>
              <a:buSzPts val="1800"/>
              <a:buNone/>
            </a:pPr>
            <a:endParaRPr/>
          </a:p>
          <a:p>
            <a:pPr marL="228600" lvl="0" indent="-114300" algn="l" rtl="0">
              <a:lnSpc>
                <a:spcPct val="120000"/>
              </a:lnSpc>
              <a:spcBef>
                <a:spcPts val="1000"/>
              </a:spcBef>
              <a:spcAft>
                <a:spcPts val="0"/>
              </a:spcAft>
              <a:buClr>
                <a:schemeClr val="dk1"/>
              </a:buClr>
              <a:buSzPts val="1800"/>
              <a:buNone/>
            </a:pPr>
            <a:endParaRPr/>
          </a:p>
          <a:p>
            <a:pPr marL="228600" lvl="0" indent="-114300" algn="l" rtl="0">
              <a:lnSpc>
                <a:spcPct val="120000"/>
              </a:lnSpc>
              <a:spcBef>
                <a:spcPts val="1000"/>
              </a:spcBef>
              <a:spcAft>
                <a:spcPts val="0"/>
              </a:spcAft>
              <a:buClr>
                <a:schemeClr val="dk1"/>
              </a:buClr>
              <a:buSzPts val="18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f193f79a90_1_7"/>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Welke innovaties gebeuren nu vaak?</a:t>
            </a:r>
            <a:endParaRPr/>
          </a:p>
        </p:txBody>
      </p:sp>
      <p:sp>
        <p:nvSpPr>
          <p:cNvPr id="553" name="Google Shape;553;gf193f79a90_1_7"/>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f193f79a90_1_44"/>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Wat is de evidentie voor én tegen?</a:t>
            </a:r>
            <a:endParaRPr/>
          </a:p>
        </p:txBody>
      </p:sp>
      <p:sp>
        <p:nvSpPr>
          <p:cNvPr id="559" name="Google Shape;559;gf193f79a90_1_44"/>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nl-BE"/>
              <a:t>Education Endowment Foundation</a:t>
            </a:r>
            <a:endParaRPr/>
          </a:p>
          <a:p>
            <a:pPr marL="457200" lvl="0" indent="-342900" algn="l" rtl="0">
              <a:spcBef>
                <a:spcPts val="0"/>
              </a:spcBef>
              <a:spcAft>
                <a:spcPts val="0"/>
              </a:spcAft>
              <a:buSzPts val="1800"/>
              <a:buChar char="•"/>
            </a:pPr>
            <a:r>
              <a:rPr lang="nl-BE"/>
              <a:t>What Works Clearinghouse</a:t>
            </a:r>
            <a:endParaRPr/>
          </a:p>
          <a:p>
            <a:pPr marL="457200" lvl="0" indent="-342900" algn="l" rtl="0">
              <a:spcBef>
                <a:spcPts val="0"/>
              </a:spcBef>
              <a:spcAft>
                <a:spcPts val="0"/>
              </a:spcAft>
              <a:buSzPts val="1800"/>
              <a:buChar char="•"/>
            </a:pPr>
            <a:r>
              <a:rPr lang="nl-BE"/>
              <a:t>Nederlands Jeugdinstituut</a:t>
            </a:r>
            <a:endParaRPr/>
          </a:p>
          <a:p>
            <a:pPr marL="457200" lvl="0" indent="0" algn="l" rtl="0">
              <a:spcBef>
                <a:spcPts val="1000"/>
              </a:spcBef>
              <a:spcAft>
                <a:spcPts val="0"/>
              </a:spcAft>
              <a:buNone/>
            </a:pPr>
            <a:endParaRPr/>
          </a:p>
          <a:p>
            <a:pPr marL="914400" lvl="0" indent="0" algn="l" rtl="0">
              <a:spcBef>
                <a:spcPts val="1000"/>
              </a:spcBef>
              <a:spcAft>
                <a:spcPts val="0"/>
              </a:spcAft>
              <a:buNone/>
            </a:pPr>
            <a:endParaRPr/>
          </a:p>
        </p:txBody>
      </p:sp>
      <p:pic>
        <p:nvPicPr>
          <p:cNvPr id="560" name="Google Shape;560;gf193f79a90_1_44"/>
          <p:cNvPicPr preferRelativeResize="0"/>
          <p:nvPr/>
        </p:nvPicPr>
        <p:blipFill>
          <a:blip r:embed="rId3">
            <a:alphaModFix/>
          </a:blip>
          <a:stretch>
            <a:fillRect/>
          </a:stretch>
        </p:blipFill>
        <p:spPr>
          <a:xfrm>
            <a:off x="4391422" y="3110700"/>
            <a:ext cx="428796" cy="285350"/>
          </a:xfrm>
          <a:prstGeom prst="rect">
            <a:avLst/>
          </a:prstGeom>
          <a:noFill/>
          <a:ln>
            <a:noFill/>
          </a:ln>
        </p:spPr>
      </p:pic>
      <p:pic>
        <p:nvPicPr>
          <p:cNvPr id="561" name="Google Shape;561;gf193f79a90_1_44"/>
          <p:cNvPicPr preferRelativeResize="0"/>
          <p:nvPr/>
        </p:nvPicPr>
        <p:blipFill>
          <a:blip r:embed="rId4">
            <a:alphaModFix/>
          </a:blip>
          <a:stretch>
            <a:fillRect/>
          </a:stretch>
        </p:blipFill>
        <p:spPr>
          <a:xfrm>
            <a:off x="4485199" y="2765399"/>
            <a:ext cx="515100" cy="271100"/>
          </a:xfrm>
          <a:prstGeom prst="rect">
            <a:avLst/>
          </a:prstGeom>
          <a:noFill/>
          <a:ln>
            <a:noFill/>
          </a:ln>
        </p:spPr>
      </p:pic>
      <p:pic>
        <p:nvPicPr>
          <p:cNvPr id="562" name="Google Shape;562;gf193f79a90_1_44"/>
          <p:cNvPicPr preferRelativeResize="0"/>
          <p:nvPr/>
        </p:nvPicPr>
        <p:blipFill>
          <a:blip r:embed="rId5">
            <a:alphaModFix/>
          </a:blip>
          <a:stretch>
            <a:fillRect/>
          </a:stretch>
        </p:blipFill>
        <p:spPr>
          <a:xfrm>
            <a:off x="5311074" y="2427328"/>
            <a:ext cx="542175" cy="27109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f193f79a90_1_57"/>
          <p:cNvSpPr txBox="1">
            <a:spLocks noGrp="1"/>
          </p:cNvSpPr>
          <p:nvPr>
            <p:ph type="title"/>
          </p:nvPr>
        </p:nvSpPr>
        <p:spPr>
          <a:xfrm>
            <a:off x="943407" y="331991"/>
            <a:ext cx="3865200" cy="29364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Wisselende uitkomsten</a:t>
            </a:r>
            <a:endParaRPr/>
          </a:p>
        </p:txBody>
      </p:sp>
      <p:pic>
        <p:nvPicPr>
          <p:cNvPr id="568" name="Google Shape;568;gf193f79a90_1_57"/>
          <p:cNvPicPr preferRelativeResize="0"/>
          <p:nvPr/>
        </p:nvPicPr>
        <p:blipFill>
          <a:blip r:embed="rId3">
            <a:alphaModFix/>
          </a:blip>
          <a:stretch>
            <a:fillRect/>
          </a:stretch>
        </p:blipFill>
        <p:spPr>
          <a:xfrm>
            <a:off x="5706075" y="829879"/>
            <a:ext cx="5669150" cy="5805900"/>
          </a:xfrm>
          <a:prstGeom prst="rect">
            <a:avLst/>
          </a:prstGeom>
          <a:noFill/>
          <a:ln>
            <a:noFill/>
          </a:ln>
        </p:spPr>
      </p:pic>
      <p:sp>
        <p:nvSpPr>
          <p:cNvPr id="569" name="Google Shape;569;gf193f79a90_1_57"/>
          <p:cNvSpPr txBox="1"/>
          <p:nvPr/>
        </p:nvSpPr>
        <p:spPr>
          <a:xfrm>
            <a:off x="7996550" y="6254400"/>
            <a:ext cx="3951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900"/>
              <a:t>https://educationendowmentfoundation.org.uk/projects-and-evaluation/projects?projectPhase=completed&amp;theme=early-years</a:t>
            </a:r>
            <a:endParaRPr sz="9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f193f79a90_1_64"/>
          <p:cNvSpPr txBox="1">
            <a:spLocks noGrp="1"/>
          </p:cNvSpPr>
          <p:nvPr>
            <p:ph type="title"/>
          </p:nvPr>
        </p:nvSpPr>
        <p:spPr>
          <a:xfrm>
            <a:off x="581757" y="532891"/>
            <a:ext cx="3865200" cy="29364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Praktijken bekijk je best vanuit de bril van de uitkomsten, de kosten (en tijd), en de bewijskracht.</a:t>
            </a:r>
            <a:endParaRPr/>
          </a:p>
        </p:txBody>
      </p:sp>
      <p:pic>
        <p:nvPicPr>
          <p:cNvPr id="575" name="Google Shape;575;gf193f79a90_1_64"/>
          <p:cNvPicPr preferRelativeResize="0"/>
          <p:nvPr/>
        </p:nvPicPr>
        <p:blipFill>
          <a:blip r:embed="rId3">
            <a:alphaModFix/>
          </a:blip>
          <a:stretch>
            <a:fillRect/>
          </a:stretch>
        </p:blipFill>
        <p:spPr>
          <a:xfrm>
            <a:off x="5177425" y="1170375"/>
            <a:ext cx="6709775" cy="3517700"/>
          </a:xfrm>
          <a:prstGeom prst="rect">
            <a:avLst/>
          </a:prstGeom>
          <a:noFill/>
          <a:ln>
            <a:noFill/>
          </a:ln>
        </p:spPr>
      </p:pic>
      <p:sp>
        <p:nvSpPr>
          <p:cNvPr id="576" name="Google Shape;576;gf193f79a90_1_64"/>
          <p:cNvSpPr txBox="1"/>
          <p:nvPr/>
        </p:nvSpPr>
        <p:spPr>
          <a:xfrm>
            <a:off x="5826625" y="5773050"/>
            <a:ext cx="6268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a:t>https://educationendowmentfoundation.org.uk/education-evidence/early-years-toolkit</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gf193f79a90_1_28"/>
          <p:cNvPicPr preferRelativeResize="0"/>
          <p:nvPr/>
        </p:nvPicPr>
        <p:blipFill>
          <a:blip r:embed="rId3">
            <a:alphaModFix/>
          </a:blip>
          <a:stretch>
            <a:fillRect/>
          </a:stretch>
        </p:blipFill>
        <p:spPr>
          <a:xfrm>
            <a:off x="4175700" y="973925"/>
            <a:ext cx="7921925" cy="4397275"/>
          </a:xfrm>
          <a:prstGeom prst="rect">
            <a:avLst/>
          </a:prstGeom>
          <a:noFill/>
          <a:ln>
            <a:noFill/>
          </a:ln>
        </p:spPr>
      </p:pic>
      <p:sp>
        <p:nvSpPr>
          <p:cNvPr id="582" name="Google Shape;582;gf193f79a90_1_28"/>
          <p:cNvSpPr txBox="1">
            <a:spLocks noGrp="1"/>
          </p:cNvSpPr>
          <p:nvPr>
            <p:ph type="title"/>
          </p:nvPr>
        </p:nvSpPr>
        <p:spPr>
          <a:xfrm>
            <a:off x="514782" y="854391"/>
            <a:ext cx="3865200" cy="29364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Effecten genuanceerd bekijken...</a:t>
            </a:r>
            <a:endParaRPr/>
          </a:p>
        </p:txBody>
      </p:sp>
      <p:sp>
        <p:nvSpPr>
          <p:cNvPr id="583" name="Google Shape;583;gf193f79a90_1_28"/>
          <p:cNvSpPr txBox="1"/>
          <p:nvPr/>
        </p:nvSpPr>
        <p:spPr>
          <a:xfrm>
            <a:off x="6780600" y="6375775"/>
            <a:ext cx="541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a:t>https://ies.ed.gov/ncee/wwc/EvidenceSnapshot/135</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gf72385a289_0_1"/>
          <p:cNvPicPr preferRelativeResize="0"/>
          <p:nvPr/>
        </p:nvPicPr>
        <p:blipFill rotWithShape="1">
          <a:blip r:embed="rId3">
            <a:alphaModFix/>
          </a:blip>
          <a:srcRect b="2629"/>
          <a:stretch/>
        </p:blipFill>
        <p:spPr>
          <a:xfrm>
            <a:off x="2467825" y="213925"/>
            <a:ext cx="9724174" cy="6677400"/>
          </a:xfrm>
          <a:prstGeom prst="rect">
            <a:avLst/>
          </a:prstGeom>
          <a:noFill/>
          <a:ln>
            <a:noFill/>
          </a:ln>
        </p:spPr>
      </p:pic>
      <p:sp>
        <p:nvSpPr>
          <p:cNvPr id="589" name="Google Shape;589;gf72385a289_0_1"/>
          <p:cNvSpPr txBox="1">
            <a:spLocks noGrp="1"/>
          </p:cNvSpPr>
          <p:nvPr>
            <p:ph type="title"/>
          </p:nvPr>
        </p:nvSpPr>
        <p:spPr>
          <a:xfrm>
            <a:off x="199332" y="484091"/>
            <a:ext cx="3865200" cy="29364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sz="2300"/>
              <a:t>Praktijkgerichte samenvattingen</a:t>
            </a:r>
            <a:endParaRPr sz="2300"/>
          </a:p>
        </p:txBody>
      </p:sp>
      <p:sp>
        <p:nvSpPr>
          <p:cNvPr id="590" name="Google Shape;590;gf72385a289_0_1"/>
          <p:cNvSpPr txBox="1"/>
          <p:nvPr/>
        </p:nvSpPr>
        <p:spPr>
          <a:xfrm>
            <a:off x="8229600" y="6460225"/>
            <a:ext cx="374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800">
                <a:latin typeface="Avenir"/>
                <a:ea typeface="Avenir"/>
                <a:cs typeface="Avenir"/>
                <a:sym typeface="Avenir"/>
              </a:rPr>
              <a:t>https://d2tic4wvo1iusb.cloudfront.net/guidance-reports/supporting-parents/EEF_Parental_Engagement_Guidance_Report.pdf</a:t>
            </a:r>
            <a:endParaRPr sz="800">
              <a:latin typeface="Avenir"/>
              <a:ea typeface="Avenir"/>
              <a:cs typeface="Avenir"/>
              <a:sym typeface="Aveni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gf193f79a90_1_12"/>
          <p:cNvPicPr preferRelativeResize="0"/>
          <p:nvPr/>
        </p:nvPicPr>
        <p:blipFill>
          <a:blip r:embed="rId3">
            <a:alphaModFix/>
          </a:blip>
          <a:stretch>
            <a:fillRect/>
          </a:stretch>
        </p:blipFill>
        <p:spPr>
          <a:xfrm>
            <a:off x="4629975" y="89350"/>
            <a:ext cx="7419123" cy="3379825"/>
          </a:xfrm>
          <a:prstGeom prst="rect">
            <a:avLst/>
          </a:prstGeom>
          <a:noFill/>
          <a:ln>
            <a:noFill/>
          </a:ln>
        </p:spPr>
      </p:pic>
      <p:sp>
        <p:nvSpPr>
          <p:cNvPr id="596" name="Google Shape;596;gf193f79a90_1_12"/>
          <p:cNvSpPr txBox="1">
            <a:spLocks noGrp="1"/>
          </p:cNvSpPr>
          <p:nvPr>
            <p:ph type="title"/>
          </p:nvPr>
        </p:nvSpPr>
        <p:spPr>
          <a:xfrm>
            <a:off x="7314187" y="5350509"/>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https://www.nji.nl/interventies</a:t>
            </a:r>
            <a:endParaRPr/>
          </a:p>
        </p:txBody>
      </p:sp>
      <p:pic>
        <p:nvPicPr>
          <p:cNvPr id="597" name="Google Shape;597;gf193f79a90_1_12"/>
          <p:cNvPicPr preferRelativeResize="0"/>
          <p:nvPr/>
        </p:nvPicPr>
        <p:blipFill>
          <a:blip r:embed="rId4">
            <a:alphaModFix/>
          </a:blip>
          <a:stretch>
            <a:fillRect/>
          </a:stretch>
        </p:blipFill>
        <p:spPr>
          <a:xfrm>
            <a:off x="4629975" y="2529100"/>
            <a:ext cx="7419127" cy="3778004"/>
          </a:xfrm>
          <a:prstGeom prst="rect">
            <a:avLst/>
          </a:prstGeom>
          <a:noFill/>
          <a:ln>
            <a:noFill/>
          </a:ln>
        </p:spPr>
      </p:pic>
      <p:sp>
        <p:nvSpPr>
          <p:cNvPr id="598" name="Google Shape;598;gf193f79a90_1_12"/>
          <p:cNvSpPr txBox="1">
            <a:spLocks noGrp="1"/>
          </p:cNvSpPr>
          <p:nvPr>
            <p:ph type="title"/>
          </p:nvPr>
        </p:nvSpPr>
        <p:spPr>
          <a:xfrm>
            <a:off x="514782" y="854391"/>
            <a:ext cx="3865200" cy="29364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Evaluaties Nederlandstalige methodes?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602"/>
        <p:cNvGrpSpPr/>
        <p:nvPr/>
      </p:nvGrpSpPr>
      <p:grpSpPr>
        <a:xfrm>
          <a:off x="0" y="0"/>
          <a:ext cx="0" cy="0"/>
          <a:chOff x="0" y="0"/>
          <a:chExt cx="0" cy="0"/>
        </a:xfrm>
      </p:grpSpPr>
      <p:sp>
        <p:nvSpPr>
          <p:cNvPr id="603" name="Google Shape;603;gf193f79a90_1_20"/>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604" name="Google Shape;604;gf193f79a90_1_20"/>
          <p:cNvPicPr preferRelativeResize="0"/>
          <p:nvPr/>
        </p:nvPicPr>
        <p:blipFill>
          <a:blip r:embed="rId3">
            <a:alphaModFix/>
          </a:blip>
          <a:stretch>
            <a:fillRect/>
          </a:stretch>
        </p:blipFill>
        <p:spPr>
          <a:xfrm>
            <a:off x="536550" y="280175"/>
            <a:ext cx="10490899" cy="534224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608"/>
        <p:cNvGrpSpPr/>
        <p:nvPr/>
      </p:nvGrpSpPr>
      <p:grpSpPr>
        <a:xfrm>
          <a:off x="0" y="0"/>
          <a:ext cx="0" cy="0"/>
          <a:chOff x="0" y="0"/>
          <a:chExt cx="0" cy="0"/>
        </a:xfrm>
      </p:grpSpPr>
      <p:pic>
        <p:nvPicPr>
          <p:cNvPr id="609" name="Google Shape;609;gf193f79a90_1_50"/>
          <p:cNvPicPr preferRelativeResize="0"/>
          <p:nvPr/>
        </p:nvPicPr>
        <p:blipFill>
          <a:blip r:embed="rId3">
            <a:alphaModFix/>
          </a:blip>
          <a:stretch>
            <a:fillRect/>
          </a:stretch>
        </p:blipFill>
        <p:spPr>
          <a:xfrm>
            <a:off x="152400" y="152400"/>
            <a:ext cx="11887198" cy="653510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f193f79a90_1_83"/>
          <p:cNvSpPr txBox="1">
            <a:spLocks noGrp="1"/>
          </p:cNvSpPr>
          <p:nvPr>
            <p:ph type="title"/>
          </p:nvPr>
        </p:nvSpPr>
        <p:spPr>
          <a:xfrm>
            <a:off x="1077362" y="720434"/>
            <a:ext cx="9950100" cy="150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nl-BE"/>
              <a:t>Wat als er geen evidentie is?</a:t>
            </a:r>
            <a:endParaRPr/>
          </a:p>
        </p:txBody>
      </p:sp>
      <p:sp>
        <p:nvSpPr>
          <p:cNvPr id="615" name="Google Shape;615;gf193f79a90_1_83"/>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977900" lvl="0" indent="-377825" algn="l" rtl="0">
              <a:lnSpc>
                <a:spcPct val="115000"/>
              </a:lnSpc>
              <a:spcBef>
                <a:spcPts val="0"/>
              </a:spcBef>
              <a:spcAft>
                <a:spcPts val="0"/>
              </a:spcAft>
              <a:buClr>
                <a:schemeClr val="dk1"/>
              </a:buClr>
              <a:buSzPts val="2350"/>
              <a:buAutoNum type="arabicPeriod"/>
            </a:pPr>
            <a:r>
              <a:rPr lang="nl-BE" sz="2350">
                <a:highlight>
                  <a:srgbClr val="FFFFFF"/>
                </a:highlight>
                <a:latin typeface="Arial"/>
                <a:ea typeface="Arial"/>
                <a:cs typeface="Arial"/>
                <a:sym typeface="Arial"/>
              </a:rPr>
              <a:t>Sluit de innovatie aan bij een prioriteit?    </a:t>
            </a:r>
            <a:endParaRPr sz="2350" i="1">
              <a:highlight>
                <a:srgbClr val="FFFFFF"/>
              </a:highlight>
              <a:latin typeface="Arial"/>
              <a:ea typeface="Arial"/>
              <a:cs typeface="Arial"/>
              <a:sym typeface="Arial"/>
            </a:endParaRPr>
          </a:p>
          <a:p>
            <a:pPr marL="977900" lvl="0" indent="-377825" algn="l" rtl="0">
              <a:lnSpc>
                <a:spcPct val="115000"/>
              </a:lnSpc>
              <a:spcBef>
                <a:spcPts val="0"/>
              </a:spcBef>
              <a:spcAft>
                <a:spcPts val="0"/>
              </a:spcAft>
              <a:buClr>
                <a:schemeClr val="dk1"/>
              </a:buClr>
              <a:buSzPts val="2350"/>
              <a:buAutoNum type="arabicPeriod"/>
            </a:pPr>
            <a:r>
              <a:rPr lang="nl-BE" sz="2350">
                <a:highlight>
                  <a:srgbClr val="FFFFFF"/>
                </a:highlight>
                <a:latin typeface="Arial"/>
                <a:ea typeface="Arial"/>
                <a:cs typeface="Arial"/>
                <a:sym typeface="Arial"/>
              </a:rPr>
              <a:t>Wat kan ik niet doen als ik voor deze innovatie ga?    </a:t>
            </a:r>
            <a:endParaRPr sz="2350" i="1">
              <a:highlight>
                <a:srgbClr val="FFFFFF"/>
              </a:highlight>
              <a:latin typeface="Arial"/>
              <a:ea typeface="Arial"/>
              <a:cs typeface="Arial"/>
              <a:sym typeface="Arial"/>
            </a:endParaRPr>
          </a:p>
          <a:p>
            <a:pPr marL="977900" lvl="0" indent="-377825" algn="l" rtl="0">
              <a:lnSpc>
                <a:spcPct val="115000"/>
              </a:lnSpc>
              <a:spcBef>
                <a:spcPts val="0"/>
              </a:spcBef>
              <a:spcAft>
                <a:spcPts val="0"/>
              </a:spcAft>
              <a:buClr>
                <a:schemeClr val="dk1"/>
              </a:buClr>
              <a:buSzPts val="2350"/>
              <a:buAutoNum type="arabicPeriod"/>
            </a:pPr>
            <a:r>
              <a:rPr lang="nl-BE" sz="2350">
                <a:highlight>
                  <a:srgbClr val="FFFFFF"/>
                </a:highlight>
                <a:latin typeface="Arial"/>
                <a:ea typeface="Arial"/>
                <a:cs typeface="Arial"/>
                <a:sym typeface="Arial"/>
              </a:rPr>
              <a:t>Heeft de innovatie neveneffecten? </a:t>
            </a:r>
            <a:endParaRPr sz="2350">
              <a:highlight>
                <a:srgbClr val="FFFFFF"/>
              </a:highlight>
              <a:latin typeface="Arial"/>
              <a:ea typeface="Arial"/>
              <a:cs typeface="Arial"/>
              <a:sym typeface="Arial"/>
            </a:endParaRPr>
          </a:p>
          <a:p>
            <a:pPr marL="977900" lvl="0" indent="-377825" algn="l" rtl="0">
              <a:lnSpc>
                <a:spcPct val="115000"/>
              </a:lnSpc>
              <a:spcBef>
                <a:spcPts val="0"/>
              </a:spcBef>
              <a:spcAft>
                <a:spcPts val="0"/>
              </a:spcAft>
              <a:buClr>
                <a:schemeClr val="dk1"/>
              </a:buClr>
              <a:buSzPts val="2350"/>
              <a:buAutoNum type="arabicPeriod"/>
            </a:pPr>
            <a:r>
              <a:rPr lang="nl-BE" sz="2350">
                <a:highlight>
                  <a:srgbClr val="FFFFFF"/>
                </a:highlight>
                <a:latin typeface="Arial"/>
                <a:ea typeface="Arial"/>
                <a:cs typeface="Arial"/>
                <a:sym typeface="Arial"/>
              </a:rPr>
              <a:t>Bezint eer je begint én ook nadat je begint</a:t>
            </a:r>
            <a:endParaRPr sz="2350">
              <a:highlight>
                <a:srgbClr val="FFFFFF"/>
              </a:highlight>
              <a:latin typeface="Arial"/>
              <a:ea typeface="Arial"/>
              <a:cs typeface="Arial"/>
              <a:sym typeface="Arial"/>
            </a:endParaRPr>
          </a:p>
          <a:p>
            <a:pPr marL="977900" lvl="0" indent="-377825" algn="l" rtl="0">
              <a:lnSpc>
                <a:spcPct val="115000"/>
              </a:lnSpc>
              <a:spcBef>
                <a:spcPts val="0"/>
              </a:spcBef>
              <a:spcAft>
                <a:spcPts val="0"/>
              </a:spcAft>
              <a:buClr>
                <a:schemeClr val="dk1"/>
              </a:buClr>
              <a:buSzPts val="2350"/>
              <a:buAutoNum type="arabicPeriod"/>
            </a:pPr>
            <a:r>
              <a:rPr lang="nl-BE" sz="2350">
                <a:highlight>
                  <a:srgbClr val="FFFFFF"/>
                </a:highlight>
                <a:latin typeface="Arial"/>
                <a:ea typeface="Arial"/>
                <a:cs typeface="Arial"/>
                <a:sym typeface="Arial"/>
              </a:rPr>
              <a:t>En ga er dan voor!  </a:t>
            </a:r>
            <a:endParaRPr sz="2350">
              <a:highlight>
                <a:srgbClr val="FFFFFF"/>
              </a:highlight>
              <a:latin typeface="Arial"/>
              <a:ea typeface="Arial"/>
              <a:cs typeface="Arial"/>
              <a:sym typeface="Arial"/>
            </a:endParaRPr>
          </a:p>
          <a:p>
            <a:pPr marL="0" lvl="0" indent="0" algn="l" rtl="0">
              <a:spcBef>
                <a:spcPts val="40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f7be633370_1_48"/>
          <p:cNvSpPr txBox="1">
            <a:spLocks noGrp="1"/>
          </p:cNvSpPr>
          <p:nvPr>
            <p:ph type="title"/>
          </p:nvPr>
        </p:nvSpPr>
        <p:spPr>
          <a:xfrm>
            <a:off x="1084725" y="1709750"/>
            <a:ext cx="6464700" cy="3050400"/>
          </a:xfrm>
          <a:prstGeom prst="rect">
            <a:avLst/>
          </a:prstGeom>
          <a:noFill/>
          <a:ln>
            <a:noFill/>
          </a:ln>
        </p:spPr>
        <p:txBody>
          <a:bodyPr spcFirstLastPara="1" wrap="square" lIns="91425" tIns="45700" rIns="91425" bIns="45700" anchor="b" anchorCtr="0">
            <a:normAutofit/>
          </a:bodyPr>
          <a:lstStyle/>
          <a:p>
            <a:pPr marL="457200" lvl="0" indent="-431800" algn="l" rtl="0">
              <a:lnSpc>
                <a:spcPct val="110000"/>
              </a:lnSpc>
              <a:spcBef>
                <a:spcPts val="0"/>
              </a:spcBef>
              <a:spcAft>
                <a:spcPts val="0"/>
              </a:spcAft>
              <a:buSzPts val="3200"/>
              <a:buAutoNum type="arabicPeriod"/>
            </a:pPr>
            <a:r>
              <a:rPr lang="nl-BE" sz="3200"/>
              <a:t>Straffe data als vertrekpunt</a:t>
            </a:r>
            <a:endParaRPr sz="3200"/>
          </a:p>
        </p:txBody>
      </p:sp>
      <p:sp>
        <p:nvSpPr>
          <p:cNvPr id="134" name="Google Shape;134;gf7be633370_1_48"/>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135" name="Google Shape;135;gf7be633370_1_48"/>
          <p:cNvGrpSpPr/>
          <p:nvPr/>
        </p:nvGrpSpPr>
        <p:grpSpPr>
          <a:xfrm>
            <a:off x="242" y="27"/>
            <a:ext cx="1809965" cy="917277"/>
            <a:chOff x="9039833" y="1004269"/>
            <a:chExt cx="2819700" cy="1556554"/>
          </a:xfrm>
        </p:grpSpPr>
        <p:pic>
          <p:nvPicPr>
            <p:cNvPr id="136" name="Google Shape;136;gf7be633370_1_48"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137" name="Google Shape;137;gf7be633370_1_48"/>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138" name="Google Shape;138;gf7be633370_1_48"/>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139" name="Google Shape;139;gf7be633370_1_48"/>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140" name="Google Shape;140;gf7be633370_1_48"/>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grpSp>
        <p:nvGrpSpPr>
          <p:cNvPr id="620" name="Google Shape;620;p4"/>
          <p:cNvGrpSpPr/>
          <p:nvPr/>
        </p:nvGrpSpPr>
        <p:grpSpPr>
          <a:xfrm>
            <a:off x="1" y="0"/>
            <a:ext cx="1809946" cy="917170"/>
            <a:chOff x="9039833" y="1004269"/>
            <a:chExt cx="2819787" cy="1556442"/>
          </a:xfrm>
        </p:grpSpPr>
        <p:pic>
          <p:nvPicPr>
            <p:cNvPr id="621" name="Google Shape;621;p4" descr="Kleutergewijs"/>
            <p:cNvPicPr preferRelativeResize="0"/>
            <p:nvPr/>
          </p:nvPicPr>
          <p:blipFill rotWithShape="1">
            <a:blip r:embed="rId3">
              <a:alphaModFix/>
            </a:blip>
            <a:srcRect r="69427"/>
            <a:stretch/>
          </p:blipFill>
          <p:spPr>
            <a:xfrm>
              <a:off x="9039833" y="1004269"/>
              <a:ext cx="2819787" cy="1556442"/>
            </a:xfrm>
            <a:prstGeom prst="ellipse">
              <a:avLst/>
            </a:prstGeom>
            <a:noFill/>
            <a:ln>
              <a:noFill/>
            </a:ln>
          </p:spPr>
        </p:pic>
        <p:sp>
          <p:nvSpPr>
            <p:cNvPr id="622" name="Google Shape;622;p4"/>
            <p:cNvSpPr/>
            <p:nvPr/>
          </p:nvSpPr>
          <p:spPr>
            <a:xfrm>
              <a:off x="10372168" y="2016023"/>
              <a:ext cx="1364203" cy="544687"/>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623" name="Google Shape;623;p4"/>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624" name="Google Shape;624;p4"/>
          <p:cNvSpPr txBox="1"/>
          <p:nvPr/>
        </p:nvSpPr>
        <p:spPr>
          <a:xfrm>
            <a:off x="1077362" y="720435"/>
            <a:ext cx="6513197" cy="1507375"/>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b="1">
                <a:solidFill>
                  <a:schemeClr val="dk1"/>
                </a:solidFill>
                <a:highlight>
                  <a:schemeClr val="lt1"/>
                </a:highlight>
                <a:latin typeface="Avenir"/>
                <a:ea typeface="Avenir"/>
                <a:cs typeface="Avenir"/>
                <a:sym typeface="Avenir"/>
              </a:rPr>
              <a:t>Top 10 van berichten</a:t>
            </a:r>
            <a:endParaRPr>
              <a:solidFill>
                <a:schemeClr val="dk1"/>
              </a:solidFill>
              <a:highlight>
                <a:schemeClr val="lt1"/>
              </a:highlight>
            </a:endParaRPr>
          </a:p>
        </p:txBody>
      </p:sp>
      <p:pic>
        <p:nvPicPr>
          <p:cNvPr id="625" name="Google Shape;625;p4"/>
          <p:cNvPicPr preferRelativeResize="0"/>
          <p:nvPr/>
        </p:nvPicPr>
        <p:blipFill>
          <a:blip r:embed="rId5">
            <a:alphaModFix/>
          </a:blip>
          <a:stretch>
            <a:fillRect/>
          </a:stretch>
        </p:blipFill>
        <p:spPr>
          <a:xfrm>
            <a:off x="507478" y="2489924"/>
            <a:ext cx="8113672" cy="43680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f193f79a90_1_94"/>
          <p:cNvSpPr txBox="1">
            <a:spLocks noGrp="1"/>
          </p:cNvSpPr>
          <p:nvPr>
            <p:ph type="body" idx="1"/>
          </p:nvPr>
        </p:nvSpPr>
        <p:spPr>
          <a:xfrm>
            <a:off x="1077362" y="2427316"/>
            <a:ext cx="9950100" cy="351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nl-BE"/>
              <a:t>Wil je graag bloggen? Heb je een belangrijk thema? Spreek ons aan!</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nl-BE"/>
              <a:t>Contactgegevens:</a:t>
            </a:r>
            <a:endParaRPr/>
          </a:p>
          <a:p>
            <a:pPr marL="457200" lvl="0" indent="-342900" algn="l" rtl="0">
              <a:spcBef>
                <a:spcPts val="1000"/>
              </a:spcBef>
              <a:spcAft>
                <a:spcPts val="0"/>
              </a:spcAft>
              <a:buSzPts val="1800"/>
              <a:buChar char="-"/>
            </a:pPr>
            <a:r>
              <a:rPr lang="nl-BE" u="sng">
                <a:solidFill>
                  <a:schemeClr val="hlink"/>
                </a:solidFill>
                <a:hlinkClick r:id="rId3"/>
              </a:rPr>
              <a:t>Astrid.Cornelis@thomasmore.be</a:t>
            </a:r>
            <a:endParaRPr/>
          </a:p>
          <a:p>
            <a:pPr marL="457200" lvl="0" indent="-342900" algn="l" rtl="0">
              <a:spcBef>
                <a:spcPts val="0"/>
              </a:spcBef>
              <a:spcAft>
                <a:spcPts val="0"/>
              </a:spcAft>
              <a:buSzPts val="1800"/>
              <a:buChar char="-"/>
            </a:pPr>
            <a:r>
              <a:rPr lang="nl-BE" u="sng">
                <a:solidFill>
                  <a:schemeClr val="hlink"/>
                </a:solidFill>
                <a:hlinkClick r:id="rId4"/>
              </a:rPr>
              <a:t>Helena.Taelman@odisee.be</a:t>
            </a:r>
            <a:endParaRPr/>
          </a:p>
          <a:p>
            <a:pPr marL="0" lvl="0" indent="0" algn="l" rtl="0">
              <a:spcBef>
                <a:spcPts val="100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
          <p:cNvSpPr txBox="1">
            <a:spLocks noGrp="1"/>
          </p:cNvSpPr>
          <p:nvPr>
            <p:ph type="title"/>
          </p:nvPr>
        </p:nvSpPr>
        <p:spPr>
          <a:xfrm>
            <a:off x="1084725" y="2355625"/>
            <a:ext cx="64647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ct val="100000"/>
              <a:buFont typeface="Avenir"/>
              <a:buNone/>
            </a:pPr>
            <a:r>
              <a:rPr lang="nl-BE" sz="3200"/>
              <a:t>Stellen we te eenvoudige vragen bij het voorlezen?</a:t>
            </a:r>
            <a:endParaRPr sz="3200"/>
          </a:p>
          <a:p>
            <a:pPr marL="0" lvl="0" indent="0" algn="l" rtl="0">
              <a:lnSpc>
                <a:spcPct val="110000"/>
              </a:lnSpc>
              <a:spcBef>
                <a:spcPts val="0"/>
              </a:spcBef>
              <a:spcAft>
                <a:spcPts val="0"/>
              </a:spcAft>
              <a:buClr>
                <a:schemeClr val="dk1"/>
              </a:buClr>
              <a:buSzPct val="100000"/>
              <a:buFont typeface="Avenir"/>
              <a:buNone/>
            </a:pPr>
            <a:endParaRPr sz="3200"/>
          </a:p>
          <a:p>
            <a:pPr marL="0" lvl="0" indent="0" algn="l" rtl="0">
              <a:lnSpc>
                <a:spcPct val="110000"/>
              </a:lnSpc>
              <a:spcBef>
                <a:spcPts val="0"/>
              </a:spcBef>
              <a:spcAft>
                <a:spcPts val="0"/>
              </a:spcAft>
              <a:buClr>
                <a:schemeClr val="dk1"/>
              </a:buClr>
              <a:buSzPct val="334882"/>
              <a:buFont typeface="Avenir"/>
              <a:buNone/>
            </a:pPr>
            <a:r>
              <a:rPr lang="nl-BE" sz="955" u="sng">
                <a:solidFill>
                  <a:schemeClr val="hlink"/>
                </a:solidFill>
                <a:hlinkClick r:id="rId3"/>
              </a:rPr>
              <a:t>https://kleutergewijs.wordpress.com/2019/09/04/stellen-we-te-eenvoudige-vragen-bij-het-voorlezen/</a:t>
            </a:r>
            <a:endParaRPr sz="955"/>
          </a:p>
          <a:p>
            <a:pPr marL="0" lvl="0" indent="0" algn="l" rtl="0">
              <a:lnSpc>
                <a:spcPct val="110000"/>
              </a:lnSpc>
              <a:spcBef>
                <a:spcPts val="0"/>
              </a:spcBef>
              <a:spcAft>
                <a:spcPts val="0"/>
              </a:spcAft>
              <a:buClr>
                <a:schemeClr val="dk1"/>
              </a:buClr>
              <a:buSzPct val="334882"/>
              <a:buFont typeface="Avenir"/>
              <a:buNone/>
            </a:pPr>
            <a:endParaRPr sz="955"/>
          </a:p>
          <a:p>
            <a:pPr marL="0" lvl="0" indent="0" algn="l" rtl="0">
              <a:lnSpc>
                <a:spcPct val="110000"/>
              </a:lnSpc>
              <a:spcBef>
                <a:spcPts val="0"/>
              </a:spcBef>
              <a:spcAft>
                <a:spcPts val="0"/>
              </a:spcAft>
              <a:buClr>
                <a:schemeClr val="dk1"/>
              </a:buClr>
              <a:buSzPct val="290909"/>
              <a:buFont typeface="Avenir"/>
              <a:buNone/>
            </a:pPr>
            <a:r>
              <a:rPr lang="nl-BE" sz="1100" b="0"/>
              <a:t>Deshmukh R. S., Zucker T. A., Tambyraja S. R., Pentimonti J. M., Bowles R. P., Justice L. M. (2019). Teachers’ use of questions during shared book reading: Relations to child responses. </a:t>
            </a:r>
            <a:r>
              <a:rPr lang="nl-BE" sz="1100" b="0" i="1"/>
              <a:t>Early Childhood Research Quarterly, 49,</a:t>
            </a:r>
            <a:r>
              <a:rPr lang="nl-BE" sz="1100" b="0"/>
              <a:t> 59-68.</a:t>
            </a:r>
            <a:endParaRPr sz="955"/>
          </a:p>
          <a:p>
            <a:pPr marL="0" lvl="0" indent="0" algn="l" rtl="0">
              <a:lnSpc>
                <a:spcPct val="110000"/>
              </a:lnSpc>
              <a:spcBef>
                <a:spcPts val="0"/>
              </a:spcBef>
              <a:spcAft>
                <a:spcPts val="0"/>
              </a:spcAft>
              <a:buClr>
                <a:schemeClr val="dk1"/>
              </a:buClr>
              <a:buSzPct val="100000"/>
              <a:buFont typeface="Avenir"/>
              <a:buNone/>
            </a:pPr>
            <a:endParaRPr sz="3200"/>
          </a:p>
        </p:txBody>
      </p:sp>
      <p:sp>
        <p:nvSpPr>
          <p:cNvPr id="146" name="Google Shape;146;p2"/>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147" name="Google Shape;147;p2"/>
          <p:cNvGrpSpPr/>
          <p:nvPr/>
        </p:nvGrpSpPr>
        <p:grpSpPr>
          <a:xfrm>
            <a:off x="1" y="0"/>
            <a:ext cx="1809946" cy="917170"/>
            <a:chOff x="9039833" y="1004269"/>
            <a:chExt cx="2819787" cy="1556442"/>
          </a:xfrm>
        </p:grpSpPr>
        <p:pic>
          <p:nvPicPr>
            <p:cNvPr id="148" name="Google Shape;148;p2" descr="Kleutergewijs"/>
            <p:cNvPicPr preferRelativeResize="0"/>
            <p:nvPr/>
          </p:nvPicPr>
          <p:blipFill rotWithShape="1">
            <a:blip r:embed="rId4">
              <a:alphaModFix/>
            </a:blip>
            <a:srcRect r="69427"/>
            <a:stretch/>
          </p:blipFill>
          <p:spPr>
            <a:xfrm>
              <a:off x="9039833" y="1004269"/>
              <a:ext cx="2819787" cy="1556442"/>
            </a:xfrm>
            <a:prstGeom prst="ellipse">
              <a:avLst/>
            </a:prstGeom>
            <a:noFill/>
            <a:ln>
              <a:noFill/>
            </a:ln>
          </p:spPr>
        </p:pic>
        <p:sp>
          <p:nvSpPr>
            <p:cNvPr id="149" name="Google Shape;149;p2"/>
            <p:cNvSpPr/>
            <p:nvPr/>
          </p:nvSpPr>
          <p:spPr>
            <a:xfrm>
              <a:off x="10372168" y="2016023"/>
              <a:ext cx="1364203" cy="544687"/>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150" name="Google Shape;150;p2"/>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pic>
        <p:nvPicPr>
          <p:cNvPr id="151" name="Google Shape;151;p2">
            <a:hlinkClick r:id="rId3"/>
          </p:cNvPr>
          <p:cNvPicPr preferRelativeResize="0"/>
          <p:nvPr/>
        </p:nvPicPr>
        <p:blipFill>
          <a:blip r:embed="rId5">
            <a:alphaModFix/>
          </a:blip>
          <a:stretch>
            <a:fillRect/>
          </a:stretch>
        </p:blipFill>
        <p:spPr>
          <a:xfrm>
            <a:off x="8166850" y="796550"/>
            <a:ext cx="3733800" cy="4876800"/>
          </a:xfrm>
          <a:prstGeom prst="rect">
            <a:avLst/>
          </a:prstGeom>
          <a:noFill/>
          <a:ln>
            <a:noFill/>
          </a:ln>
        </p:spPr>
      </p:pic>
      <p:sp>
        <p:nvSpPr>
          <p:cNvPr id="152" name="Google Shape;152;p2"/>
          <p:cNvSpPr txBox="1"/>
          <p:nvPr/>
        </p:nvSpPr>
        <p:spPr>
          <a:xfrm>
            <a:off x="257825" y="598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f7be633370_1_61"/>
          <p:cNvSpPr txBox="1">
            <a:spLocks noGrp="1"/>
          </p:cNvSpPr>
          <p:nvPr>
            <p:ph type="title"/>
          </p:nvPr>
        </p:nvSpPr>
        <p:spPr>
          <a:xfrm>
            <a:off x="1084725" y="1709750"/>
            <a:ext cx="86814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Hoeveel % van de tussenkomsten zijn vragen?</a:t>
            </a:r>
            <a:endParaRPr sz="3200"/>
          </a:p>
          <a:p>
            <a:pPr marL="0" lvl="0" indent="0" algn="l" rtl="0">
              <a:lnSpc>
                <a:spcPct val="110000"/>
              </a:lnSpc>
              <a:spcBef>
                <a:spcPts val="0"/>
              </a:spcBef>
              <a:spcAft>
                <a:spcPts val="0"/>
              </a:spcAft>
              <a:buClr>
                <a:schemeClr val="dk1"/>
              </a:buClr>
              <a:buSzPts val="3200"/>
              <a:buFont typeface="Avenir"/>
              <a:buNone/>
            </a:pPr>
            <a:endParaRPr sz="3200"/>
          </a:p>
          <a:p>
            <a:pPr marL="0" lvl="0" indent="0" algn="l" rtl="0">
              <a:lnSpc>
                <a:spcPct val="110000"/>
              </a:lnSpc>
              <a:spcBef>
                <a:spcPts val="0"/>
              </a:spcBef>
              <a:spcAft>
                <a:spcPts val="0"/>
              </a:spcAft>
              <a:buClr>
                <a:schemeClr val="dk1"/>
              </a:buClr>
              <a:buSzPts val="3200"/>
              <a:buFont typeface="Avenir"/>
              <a:buNone/>
            </a:pPr>
            <a:r>
              <a:rPr lang="nl-BE" sz="2155"/>
              <a:t>24%</a:t>
            </a:r>
            <a:endParaRPr sz="2155"/>
          </a:p>
          <a:p>
            <a:pPr marL="0" lvl="0" indent="0" algn="l" rtl="0">
              <a:lnSpc>
                <a:spcPct val="110000"/>
              </a:lnSpc>
              <a:spcBef>
                <a:spcPts val="0"/>
              </a:spcBef>
              <a:spcAft>
                <a:spcPts val="0"/>
              </a:spcAft>
              <a:buClr>
                <a:schemeClr val="dk1"/>
              </a:buClr>
              <a:buSzPts val="3200"/>
              <a:buFont typeface="Avenir"/>
              <a:buNone/>
            </a:pPr>
            <a:r>
              <a:rPr lang="nl-BE" sz="2155"/>
              <a:t>44%</a:t>
            </a:r>
            <a:endParaRPr sz="2155"/>
          </a:p>
          <a:p>
            <a:pPr marL="0" lvl="0" indent="0" algn="l" rtl="0">
              <a:lnSpc>
                <a:spcPct val="110000"/>
              </a:lnSpc>
              <a:spcBef>
                <a:spcPts val="0"/>
              </a:spcBef>
              <a:spcAft>
                <a:spcPts val="0"/>
              </a:spcAft>
              <a:buClr>
                <a:schemeClr val="dk1"/>
              </a:buClr>
              <a:buSzPts val="3200"/>
              <a:buFont typeface="Avenir"/>
              <a:buNone/>
            </a:pPr>
            <a:r>
              <a:rPr lang="nl-BE" sz="2155"/>
              <a:t>64%</a:t>
            </a:r>
            <a:endParaRPr sz="2155"/>
          </a:p>
        </p:txBody>
      </p:sp>
      <p:sp>
        <p:nvSpPr>
          <p:cNvPr id="158" name="Google Shape;158;gf7be633370_1_61"/>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159" name="Google Shape;159;gf7be633370_1_61"/>
          <p:cNvGrpSpPr/>
          <p:nvPr/>
        </p:nvGrpSpPr>
        <p:grpSpPr>
          <a:xfrm>
            <a:off x="242" y="27"/>
            <a:ext cx="1809965" cy="917277"/>
            <a:chOff x="9039833" y="1004269"/>
            <a:chExt cx="2819700" cy="1556554"/>
          </a:xfrm>
        </p:grpSpPr>
        <p:pic>
          <p:nvPicPr>
            <p:cNvPr id="160" name="Google Shape;160;gf7be633370_1_61"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161" name="Google Shape;161;gf7be633370_1_61"/>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162" name="Google Shape;162;gf7be633370_1_61"/>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163" name="Google Shape;163;gf7be633370_1_61"/>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164" name="Google Shape;164;gf7be633370_1_6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f7be633370_1_118"/>
          <p:cNvSpPr txBox="1">
            <a:spLocks noGrp="1"/>
          </p:cNvSpPr>
          <p:nvPr>
            <p:ph type="title"/>
          </p:nvPr>
        </p:nvSpPr>
        <p:spPr>
          <a:xfrm>
            <a:off x="1084725" y="1709750"/>
            <a:ext cx="8681400" cy="30504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Avenir"/>
              <a:buNone/>
            </a:pPr>
            <a:r>
              <a:rPr lang="nl-BE" sz="3200"/>
              <a:t>Hoeveel % van de tussenkomsten zijn vragen?</a:t>
            </a:r>
            <a:endParaRPr sz="3200"/>
          </a:p>
          <a:p>
            <a:pPr marL="0" lvl="0" indent="0" algn="l" rtl="0">
              <a:lnSpc>
                <a:spcPct val="110000"/>
              </a:lnSpc>
              <a:spcBef>
                <a:spcPts val="0"/>
              </a:spcBef>
              <a:spcAft>
                <a:spcPts val="0"/>
              </a:spcAft>
              <a:buClr>
                <a:schemeClr val="dk1"/>
              </a:buClr>
              <a:buSzPts val="3200"/>
              <a:buFont typeface="Avenir"/>
              <a:buNone/>
            </a:pPr>
            <a:endParaRPr sz="3200"/>
          </a:p>
          <a:p>
            <a:pPr marL="0" lvl="0" indent="0" algn="l" rtl="0">
              <a:lnSpc>
                <a:spcPct val="110000"/>
              </a:lnSpc>
              <a:spcBef>
                <a:spcPts val="0"/>
              </a:spcBef>
              <a:spcAft>
                <a:spcPts val="0"/>
              </a:spcAft>
              <a:buClr>
                <a:schemeClr val="dk1"/>
              </a:buClr>
              <a:buSzPts val="3200"/>
              <a:buFont typeface="Avenir"/>
              <a:buNone/>
            </a:pPr>
            <a:r>
              <a:rPr lang="nl-BE" sz="2155" u="sng"/>
              <a:t>24%</a:t>
            </a:r>
            <a:endParaRPr sz="2155" u="sng"/>
          </a:p>
          <a:p>
            <a:pPr marL="0" lvl="0" indent="0" algn="l" rtl="0">
              <a:lnSpc>
                <a:spcPct val="110000"/>
              </a:lnSpc>
              <a:spcBef>
                <a:spcPts val="0"/>
              </a:spcBef>
              <a:spcAft>
                <a:spcPts val="0"/>
              </a:spcAft>
              <a:buClr>
                <a:schemeClr val="dk1"/>
              </a:buClr>
              <a:buSzPts val="3200"/>
              <a:buFont typeface="Avenir"/>
              <a:buNone/>
            </a:pPr>
            <a:r>
              <a:rPr lang="nl-BE" sz="2155"/>
              <a:t>44%</a:t>
            </a:r>
            <a:endParaRPr sz="2155"/>
          </a:p>
          <a:p>
            <a:pPr marL="0" lvl="0" indent="0" algn="l" rtl="0">
              <a:lnSpc>
                <a:spcPct val="110000"/>
              </a:lnSpc>
              <a:spcBef>
                <a:spcPts val="0"/>
              </a:spcBef>
              <a:spcAft>
                <a:spcPts val="0"/>
              </a:spcAft>
              <a:buClr>
                <a:schemeClr val="dk1"/>
              </a:buClr>
              <a:buSzPts val="3200"/>
              <a:buFont typeface="Avenir"/>
              <a:buNone/>
            </a:pPr>
            <a:r>
              <a:rPr lang="nl-BE" sz="2155"/>
              <a:t>64%</a:t>
            </a:r>
            <a:endParaRPr sz="2155"/>
          </a:p>
        </p:txBody>
      </p:sp>
      <p:sp>
        <p:nvSpPr>
          <p:cNvPr id="170" name="Google Shape;170;gf7be633370_1_118"/>
          <p:cNvSpPr txBox="1">
            <a:spLocks noGrp="1"/>
          </p:cNvSpPr>
          <p:nvPr>
            <p:ph type="body" idx="1"/>
          </p:nvPr>
        </p:nvSpPr>
        <p:spPr>
          <a:xfrm>
            <a:off x="1084726" y="4902488"/>
            <a:ext cx="9144000" cy="985200"/>
          </a:xfrm>
          <a:prstGeom prst="rect">
            <a:avLst/>
          </a:prstGeom>
          <a:noFill/>
          <a:ln>
            <a:noFill/>
          </a:ln>
        </p:spPr>
        <p:txBody>
          <a:bodyPr spcFirstLastPara="1" wrap="square" lIns="91425" tIns="45700" rIns="91425" bIns="45700" anchor="t" anchorCtr="0">
            <a:normAutofit/>
          </a:bodyPr>
          <a:lstStyle/>
          <a:p>
            <a:pPr marL="228600" lvl="0" indent="-114300" algn="l" rtl="0">
              <a:lnSpc>
                <a:spcPct val="120000"/>
              </a:lnSpc>
              <a:spcBef>
                <a:spcPts val="1000"/>
              </a:spcBef>
              <a:spcAft>
                <a:spcPts val="0"/>
              </a:spcAft>
              <a:buClr>
                <a:schemeClr val="dk1"/>
              </a:buClr>
              <a:buSzPts val="1800"/>
              <a:buNone/>
            </a:pPr>
            <a:endParaRPr/>
          </a:p>
          <a:p>
            <a:pPr marL="0" lvl="0" indent="0" algn="l" rtl="0">
              <a:lnSpc>
                <a:spcPct val="120000"/>
              </a:lnSpc>
              <a:spcBef>
                <a:spcPts val="1000"/>
              </a:spcBef>
              <a:spcAft>
                <a:spcPts val="0"/>
              </a:spcAft>
              <a:buClr>
                <a:schemeClr val="dk1"/>
              </a:buClr>
              <a:buSzPts val="1800"/>
              <a:buNone/>
            </a:pPr>
            <a:endParaRPr/>
          </a:p>
        </p:txBody>
      </p:sp>
      <p:grpSp>
        <p:nvGrpSpPr>
          <p:cNvPr id="171" name="Google Shape;171;gf7be633370_1_118"/>
          <p:cNvGrpSpPr/>
          <p:nvPr/>
        </p:nvGrpSpPr>
        <p:grpSpPr>
          <a:xfrm>
            <a:off x="242" y="27"/>
            <a:ext cx="1809965" cy="917277"/>
            <a:chOff x="9039833" y="1004269"/>
            <a:chExt cx="2819700" cy="1556554"/>
          </a:xfrm>
        </p:grpSpPr>
        <p:pic>
          <p:nvPicPr>
            <p:cNvPr id="172" name="Google Shape;172;gf7be633370_1_118" descr="Kleutergewijs"/>
            <p:cNvPicPr preferRelativeResize="0"/>
            <p:nvPr/>
          </p:nvPicPr>
          <p:blipFill rotWithShape="1">
            <a:blip r:embed="rId3">
              <a:alphaModFix/>
            </a:blip>
            <a:srcRect r="69427"/>
            <a:stretch/>
          </p:blipFill>
          <p:spPr>
            <a:xfrm>
              <a:off x="9039833" y="1004269"/>
              <a:ext cx="2819700" cy="1556400"/>
            </a:xfrm>
            <a:prstGeom prst="ellipse">
              <a:avLst/>
            </a:prstGeom>
            <a:noFill/>
            <a:ln>
              <a:noFill/>
            </a:ln>
          </p:spPr>
        </p:pic>
        <p:sp>
          <p:nvSpPr>
            <p:cNvPr id="173" name="Google Shape;173;gf7be633370_1_118"/>
            <p:cNvSpPr/>
            <p:nvPr/>
          </p:nvSpPr>
          <p:spPr>
            <a:xfrm>
              <a:off x="10372168" y="2016023"/>
              <a:ext cx="1364100" cy="5448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174" name="Google Shape;174;gf7be633370_1_118"/>
          <p:cNvPicPr preferRelativeResize="0"/>
          <p:nvPr/>
        </p:nvPicPr>
        <p:blipFill rotWithShape="1">
          <a:blip r:embed="rId4">
            <a:alphaModFix/>
          </a:blip>
          <a:srcRect/>
          <a:stretch/>
        </p:blipFill>
        <p:spPr>
          <a:xfrm>
            <a:off x="8800421" y="3494883"/>
            <a:ext cx="4035207" cy="3213589"/>
          </a:xfrm>
          <a:prstGeom prst="rect">
            <a:avLst/>
          </a:prstGeom>
          <a:noFill/>
          <a:ln>
            <a:noFill/>
          </a:ln>
        </p:spPr>
      </p:pic>
      <p:sp>
        <p:nvSpPr>
          <p:cNvPr id="175" name="Google Shape;175;gf7be633370_1_118"/>
          <p:cNvSpPr txBox="1"/>
          <p:nvPr/>
        </p:nvSpPr>
        <p:spPr>
          <a:xfrm>
            <a:off x="8166850" y="30053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
        <p:nvSpPr>
          <p:cNvPr id="176" name="Google Shape;176;gf7be633370_1_118"/>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BE"/>
              <a:t> </a:t>
            </a:r>
            <a:endParaRPr/>
          </a:p>
        </p:txBody>
      </p:sp>
    </p:spTree>
  </p:cSld>
  <p:clrMapOvr>
    <a:masterClrMapping/>
  </p:clrMapOvr>
</p:sld>
</file>

<file path=ppt/theme/theme1.xml><?xml version="1.0" encoding="utf-8"?>
<a:theme xmlns:a="http://schemas.openxmlformats.org/drawingml/2006/main" name="Blocks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2751</Words>
  <Application>Microsoft Macintosh PowerPoint</Application>
  <PresentationFormat>Breedbeeld</PresentationFormat>
  <Paragraphs>332</Paragraphs>
  <Slides>61</Slides>
  <Notes>61</Notes>
  <HiddenSlides>3</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61</vt:i4>
      </vt:variant>
    </vt:vector>
  </HeadingPairs>
  <TitlesOfParts>
    <vt:vector size="65" baseType="lpstr">
      <vt:lpstr>Roboto</vt:lpstr>
      <vt:lpstr>Avenir</vt:lpstr>
      <vt:lpstr>Arial</vt:lpstr>
      <vt:lpstr>BlocksVTI</vt:lpstr>
      <vt:lpstr>Evidence-informed kleuteronderwijs in Vlaanderen</vt:lpstr>
      <vt:lpstr>Doel van kleutergewijs</vt:lpstr>
      <vt:lpstr>Europees netwerk</vt:lpstr>
      <vt:lpstr>PowerPoint-presentatie</vt:lpstr>
      <vt:lpstr>Hoe werken aan evidence-informed kleuteronderwijs?</vt:lpstr>
      <vt:lpstr>Straffe data als vertrekpunt</vt:lpstr>
      <vt:lpstr>Stellen we te eenvoudige vragen bij het voorlezen?  https://kleutergewijs.wordpress.com/2019/09/04/stellen-we-te-eenvoudige-vragen-bij-het-voorlezen/  Deshmukh R. S., Zucker T. A., Tambyraja S. R., Pentimonti J. M., Bowles R. P., Justice L. M. (2019). Teachers’ use of questions during shared book reading: Relations to child responses. Early Childhood Research Quarterly, 49, 59-68. </vt:lpstr>
      <vt:lpstr>Hoeveel % van de tussenkomsten zijn vragen?  24% 44% 64%</vt:lpstr>
      <vt:lpstr>Hoeveel % van de tussenkomsten zijn vragen?  24% 44% 64%</vt:lpstr>
      <vt:lpstr>Hoeveel % van de gestelde vragen wordt juist beantwoord?  51% 85% 95%</vt:lpstr>
      <vt:lpstr>Hoeveel % van de gestelde vragen wordt juist beantwoord?  51% 85% 95%</vt:lpstr>
      <vt:lpstr>Hoeveel % van de vragen zijn ja/nee-vragen?  32% 52% 72%</vt:lpstr>
      <vt:lpstr>Hoeveel % van de vragen zijn ja/nee-vragen?  32% 52% 72%</vt:lpstr>
      <vt:lpstr>Hoeveel % van de vragen lokt slechts één antwoord uit?   23 % 43 % 63 %</vt:lpstr>
      <vt:lpstr>Hoeveel % van de vragen lokt slechts één antwoord uit?   23 % 43 % 63 %</vt:lpstr>
      <vt:lpstr>Hoe zorgen voor een meer uitdagende vraagstelling?</vt:lpstr>
      <vt:lpstr>Stel meer waarom- en hoe-vragen </vt:lpstr>
      <vt:lpstr>  Vraagstelling op verschillende niveaus:</vt:lpstr>
      <vt:lpstr>Inzetten op interactiekwaliteit om taal en denken te stimuleren</vt:lpstr>
      <vt:lpstr>2.  Onderzoeksinzichten  verbinden met alternatieve praktijken</vt:lpstr>
      <vt:lpstr>PowerPoint-presentatie</vt:lpstr>
      <vt:lpstr>Praktijken</vt:lpstr>
      <vt:lpstr>Praktijken</vt:lpstr>
      <vt:lpstr>PowerPoint-presentatie</vt:lpstr>
      <vt:lpstr>PowerPoint-presentatie</vt:lpstr>
      <vt:lpstr>3.  Bij blijven  bij de onderzoeksactualiteit</vt:lpstr>
      <vt:lpstr>PowerPoint-presentatie</vt:lpstr>
      <vt:lpstr>Waar of niet waar?</vt:lpstr>
      <vt:lpstr>Waar of niet waar?</vt:lpstr>
      <vt:lpstr>Waar of niet waar?</vt:lpstr>
      <vt:lpstr>Waar of niet waar?</vt:lpstr>
      <vt:lpstr>Waar of niet waar?</vt:lpstr>
      <vt:lpstr>Bronnen</vt:lpstr>
      <vt:lpstr>Vaak zijn antwoorden complex...</vt:lpstr>
      <vt:lpstr>4.  Aandacht voor implementatie</vt:lpstr>
      <vt:lpstr>PowerPoint-presentatie</vt:lpstr>
      <vt:lpstr>HOE EFFECTIEVER OMGAAN MET CONFLICTEN?     </vt:lpstr>
      <vt:lpstr>Wat is de meest gehanteerde reactie bij conflict?*</vt:lpstr>
      <vt:lpstr>Wat is de meest gehanteerde reactie bij conflict?*</vt:lpstr>
      <vt:lpstr>Bemiddelende tussenkomsten    Niet tussenkomen   Tussenkomsten gericht op het stoppen van het conflict</vt:lpstr>
      <vt:lpstr>Handje geven en sorry zeggen                                       OF ... </vt:lpstr>
      <vt:lpstr>Hoe van een conflict een waardevol moment maken? </vt:lpstr>
      <vt:lpstr>PowerPoint-presentatie</vt:lpstr>
      <vt:lpstr>PowerPoint-presentatie</vt:lpstr>
      <vt:lpstr>PowerPoint-presentatie</vt:lpstr>
      <vt:lpstr>PowerPoint-presentatie</vt:lpstr>
      <vt:lpstr>Vraag:  Hoe zorgen voor een instap op peutermaat? (laagdrempelig, warm)</vt:lpstr>
      <vt:lpstr>5.  Wat met hypes?</vt:lpstr>
      <vt:lpstr>In 2017 waren het verteltassen...</vt:lpstr>
      <vt:lpstr>Welke innovaties gebeuren nu vaak?</vt:lpstr>
      <vt:lpstr>Wat is de evidentie voor én tegen?</vt:lpstr>
      <vt:lpstr>Wisselende uitkomsten</vt:lpstr>
      <vt:lpstr>Praktijken bekijk je best vanuit de bril van de uitkomsten, de kosten (en tijd), en de bewijskracht.</vt:lpstr>
      <vt:lpstr>Effecten genuanceerd bekijken...</vt:lpstr>
      <vt:lpstr>Praktijkgerichte samenvattingen</vt:lpstr>
      <vt:lpstr>https://www.nji.nl/interventies</vt:lpstr>
      <vt:lpstr>PowerPoint-presentatie</vt:lpstr>
      <vt:lpstr>PowerPoint-presentatie</vt:lpstr>
      <vt:lpstr>Wat als er geen evidentie is?</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Evidence-informed kleuteronderwijs in Vlaanderen</dc:title>
  <dc:creator>Astrid Cornelis</dc:creator>
  <cp:lastModifiedBy>Manouk Mattheus</cp:lastModifiedBy>
  <cp:revision>2</cp:revision>
  <dcterms:created xsi:type="dcterms:W3CDTF">2021-09-03T13:56:43Z</dcterms:created>
  <dcterms:modified xsi:type="dcterms:W3CDTF">2021-10-22T12:49:19Z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0x010100EBFE16D82D681F41A09D62CF3C224F92</vt:lpwstr>
  </property>
</Properties>
</file>