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5" r:id="rId9"/>
    <p:sldId id="266"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0" d="100"/>
          <a:sy n="110" d="100"/>
        </p:scale>
        <p:origin x="630"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0D621-13B6-7556-D185-6D16E0AAE0B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86A87F0-4851-834A-3AB0-B704E351BE3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02FB998-A735-F0BD-B320-70F5EF9F5786}"/>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5" name="Footer Placeholder 4">
            <a:extLst>
              <a:ext uri="{FF2B5EF4-FFF2-40B4-BE49-F238E27FC236}">
                <a16:creationId xmlns:a16="http://schemas.microsoft.com/office/drawing/2014/main" id="{A44EE067-E714-DB48-806D-8E2DC06C0E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9F90F0-E623-F6FC-0762-11FB03734F33}"/>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1913104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EA9E-0E01-6BB7-FA4B-1BDF37390B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D5A35BD-93CB-9FE9-E367-115F69BBCF7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E79B79-C4B0-A7F8-B6F7-514FF098C733}"/>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5" name="Footer Placeholder 4">
            <a:extLst>
              <a:ext uri="{FF2B5EF4-FFF2-40B4-BE49-F238E27FC236}">
                <a16:creationId xmlns:a16="http://schemas.microsoft.com/office/drawing/2014/main" id="{5DA45A8D-B692-5244-FDE9-B62468E2D9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3F33C3-AAAA-E896-73D5-0C645AFE934A}"/>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2644391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C887DC-2F8F-D3BA-346B-E2D484FBE5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973CE3-0C5A-D6FE-4F11-66DE93D192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5A9C34-56A8-ECC3-9FA5-3B49D1FF6FDD}"/>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5" name="Footer Placeholder 4">
            <a:extLst>
              <a:ext uri="{FF2B5EF4-FFF2-40B4-BE49-F238E27FC236}">
                <a16:creationId xmlns:a16="http://schemas.microsoft.com/office/drawing/2014/main" id="{F235F99F-0C30-F059-05C3-F4F4EA820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600D42-9FCF-CB6A-B3C2-0A607DC8DFFE}"/>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2275872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F7EBC1-584A-18AA-826F-55A15C505BC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85128F-7057-FB2C-815E-7EF3BFA8C7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FEE03D1-7D3A-57D9-21F4-951E3801C474}"/>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5" name="Footer Placeholder 4">
            <a:extLst>
              <a:ext uri="{FF2B5EF4-FFF2-40B4-BE49-F238E27FC236}">
                <a16:creationId xmlns:a16="http://schemas.microsoft.com/office/drawing/2014/main" id="{75F2117D-E515-862E-3A54-7995B0EC4D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078B8-02FE-1BC9-4A9E-AEB2C37ABF4A}"/>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306054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7107C-3457-1DD5-8159-C0A30BFB61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4700BD-4257-4AED-DD65-564D082C33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FFD9C79-DB4E-D293-9614-E3F14817637C}"/>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5" name="Footer Placeholder 4">
            <a:extLst>
              <a:ext uri="{FF2B5EF4-FFF2-40B4-BE49-F238E27FC236}">
                <a16:creationId xmlns:a16="http://schemas.microsoft.com/office/drawing/2014/main" id="{02DEAE98-F0F8-F393-E37E-AA9D26EFBE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7D43D-2717-DFED-3ECE-EE482DE962EA}"/>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486704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97051-CA75-6A61-5BFB-5CB19C70270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BD2D46-B45B-B162-C83F-FFBAF1226D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10F146B-8BE8-B328-301E-56FF3DF887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46EED08-5FFD-C844-503E-65026FE6B221}"/>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6" name="Footer Placeholder 5">
            <a:extLst>
              <a:ext uri="{FF2B5EF4-FFF2-40B4-BE49-F238E27FC236}">
                <a16:creationId xmlns:a16="http://schemas.microsoft.com/office/drawing/2014/main" id="{D59A3E51-890B-A2AA-4B90-5A0D77A2A4D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0C60A93-B633-1585-4DCB-C2AB57039624}"/>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2891848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ADC0C-1D02-B6BD-4CD1-775ABF27AB7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6F22636-5AD3-E73A-69D1-B44D4D1244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E11EFBE-69E2-F562-73E0-E82016BB288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BC73E2F-B4F3-E270-A174-6D8BE265F6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1CB5BC2-0B83-9250-890F-335CA64733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5D4CE86-4BDE-17C7-28B4-6C0689A444B8}"/>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8" name="Footer Placeholder 7">
            <a:extLst>
              <a:ext uri="{FF2B5EF4-FFF2-40B4-BE49-F238E27FC236}">
                <a16:creationId xmlns:a16="http://schemas.microsoft.com/office/drawing/2014/main" id="{2FE324E0-84D8-9D36-AB36-C59B97CD308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266E93-5D69-6CD4-CFB5-90D0DADB0E2E}"/>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3644323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608886-4D8D-547B-9C05-A00FD9BE66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BF9C53A-2CDC-1C52-B5EF-541403141F10}"/>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4" name="Footer Placeholder 3">
            <a:extLst>
              <a:ext uri="{FF2B5EF4-FFF2-40B4-BE49-F238E27FC236}">
                <a16:creationId xmlns:a16="http://schemas.microsoft.com/office/drawing/2014/main" id="{6FC18105-A993-C6EC-324B-223BDCFC175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72BE1E-18C2-906D-1658-6FB3E07EB24F}"/>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25642443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F213CA-A3D2-F491-3E6C-9DCA49EEECDD}"/>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3" name="Footer Placeholder 2">
            <a:extLst>
              <a:ext uri="{FF2B5EF4-FFF2-40B4-BE49-F238E27FC236}">
                <a16:creationId xmlns:a16="http://schemas.microsoft.com/office/drawing/2014/main" id="{F7F4953A-7FD1-A474-4BD3-F6B098A748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5489E90-0343-439A-FDF0-55A6F5D9DF89}"/>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324217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0C250-1900-1253-56D6-A87F40B8CF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99F63C-A547-09B8-0760-042423B3C8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A10EA70-9305-C33A-0332-F00B6B779DC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5DB14F-1793-C2AE-8457-7B103AE48608}"/>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6" name="Footer Placeholder 5">
            <a:extLst>
              <a:ext uri="{FF2B5EF4-FFF2-40B4-BE49-F238E27FC236}">
                <a16:creationId xmlns:a16="http://schemas.microsoft.com/office/drawing/2014/main" id="{96A31D86-DC61-9F92-4C24-7B1803F6E29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E51010-D710-EEA7-7E64-41F28AA6EB68}"/>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4162249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125848-209D-9E91-B119-11D10318B6B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D84D6CB-0EEE-73A5-A35A-9093F0DC5D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4FF354-D299-7F35-3F02-4498F39776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C35FCB-2D55-77BF-11E0-F5B42C388238}"/>
              </a:ext>
            </a:extLst>
          </p:cNvPr>
          <p:cNvSpPr>
            <a:spLocks noGrp="1"/>
          </p:cNvSpPr>
          <p:nvPr>
            <p:ph type="dt" sz="half" idx="10"/>
          </p:nvPr>
        </p:nvSpPr>
        <p:spPr/>
        <p:txBody>
          <a:bodyPr/>
          <a:lstStyle/>
          <a:p>
            <a:fld id="{67378EFE-02DF-41F4-A2F6-18386A2E924C}" type="datetimeFigureOut">
              <a:rPr lang="en-US" smtClean="0"/>
              <a:t>12-06-2022</a:t>
            </a:fld>
            <a:endParaRPr lang="en-US"/>
          </a:p>
        </p:txBody>
      </p:sp>
      <p:sp>
        <p:nvSpPr>
          <p:cNvPr id="6" name="Footer Placeholder 5">
            <a:extLst>
              <a:ext uri="{FF2B5EF4-FFF2-40B4-BE49-F238E27FC236}">
                <a16:creationId xmlns:a16="http://schemas.microsoft.com/office/drawing/2014/main" id="{5118CA1C-05CD-18CF-E6BE-AD21478D98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1633CB-9621-7766-29B0-BB6846FA1179}"/>
              </a:ext>
            </a:extLst>
          </p:cNvPr>
          <p:cNvSpPr>
            <a:spLocks noGrp="1"/>
          </p:cNvSpPr>
          <p:nvPr>
            <p:ph type="sldNum" sz="quarter" idx="12"/>
          </p:nvPr>
        </p:nvSpPr>
        <p:spPr/>
        <p:txBody>
          <a:bodyPr/>
          <a:lstStyle/>
          <a:p>
            <a:fld id="{74507AED-296E-45AC-9FDF-46CCC472E045}" type="slidenum">
              <a:rPr lang="en-US" smtClean="0"/>
              <a:t>‹#›</a:t>
            </a:fld>
            <a:endParaRPr lang="en-US"/>
          </a:p>
        </p:txBody>
      </p:sp>
    </p:spTree>
    <p:extLst>
      <p:ext uri="{BB962C8B-B14F-4D97-AF65-F5344CB8AC3E}">
        <p14:creationId xmlns:p14="http://schemas.microsoft.com/office/powerpoint/2010/main" val="3316224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A3FDA4-BA08-5564-4EE0-4B65E031B8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563ECB7-F02B-6735-309A-CD2F4DAF1B3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F2D16B-B05D-624B-FBC5-DD0F41F482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378EFE-02DF-41F4-A2F6-18386A2E924C}" type="datetimeFigureOut">
              <a:rPr lang="en-US" smtClean="0"/>
              <a:t>12-06-2022</a:t>
            </a:fld>
            <a:endParaRPr lang="en-US"/>
          </a:p>
        </p:txBody>
      </p:sp>
      <p:sp>
        <p:nvSpPr>
          <p:cNvPr id="5" name="Footer Placeholder 4">
            <a:extLst>
              <a:ext uri="{FF2B5EF4-FFF2-40B4-BE49-F238E27FC236}">
                <a16:creationId xmlns:a16="http://schemas.microsoft.com/office/drawing/2014/main" id="{91F7DD11-B08F-FAC3-97CA-05620E71D1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AF7794-95CF-E20D-9B4E-E6C02B72AF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07AED-296E-45AC-9FDF-46CCC472E045}" type="slidenum">
              <a:rPr lang="en-US" smtClean="0"/>
              <a:t>‹#›</a:t>
            </a:fld>
            <a:endParaRPr lang="en-US"/>
          </a:p>
        </p:txBody>
      </p:sp>
    </p:spTree>
    <p:extLst>
      <p:ext uri="{BB962C8B-B14F-4D97-AF65-F5344CB8AC3E}">
        <p14:creationId xmlns:p14="http://schemas.microsoft.com/office/powerpoint/2010/main" val="143653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34706B-AA3C-C900-D607-A86566DC6C5B}"/>
              </a:ext>
            </a:extLst>
          </p:cNvPr>
          <p:cNvSpPr>
            <a:spLocks noGrp="1"/>
          </p:cNvSpPr>
          <p:nvPr>
            <p:ph type="ctrTitle"/>
          </p:nvPr>
        </p:nvSpPr>
        <p:spPr/>
        <p:txBody>
          <a:bodyPr/>
          <a:lstStyle/>
          <a:p>
            <a:r>
              <a:rPr lang="en-US" b="1" dirty="0" err="1"/>
              <a:t>Een</a:t>
            </a:r>
            <a:r>
              <a:rPr lang="en-US" b="1" dirty="0"/>
              <a:t> </a:t>
            </a:r>
            <a:r>
              <a:rPr lang="en-US" b="1" dirty="0" err="1"/>
              <a:t>alternatief</a:t>
            </a:r>
            <a:r>
              <a:rPr lang="en-US" b="1" dirty="0"/>
              <a:t> </a:t>
            </a:r>
            <a:r>
              <a:rPr lang="en-US" b="1" dirty="0" err="1"/>
              <a:t>voor</a:t>
            </a:r>
            <a:r>
              <a:rPr lang="en-US" b="1" dirty="0"/>
              <a:t> de </a:t>
            </a:r>
            <a:r>
              <a:rPr lang="en-US" b="1" dirty="0" err="1"/>
              <a:t>autonome</a:t>
            </a:r>
            <a:r>
              <a:rPr lang="en-US" b="1" dirty="0"/>
              <a:t> school</a:t>
            </a:r>
          </a:p>
        </p:txBody>
      </p:sp>
      <p:sp>
        <p:nvSpPr>
          <p:cNvPr id="3" name="Subtitle 2">
            <a:extLst>
              <a:ext uri="{FF2B5EF4-FFF2-40B4-BE49-F238E27FC236}">
                <a16:creationId xmlns:a16="http://schemas.microsoft.com/office/drawing/2014/main" id="{1300EB3D-E601-BFEB-332B-53F6DAD81928}"/>
              </a:ext>
            </a:extLst>
          </p:cNvPr>
          <p:cNvSpPr>
            <a:spLocks noGrp="1"/>
          </p:cNvSpPr>
          <p:nvPr>
            <p:ph type="subTitle" idx="1"/>
          </p:nvPr>
        </p:nvSpPr>
        <p:spPr/>
        <p:txBody>
          <a:bodyPr/>
          <a:lstStyle/>
          <a:p>
            <a:r>
              <a:rPr lang="en-US" dirty="0"/>
              <a:t>Ton van Haperen &amp; Jaap Scheerens</a:t>
            </a:r>
          </a:p>
          <a:p>
            <a:r>
              <a:rPr lang="en-US" dirty="0"/>
              <a:t>Research ED </a:t>
            </a:r>
            <a:r>
              <a:rPr lang="en-US" dirty="0" err="1"/>
              <a:t>conferentie</a:t>
            </a:r>
            <a:r>
              <a:rPr lang="en-US" dirty="0"/>
              <a:t> 18 </a:t>
            </a:r>
            <a:r>
              <a:rPr lang="en-US" dirty="0" err="1"/>
              <a:t>juni</a:t>
            </a:r>
            <a:r>
              <a:rPr lang="en-US" dirty="0"/>
              <a:t>, 2022</a:t>
            </a:r>
          </a:p>
        </p:txBody>
      </p:sp>
    </p:spTree>
    <p:extLst>
      <p:ext uri="{BB962C8B-B14F-4D97-AF65-F5344CB8AC3E}">
        <p14:creationId xmlns:p14="http://schemas.microsoft.com/office/powerpoint/2010/main" val="1357944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0CCD-4EC9-5351-745F-767FDD94A933}"/>
              </a:ext>
            </a:extLst>
          </p:cNvPr>
          <p:cNvSpPr>
            <a:spLocks noGrp="1"/>
          </p:cNvSpPr>
          <p:nvPr>
            <p:ph type="title"/>
          </p:nvPr>
        </p:nvSpPr>
        <p:spPr/>
        <p:txBody>
          <a:bodyPr/>
          <a:lstStyle/>
          <a:p>
            <a:r>
              <a:rPr lang="en-US" b="1" dirty="0"/>
              <a:t>De </a:t>
            </a:r>
            <a:r>
              <a:rPr lang="en-US" b="1" dirty="0" err="1"/>
              <a:t>cruciale</a:t>
            </a:r>
            <a:r>
              <a:rPr lang="en-US" b="1" dirty="0"/>
              <a:t> </a:t>
            </a:r>
            <a:r>
              <a:rPr lang="en-US" b="1" dirty="0" err="1"/>
              <a:t>betekenis</a:t>
            </a:r>
            <a:r>
              <a:rPr lang="en-US" b="1" dirty="0"/>
              <a:t> van </a:t>
            </a:r>
            <a:r>
              <a:rPr lang="en-US" b="1" dirty="0" err="1"/>
              <a:t>functionerende</a:t>
            </a:r>
            <a:r>
              <a:rPr lang="en-US" b="1" dirty="0"/>
              <a:t> </a:t>
            </a:r>
            <a:r>
              <a:rPr lang="en-US" b="1" dirty="0" err="1"/>
              <a:t>evaluatie</a:t>
            </a:r>
            <a:endParaRPr lang="en-US" b="1" dirty="0"/>
          </a:p>
        </p:txBody>
      </p:sp>
      <p:sp>
        <p:nvSpPr>
          <p:cNvPr id="3" name="Content Placeholder 2">
            <a:extLst>
              <a:ext uri="{FF2B5EF4-FFF2-40B4-BE49-F238E27FC236}">
                <a16:creationId xmlns:a16="http://schemas.microsoft.com/office/drawing/2014/main" id="{5A8C6936-A4A6-A83E-C906-C54E8A1BFFF4}"/>
              </a:ext>
            </a:extLst>
          </p:cNvPr>
          <p:cNvSpPr>
            <a:spLocks noGrp="1"/>
          </p:cNvSpPr>
          <p:nvPr>
            <p:ph idx="1"/>
          </p:nvPr>
        </p:nvSpPr>
        <p:spPr/>
        <p:txBody>
          <a:bodyPr/>
          <a:lstStyle/>
          <a:p>
            <a:r>
              <a:rPr lang="en-US" dirty="0"/>
              <a:t>Het </a:t>
            </a:r>
            <a:r>
              <a:rPr lang="en-US" dirty="0" err="1"/>
              <a:t>bestaan</a:t>
            </a:r>
            <a:r>
              <a:rPr lang="en-US" dirty="0"/>
              <a:t> van </a:t>
            </a:r>
            <a:r>
              <a:rPr lang="en-US" dirty="0" err="1"/>
              <a:t>een</a:t>
            </a:r>
            <a:r>
              <a:rPr lang="en-US" dirty="0"/>
              <a:t> </a:t>
            </a:r>
            <a:r>
              <a:rPr lang="en-US" dirty="0" err="1"/>
              <a:t>evaluatiemechanisme</a:t>
            </a:r>
            <a:r>
              <a:rPr lang="en-US" dirty="0"/>
              <a:t> is de </a:t>
            </a:r>
            <a:r>
              <a:rPr lang="en-US" dirty="0" err="1"/>
              <a:t>basisvoorwaarde</a:t>
            </a:r>
            <a:r>
              <a:rPr lang="en-US" dirty="0"/>
              <a:t> </a:t>
            </a:r>
            <a:r>
              <a:rPr lang="en-US" dirty="0" err="1"/>
              <a:t>voor</a:t>
            </a:r>
            <a:r>
              <a:rPr lang="en-US" dirty="0"/>
              <a:t> </a:t>
            </a:r>
            <a:r>
              <a:rPr lang="en-US" dirty="0" err="1"/>
              <a:t>effectieve</a:t>
            </a:r>
            <a:r>
              <a:rPr lang="en-US" dirty="0"/>
              <a:t> </a:t>
            </a:r>
            <a:r>
              <a:rPr lang="en-US" dirty="0" err="1"/>
              <a:t>besturing</a:t>
            </a:r>
            <a:r>
              <a:rPr lang="en-US" dirty="0"/>
              <a:t>.</a:t>
            </a:r>
          </a:p>
          <a:p>
            <a:r>
              <a:rPr lang="en-US" dirty="0"/>
              <a:t>De </a:t>
            </a:r>
            <a:r>
              <a:rPr lang="en-US" dirty="0" err="1"/>
              <a:t>mythe</a:t>
            </a:r>
            <a:r>
              <a:rPr lang="en-US" dirty="0"/>
              <a:t> van de </a:t>
            </a:r>
            <a:r>
              <a:rPr lang="en-US" dirty="0" err="1"/>
              <a:t>afrekencultuur</a:t>
            </a:r>
            <a:r>
              <a:rPr lang="en-US" dirty="0"/>
              <a:t> in het </a:t>
            </a:r>
            <a:r>
              <a:rPr lang="en-US" dirty="0" err="1"/>
              <a:t>Nederlandse</a:t>
            </a:r>
            <a:r>
              <a:rPr lang="en-US" dirty="0"/>
              <a:t> onderwijs</a:t>
            </a:r>
          </a:p>
          <a:p>
            <a:r>
              <a:rPr lang="en-US" dirty="0" err="1"/>
              <a:t>Centraal</a:t>
            </a:r>
            <a:r>
              <a:rPr lang="en-US" dirty="0"/>
              <a:t> </a:t>
            </a:r>
            <a:r>
              <a:rPr lang="en-US" dirty="0" err="1"/>
              <a:t>eindexamen</a:t>
            </a:r>
            <a:r>
              <a:rPr lang="en-US" dirty="0"/>
              <a:t> </a:t>
            </a:r>
            <a:r>
              <a:rPr lang="en-US" dirty="0" err="1"/>
              <a:t>onder</a:t>
            </a:r>
            <a:r>
              <a:rPr lang="en-US" dirty="0"/>
              <a:t> </a:t>
            </a:r>
            <a:r>
              <a:rPr lang="en-US" dirty="0" err="1"/>
              <a:t>druk</a:t>
            </a:r>
            <a:r>
              <a:rPr lang="en-US" dirty="0"/>
              <a:t>. </a:t>
            </a:r>
            <a:r>
              <a:rPr lang="en-US" dirty="0" err="1"/>
              <a:t>Eindtoetsgegevens</a:t>
            </a:r>
            <a:r>
              <a:rPr lang="en-US" dirty="0"/>
              <a:t> </a:t>
            </a:r>
            <a:r>
              <a:rPr lang="en-US" dirty="0" err="1"/>
              <a:t>niet</a:t>
            </a:r>
            <a:r>
              <a:rPr lang="en-US" dirty="0"/>
              <a:t> </a:t>
            </a:r>
            <a:r>
              <a:rPr lang="en-US" dirty="0" err="1"/>
              <a:t>meer</a:t>
            </a:r>
            <a:r>
              <a:rPr lang="en-US" dirty="0"/>
              <a:t> </a:t>
            </a:r>
            <a:r>
              <a:rPr lang="en-US" dirty="0" err="1"/>
              <a:t>vergelijkbaar</a:t>
            </a:r>
            <a:r>
              <a:rPr lang="en-US" dirty="0"/>
              <a:t>. De </a:t>
            </a:r>
            <a:r>
              <a:rPr lang="en-US" dirty="0" err="1"/>
              <a:t>functie</a:t>
            </a:r>
            <a:r>
              <a:rPr lang="en-US" dirty="0"/>
              <a:t> van de </a:t>
            </a:r>
            <a:r>
              <a:rPr lang="en-US" dirty="0" err="1"/>
              <a:t>Inspectie</a:t>
            </a:r>
            <a:r>
              <a:rPr lang="en-US" dirty="0"/>
              <a:t> </a:t>
            </a:r>
            <a:r>
              <a:rPr lang="en-US" dirty="0" err="1"/>
              <a:t>aangevochten</a:t>
            </a:r>
            <a:r>
              <a:rPr lang="en-US" dirty="0"/>
              <a:t> door de VO </a:t>
            </a:r>
            <a:r>
              <a:rPr lang="en-US" dirty="0" err="1"/>
              <a:t>Raad</a:t>
            </a:r>
            <a:r>
              <a:rPr lang="en-US" dirty="0"/>
              <a:t>.</a:t>
            </a:r>
          </a:p>
          <a:p>
            <a:r>
              <a:rPr lang="en-US" dirty="0" err="1"/>
              <a:t>Suggestie</a:t>
            </a:r>
            <a:r>
              <a:rPr lang="en-US" dirty="0"/>
              <a:t>: </a:t>
            </a:r>
            <a:r>
              <a:rPr lang="en-US" dirty="0" err="1"/>
              <a:t>een</a:t>
            </a:r>
            <a:r>
              <a:rPr lang="en-US" dirty="0"/>
              <a:t> extra </a:t>
            </a:r>
            <a:r>
              <a:rPr lang="en-US" dirty="0" err="1"/>
              <a:t>eindtoets</a:t>
            </a:r>
            <a:r>
              <a:rPr lang="en-US" dirty="0"/>
              <a:t> </a:t>
            </a:r>
            <a:r>
              <a:rPr lang="en-US" dirty="0" err="1"/>
              <a:t>aan</a:t>
            </a:r>
            <a:r>
              <a:rPr lang="en-US" dirty="0"/>
              <a:t> het </a:t>
            </a:r>
            <a:r>
              <a:rPr lang="en-US" dirty="0" err="1"/>
              <a:t>eind</a:t>
            </a:r>
            <a:r>
              <a:rPr lang="en-US" dirty="0"/>
              <a:t> van de </a:t>
            </a:r>
            <a:r>
              <a:rPr lang="en-US" dirty="0" err="1"/>
              <a:t>eerste</a:t>
            </a:r>
            <a:r>
              <a:rPr lang="en-US" dirty="0"/>
              <a:t> </a:t>
            </a:r>
            <a:r>
              <a:rPr lang="en-US" dirty="0" err="1"/>
              <a:t>fase</a:t>
            </a:r>
            <a:r>
              <a:rPr lang="en-US" dirty="0"/>
              <a:t> VO</a:t>
            </a:r>
          </a:p>
        </p:txBody>
      </p:sp>
    </p:spTree>
    <p:extLst>
      <p:ext uri="{BB962C8B-B14F-4D97-AF65-F5344CB8AC3E}">
        <p14:creationId xmlns:p14="http://schemas.microsoft.com/office/powerpoint/2010/main" val="5479037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DEA4E4-9BA2-0DB8-3CBD-952E94F6BA97}"/>
              </a:ext>
            </a:extLst>
          </p:cNvPr>
          <p:cNvSpPr>
            <a:spLocks noGrp="1"/>
          </p:cNvSpPr>
          <p:nvPr>
            <p:ph type="title"/>
          </p:nvPr>
        </p:nvSpPr>
        <p:spPr>
          <a:xfrm>
            <a:off x="923658" y="407854"/>
            <a:ext cx="10515600" cy="1325563"/>
          </a:xfrm>
        </p:spPr>
        <p:txBody>
          <a:bodyPr>
            <a:normAutofit fontScale="90000"/>
          </a:bodyPr>
          <a:lstStyle/>
          <a:p>
            <a:r>
              <a:rPr lang="nl-NL" sz="4900" b="1" dirty="0"/>
              <a:t>3: </a:t>
            </a:r>
            <a:r>
              <a:rPr lang="nl-NL" b="1" dirty="0"/>
              <a:t>Besluit: </a:t>
            </a:r>
            <a:r>
              <a:rPr lang="nl-NL" b="1" u="sng" dirty="0"/>
              <a:t>Het radicale alternatief: de overheid als eindbaas</a:t>
            </a:r>
            <a:br>
              <a:rPr lang="nl-NL" b="1" dirty="0"/>
            </a:br>
            <a:endParaRPr lang="en-US" dirty="0"/>
          </a:p>
        </p:txBody>
      </p:sp>
      <p:sp>
        <p:nvSpPr>
          <p:cNvPr id="3" name="Content Placeholder 2">
            <a:extLst>
              <a:ext uri="{FF2B5EF4-FFF2-40B4-BE49-F238E27FC236}">
                <a16:creationId xmlns:a16="http://schemas.microsoft.com/office/drawing/2014/main" id="{23180B35-853E-1508-496D-A706E286CA3B}"/>
              </a:ext>
            </a:extLst>
          </p:cNvPr>
          <p:cNvSpPr>
            <a:spLocks noGrp="1"/>
          </p:cNvSpPr>
          <p:nvPr>
            <p:ph idx="1"/>
          </p:nvPr>
        </p:nvSpPr>
        <p:spPr/>
        <p:txBody>
          <a:bodyPr>
            <a:normAutofit fontScale="92500" lnSpcReduction="10000"/>
          </a:bodyPr>
          <a:lstStyle/>
          <a:p>
            <a:r>
              <a:rPr lang="nl-NL" dirty="0"/>
              <a:t>Er moet nu een medicijn komen dat het </a:t>
            </a:r>
            <a:r>
              <a:rPr lang="nl-NL" dirty="0" err="1"/>
              <a:t>bestuursinfarct</a:t>
            </a:r>
            <a:r>
              <a:rPr lang="nl-NL" dirty="0"/>
              <a:t> geneest</a:t>
            </a:r>
            <a:br>
              <a:rPr lang="nl-NL" dirty="0"/>
            </a:br>
            <a:r>
              <a:rPr lang="nl-NL" dirty="0"/>
              <a:t>en dat kan, binnen de bestaande grondwettelijke grenzen</a:t>
            </a:r>
          </a:p>
          <a:p>
            <a:r>
              <a:rPr lang="nl-NL" dirty="0"/>
              <a:t>Funderend onderwijs is een kerntaak</a:t>
            </a:r>
          </a:p>
          <a:p>
            <a:r>
              <a:rPr lang="nl-NL" dirty="0"/>
              <a:t>De beloning van leraren vereist centralisatie</a:t>
            </a:r>
          </a:p>
          <a:p>
            <a:r>
              <a:rPr lang="nl-NL" dirty="0"/>
              <a:t>Het is logisch om vaker te sturen op herstel van leerprestaties middels het formuleren van eindtermen per schoolvak, met bij-levering van gestandaardiseerd toets materiaal. </a:t>
            </a:r>
          </a:p>
          <a:p>
            <a:r>
              <a:rPr lang="nl-NL" dirty="0"/>
              <a:t> De school blijft autonoom in hoe ze naar het resultaat beweegt. Wel verandert de rol van besturen, zij zijn geen werkgever meer.  Het alternatief dat wij bieden voor de bestaande invulling van de autonome school is geen “doorgeregelde” school, maar een autonome school in een geleide context.</a:t>
            </a:r>
            <a:endParaRPr lang="en-US" dirty="0"/>
          </a:p>
        </p:txBody>
      </p:sp>
    </p:spTree>
    <p:extLst>
      <p:ext uri="{BB962C8B-B14F-4D97-AF65-F5344CB8AC3E}">
        <p14:creationId xmlns:p14="http://schemas.microsoft.com/office/powerpoint/2010/main" val="2817842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4CFDD-E3D2-9F1A-F12E-11F98A889559}"/>
              </a:ext>
            </a:extLst>
          </p:cNvPr>
          <p:cNvSpPr>
            <a:spLocks noGrp="1"/>
          </p:cNvSpPr>
          <p:nvPr>
            <p:ph type="title"/>
          </p:nvPr>
        </p:nvSpPr>
        <p:spPr/>
        <p:txBody>
          <a:bodyPr/>
          <a:lstStyle/>
          <a:p>
            <a:r>
              <a:rPr lang="en-US" b="1" dirty="0"/>
              <a:t>1: </a:t>
            </a:r>
            <a:r>
              <a:rPr lang="en-US" b="1" u="sng" dirty="0" err="1"/>
              <a:t>Probleemdiagnose</a:t>
            </a:r>
            <a:endParaRPr lang="en-US" b="1" u="sng" dirty="0"/>
          </a:p>
        </p:txBody>
      </p:sp>
      <p:sp>
        <p:nvSpPr>
          <p:cNvPr id="3" name="Content Placeholder 2">
            <a:extLst>
              <a:ext uri="{FF2B5EF4-FFF2-40B4-BE49-F238E27FC236}">
                <a16:creationId xmlns:a16="http://schemas.microsoft.com/office/drawing/2014/main" id="{CB40BB5B-A50E-1E48-0B00-35486285C3B7}"/>
              </a:ext>
            </a:extLst>
          </p:cNvPr>
          <p:cNvSpPr>
            <a:spLocks noGrp="1"/>
          </p:cNvSpPr>
          <p:nvPr>
            <p:ph idx="1"/>
          </p:nvPr>
        </p:nvSpPr>
        <p:spPr/>
        <p:txBody>
          <a:bodyPr/>
          <a:lstStyle/>
          <a:p>
            <a:r>
              <a:rPr lang="en-US" dirty="0" err="1"/>
              <a:t>Dalende</a:t>
            </a:r>
            <a:r>
              <a:rPr lang="en-US" dirty="0"/>
              <a:t> </a:t>
            </a:r>
            <a:r>
              <a:rPr lang="en-US" dirty="0" err="1"/>
              <a:t>leerprestaties</a:t>
            </a:r>
            <a:endParaRPr lang="en-US" dirty="0"/>
          </a:p>
          <a:p>
            <a:r>
              <a:rPr lang="en-US" dirty="0" err="1"/>
              <a:t>Kwalitatief</a:t>
            </a:r>
            <a:r>
              <a:rPr lang="en-US" dirty="0"/>
              <a:t> </a:t>
            </a:r>
            <a:r>
              <a:rPr lang="en-US" dirty="0" err="1"/>
              <a:t>lerarentekort</a:t>
            </a:r>
            <a:endParaRPr lang="en-US" dirty="0"/>
          </a:p>
          <a:p>
            <a:r>
              <a:rPr lang="en-US" dirty="0" err="1"/>
              <a:t>Progressief</a:t>
            </a:r>
            <a:r>
              <a:rPr lang="en-US" dirty="0"/>
              <a:t> </a:t>
            </a:r>
            <a:r>
              <a:rPr lang="en-US" dirty="0" err="1"/>
              <a:t>bedoelde</a:t>
            </a:r>
            <a:r>
              <a:rPr lang="en-US" dirty="0"/>
              <a:t> </a:t>
            </a:r>
            <a:r>
              <a:rPr lang="en-US" dirty="0" err="1"/>
              <a:t>onderwijsinnovaties</a:t>
            </a:r>
            <a:r>
              <a:rPr lang="en-US" dirty="0"/>
              <a:t> in </a:t>
            </a:r>
            <a:r>
              <a:rPr lang="en-US" dirty="0" err="1"/>
              <a:t>tegenstelling</a:t>
            </a:r>
            <a:r>
              <a:rPr lang="en-US" dirty="0"/>
              <a:t> tot </a:t>
            </a:r>
            <a:r>
              <a:rPr lang="en-US" dirty="0" err="1"/>
              <a:t>effectieve</a:t>
            </a:r>
            <a:r>
              <a:rPr lang="en-US" dirty="0"/>
              <a:t> </a:t>
            </a:r>
            <a:r>
              <a:rPr lang="en-US" dirty="0" err="1"/>
              <a:t>instructie</a:t>
            </a:r>
            <a:r>
              <a:rPr lang="en-US" dirty="0"/>
              <a:t> (</a:t>
            </a:r>
            <a:r>
              <a:rPr lang="en-US" dirty="0" err="1"/>
              <a:t>Zwartboek</a:t>
            </a:r>
            <a:r>
              <a:rPr lang="en-US" dirty="0"/>
              <a:t>)</a:t>
            </a:r>
          </a:p>
          <a:p>
            <a:r>
              <a:rPr lang="en-US" dirty="0" err="1"/>
              <a:t>Doorgeschoten</a:t>
            </a:r>
            <a:r>
              <a:rPr lang="en-US" dirty="0"/>
              <a:t> </a:t>
            </a:r>
            <a:r>
              <a:rPr lang="en-US" dirty="0" err="1"/>
              <a:t>autonomie</a:t>
            </a:r>
            <a:endParaRPr lang="en-US" dirty="0"/>
          </a:p>
        </p:txBody>
      </p:sp>
    </p:spTree>
    <p:extLst>
      <p:ext uri="{BB962C8B-B14F-4D97-AF65-F5344CB8AC3E}">
        <p14:creationId xmlns:p14="http://schemas.microsoft.com/office/powerpoint/2010/main" val="38161882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9CF5D-DB6A-3740-D083-FF47FE1F897A}"/>
              </a:ext>
            </a:extLst>
          </p:cNvPr>
          <p:cNvSpPr>
            <a:spLocks noGrp="1"/>
          </p:cNvSpPr>
          <p:nvPr>
            <p:ph type="title"/>
          </p:nvPr>
        </p:nvSpPr>
        <p:spPr/>
        <p:txBody>
          <a:bodyPr/>
          <a:lstStyle/>
          <a:p>
            <a:r>
              <a:rPr lang="en-US" b="1" dirty="0"/>
              <a:t>‘</a:t>
            </a:r>
            <a:r>
              <a:rPr lang="en-US" b="1" dirty="0" err="1"/>
              <a:t>Bestuursinfarct</a:t>
            </a:r>
            <a:r>
              <a:rPr lang="en-US" b="1" dirty="0"/>
              <a:t>’</a:t>
            </a:r>
            <a:endParaRPr lang="en-US" dirty="0"/>
          </a:p>
        </p:txBody>
      </p:sp>
      <p:sp>
        <p:nvSpPr>
          <p:cNvPr id="3" name="Content Placeholder 2">
            <a:extLst>
              <a:ext uri="{FF2B5EF4-FFF2-40B4-BE49-F238E27FC236}">
                <a16:creationId xmlns:a16="http://schemas.microsoft.com/office/drawing/2014/main" id="{5968AD3C-5A4B-177F-BBA1-5466FA1C532F}"/>
              </a:ext>
            </a:extLst>
          </p:cNvPr>
          <p:cNvSpPr>
            <a:spLocks noGrp="1"/>
          </p:cNvSpPr>
          <p:nvPr>
            <p:ph idx="1"/>
          </p:nvPr>
        </p:nvSpPr>
        <p:spPr>
          <a:xfrm>
            <a:off x="838200" y="1526522"/>
            <a:ext cx="10515600" cy="4351338"/>
          </a:xfrm>
        </p:spPr>
        <p:txBody>
          <a:bodyPr>
            <a:normAutofit fontScale="92500" lnSpcReduction="10000"/>
          </a:bodyPr>
          <a:lstStyle/>
          <a:p>
            <a:r>
              <a:rPr lang="nl-NL" dirty="0"/>
              <a:t>Niet de minister en de Kamer, maar de </a:t>
            </a:r>
            <a:r>
              <a:rPr lang="nl-NL" dirty="0" err="1"/>
              <a:t>beleidsmakende</a:t>
            </a:r>
            <a:r>
              <a:rPr lang="nl-NL" dirty="0"/>
              <a:t> kasbewaker is de spil van het stelsel.</a:t>
            </a:r>
          </a:p>
          <a:p>
            <a:r>
              <a:rPr lang="nl-NL" dirty="0"/>
              <a:t>Leraren betalen de rekening van de autonomie en de innovatie van de besturen.</a:t>
            </a:r>
          </a:p>
          <a:p>
            <a:r>
              <a:rPr lang="nl-NL" dirty="0"/>
              <a:t>Het gehele curriculum in de onderbouw van het VO kent 56 algemeen geformuleerde kerndoelen, geen eindtermen en ook geen gestandaardiseerde toetsen.</a:t>
            </a:r>
          </a:p>
          <a:p>
            <a:r>
              <a:rPr lang="nl-NL" dirty="0"/>
              <a:t>Lumpsum zet aan tot schaalvergroting in plaats van kwaliteitsverbetering</a:t>
            </a:r>
          </a:p>
          <a:p>
            <a:r>
              <a:rPr lang="nl-NL" dirty="0"/>
              <a:t>De prioriteiten die besturen stellen in hun organisatie-strategieën en hun personeelsbeleid vergroten het lerarentekort, zowel kwantitatief als kwalitatief.</a:t>
            </a:r>
            <a:endParaRPr lang="en-US" dirty="0"/>
          </a:p>
        </p:txBody>
      </p:sp>
    </p:spTree>
    <p:extLst>
      <p:ext uri="{BB962C8B-B14F-4D97-AF65-F5344CB8AC3E}">
        <p14:creationId xmlns:p14="http://schemas.microsoft.com/office/powerpoint/2010/main" val="421423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B6F74-281F-1FC5-28D1-728A80E0BCAE}"/>
              </a:ext>
            </a:extLst>
          </p:cNvPr>
          <p:cNvSpPr>
            <a:spLocks noGrp="1"/>
          </p:cNvSpPr>
          <p:nvPr>
            <p:ph type="title"/>
          </p:nvPr>
        </p:nvSpPr>
        <p:spPr/>
        <p:txBody>
          <a:bodyPr/>
          <a:lstStyle/>
          <a:p>
            <a:r>
              <a:rPr lang="en-US" b="1" dirty="0" err="1"/>
              <a:t>Falende</a:t>
            </a:r>
            <a:r>
              <a:rPr lang="en-US" b="1" dirty="0"/>
              <a:t> checks &amp; balances</a:t>
            </a:r>
          </a:p>
        </p:txBody>
      </p:sp>
      <p:sp>
        <p:nvSpPr>
          <p:cNvPr id="3" name="Content Placeholder 2">
            <a:extLst>
              <a:ext uri="{FF2B5EF4-FFF2-40B4-BE49-F238E27FC236}">
                <a16:creationId xmlns:a16="http://schemas.microsoft.com/office/drawing/2014/main" id="{55FC3606-6D7A-6153-DEA1-F69688BD2438}"/>
              </a:ext>
            </a:extLst>
          </p:cNvPr>
          <p:cNvSpPr>
            <a:spLocks noGrp="1"/>
          </p:cNvSpPr>
          <p:nvPr>
            <p:ph idx="1"/>
          </p:nvPr>
        </p:nvSpPr>
        <p:spPr/>
        <p:txBody>
          <a:bodyPr/>
          <a:lstStyle/>
          <a:p>
            <a:r>
              <a:rPr lang="en-US" dirty="0" err="1"/>
              <a:t>Autonome</a:t>
            </a:r>
            <a:r>
              <a:rPr lang="en-US" dirty="0"/>
              <a:t> </a:t>
            </a:r>
            <a:r>
              <a:rPr lang="en-US" dirty="0" err="1"/>
              <a:t>besturen</a:t>
            </a:r>
            <a:r>
              <a:rPr lang="en-US" dirty="0"/>
              <a:t> </a:t>
            </a:r>
            <a:r>
              <a:rPr lang="en-US" dirty="0" err="1"/>
              <a:t>ondergraven</a:t>
            </a:r>
            <a:r>
              <a:rPr lang="en-US" dirty="0"/>
              <a:t> </a:t>
            </a:r>
            <a:r>
              <a:rPr lang="en-US" dirty="0" err="1"/>
              <a:t>democratische</a:t>
            </a:r>
            <a:r>
              <a:rPr lang="en-US" dirty="0"/>
              <a:t> </a:t>
            </a:r>
            <a:r>
              <a:rPr lang="en-US" dirty="0" err="1"/>
              <a:t>controle</a:t>
            </a:r>
            <a:endParaRPr lang="en-US" dirty="0"/>
          </a:p>
          <a:p>
            <a:r>
              <a:rPr lang="en-US" dirty="0"/>
              <a:t>Grote </a:t>
            </a:r>
            <a:r>
              <a:rPr lang="en-US" dirty="0" err="1"/>
              <a:t>besturen</a:t>
            </a:r>
            <a:r>
              <a:rPr lang="en-US" dirty="0"/>
              <a:t> </a:t>
            </a:r>
            <a:r>
              <a:rPr lang="en-US" dirty="0" err="1"/>
              <a:t>monopoliseren</a:t>
            </a:r>
            <a:r>
              <a:rPr lang="en-US" dirty="0"/>
              <a:t> </a:t>
            </a:r>
            <a:r>
              <a:rPr lang="en-US" dirty="0" err="1"/>
              <a:t>delen</a:t>
            </a:r>
            <a:r>
              <a:rPr lang="en-US" dirty="0"/>
              <a:t> van de </a:t>
            </a:r>
            <a:r>
              <a:rPr lang="en-US" dirty="0" err="1"/>
              <a:t>markt</a:t>
            </a:r>
            <a:r>
              <a:rPr lang="en-US" dirty="0"/>
              <a:t> </a:t>
            </a:r>
          </a:p>
          <a:p>
            <a:r>
              <a:rPr lang="en-US" dirty="0"/>
              <a:t>Er is </a:t>
            </a:r>
            <a:r>
              <a:rPr lang="en-US" dirty="0" err="1"/>
              <a:t>slechts</a:t>
            </a:r>
            <a:r>
              <a:rPr lang="en-US" dirty="0"/>
              <a:t> </a:t>
            </a:r>
            <a:r>
              <a:rPr lang="en-US" dirty="0" err="1"/>
              <a:t>een</a:t>
            </a:r>
            <a:r>
              <a:rPr lang="en-US" dirty="0"/>
              <a:t> </a:t>
            </a:r>
            <a:r>
              <a:rPr lang="en-US" dirty="0" err="1"/>
              <a:t>zeer</a:t>
            </a:r>
            <a:r>
              <a:rPr lang="en-US" dirty="0"/>
              <a:t> </a:t>
            </a:r>
            <a:r>
              <a:rPr lang="en-US" dirty="0" err="1"/>
              <a:t>beperkte</a:t>
            </a:r>
            <a:r>
              <a:rPr lang="en-US" dirty="0"/>
              <a:t> </a:t>
            </a:r>
            <a:r>
              <a:rPr lang="en-US" dirty="0" err="1"/>
              <a:t>overheidscontrole</a:t>
            </a:r>
            <a:r>
              <a:rPr lang="en-US" dirty="0"/>
              <a:t>, </a:t>
            </a:r>
            <a:r>
              <a:rPr lang="en-US" dirty="0" err="1"/>
              <a:t>onder</a:t>
            </a:r>
            <a:r>
              <a:rPr lang="en-US" dirty="0"/>
              <a:t> </a:t>
            </a:r>
            <a:r>
              <a:rPr lang="en-US" dirty="0" err="1"/>
              <a:t>andere</a:t>
            </a:r>
            <a:r>
              <a:rPr lang="en-US" dirty="0"/>
              <a:t> door </a:t>
            </a:r>
            <a:r>
              <a:rPr lang="en-US" dirty="0" err="1"/>
              <a:t>ondergraving</a:t>
            </a:r>
            <a:r>
              <a:rPr lang="en-US" dirty="0"/>
              <a:t> van accountability en </a:t>
            </a:r>
            <a:r>
              <a:rPr lang="en-US" dirty="0" err="1"/>
              <a:t>erosie</a:t>
            </a:r>
            <a:r>
              <a:rPr lang="en-US" dirty="0"/>
              <a:t> van </a:t>
            </a:r>
            <a:r>
              <a:rPr lang="en-US" dirty="0" err="1"/>
              <a:t>eindtoetsen</a:t>
            </a:r>
            <a:r>
              <a:rPr lang="en-US" dirty="0"/>
              <a:t> en examens</a:t>
            </a:r>
          </a:p>
          <a:p>
            <a:r>
              <a:rPr lang="nl-NL" dirty="0"/>
              <a:t>De sectorraden versterken deze tendensen bij besturen en manifesteren ze in het eigen functioneren.</a:t>
            </a:r>
          </a:p>
          <a:p>
            <a:r>
              <a:rPr lang="nl-NL" dirty="0"/>
              <a:t>In de praktijk kiezen de raden voor omstreden onderwijsconcepten als gepersonaliseerd leren en “maatwerk zonder maat” </a:t>
            </a:r>
            <a:endParaRPr lang="en-US" dirty="0"/>
          </a:p>
        </p:txBody>
      </p:sp>
    </p:spTree>
    <p:extLst>
      <p:ext uri="{BB962C8B-B14F-4D97-AF65-F5344CB8AC3E}">
        <p14:creationId xmlns:p14="http://schemas.microsoft.com/office/powerpoint/2010/main" val="213298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B6A83-C03C-8D35-659F-949671E773C1}"/>
              </a:ext>
            </a:extLst>
          </p:cNvPr>
          <p:cNvSpPr>
            <a:spLocks noGrp="1"/>
          </p:cNvSpPr>
          <p:nvPr>
            <p:ph type="title"/>
          </p:nvPr>
        </p:nvSpPr>
        <p:spPr/>
        <p:txBody>
          <a:bodyPr/>
          <a:lstStyle/>
          <a:p>
            <a:r>
              <a:rPr lang="en-US" b="1" dirty="0"/>
              <a:t>2: </a:t>
            </a:r>
            <a:r>
              <a:rPr lang="en-US" b="1" dirty="0" err="1"/>
              <a:t>Analyse</a:t>
            </a:r>
            <a:r>
              <a:rPr lang="en-US" b="1" dirty="0"/>
              <a:t> </a:t>
            </a:r>
            <a:r>
              <a:rPr lang="en-US" b="1" dirty="0" err="1"/>
              <a:t>Verklarende</a:t>
            </a:r>
            <a:r>
              <a:rPr lang="en-US" b="1" dirty="0"/>
              <a:t> </a:t>
            </a:r>
            <a:r>
              <a:rPr lang="en-US" b="1" dirty="0" err="1"/>
              <a:t>mechanismen</a:t>
            </a:r>
            <a:r>
              <a:rPr lang="en-US" b="1" dirty="0"/>
              <a:t> </a:t>
            </a:r>
            <a:r>
              <a:rPr lang="en-US" b="1" dirty="0" err="1"/>
              <a:t>bij</a:t>
            </a:r>
            <a:r>
              <a:rPr lang="en-US" b="1" dirty="0"/>
              <a:t> onderwijs(in)</a:t>
            </a:r>
            <a:r>
              <a:rPr lang="en-US" b="1" dirty="0" err="1"/>
              <a:t>effectiviteit</a:t>
            </a:r>
            <a:endParaRPr lang="en-US" b="1" dirty="0"/>
          </a:p>
        </p:txBody>
      </p:sp>
      <p:sp>
        <p:nvSpPr>
          <p:cNvPr id="3" name="Content Placeholder 2">
            <a:extLst>
              <a:ext uri="{FF2B5EF4-FFF2-40B4-BE49-F238E27FC236}">
                <a16:creationId xmlns:a16="http://schemas.microsoft.com/office/drawing/2014/main" id="{132D80DC-BEB2-580A-0783-4DCFCB3B33DC}"/>
              </a:ext>
            </a:extLst>
          </p:cNvPr>
          <p:cNvSpPr>
            <a:spLocks noGrp="1"/>
          </p:cNvSpPr>
          <p:nvPr>
            <p:ph idx="1"/>
          </p:nvPr>
        </p:nvSpPr>
        <p:spPr/>
        <p:txBody>
          <a:bodyPr/>
          <a:lstStyle/>
          <a:p>
            <a:r>
              <a:rPr lang="en-US" dirty="0" err="1"/>
              <a:t>Een</a:t>
            </a:r>
            <a:r>
              <a:rPr lang="en-US" dirty="0"/>
              <a:t> multi-level </a:t>
            </a:r>
            <a:r>
              <a:rPr lang="en-US" dirty="0" err="1"/>
              <a:t>systeemmodel</a:t>
            </a:r>
            <a:endParaRPr lang="en-US" dirty="0"/>
          </a:p>
          <a:p>
            <a:r>
              <a:rPr lang="en-US" dirty="0"/>
              <a:t>Goal- displacement en </a:t>
            </a:r>
            <a:r>
              <a:rPr lang="en-US" dirty="0" err="1"/>
              <a:t>bestuurlijke</a:t>
            </a:r>
            <a:r>
              <a:rPr lang="en-US" dirty="0"/>
              <a:t> </a:t>
            </a:r>
            <a:r>
              <a:rPr lang="en-US" dirty="0" err="1"/>
              <a:t>drukte</a:t>
            </a:r>
            <a:endParaRPr lang="en-US" dirty="0"/>
          </a:p>
          <a:p>
            <a:r>
              <a:rPr lang="en-US" dirty="0" err="1"/>
              <a:t>Functionele</a:t>
            </a:r>
            <a:r>
              <a:rPr lang="en-US" dirty="0"/>
              <a:t> </a:t>
            </a:r>
            <a:r>
              <a:rPr lang="en-US" dirty="0" err="1"/>
              <a:t>decentralisatie</a:t>
            </a:r>
            <a:r>
              <a:rPr lang="en-US" dirty="0"/>
              <a:t> en rationale </a:t>
            </a:r>
            <a:r>
              <a:rPr lang="en-US" dirty="0" err="1"/>
              <a:t>technieken</a:t>
            </a:r>
            <a:endParaRPr lang="en-US" dirty="0"/>
          </a:p>
          <a:p>
            <a:r>
              <a:rPr lang="en-US" dirty="0"/>
              <a:t>De </a:t>
            </a:r>
            <a:r>
              <a:rPr lang="en-US" dirty="0" err="1"/>
              <a:t>cruciale</a:t>
            </a:r>
            <a:r>
              <a:rPr lang="en-US" dirty="0"/>
              <a:t> </a:t>
            </a:r>
            <a:r>
              <a:rPr lang="en-US" dirty="0" err="1"/>
              <a:t>rol</a:t>
            </a:r>
            <a:r>
              <a:rPr lang="en-US" dirty="0"/>
              <a:t> van </a:t>
            </a:r>
            <a:r>
              <a:rPr lang="en-US" dirty="0" err="1"/>
              <a:t>functionerende</a:t>
            </a:r>
            <a:r>
              <a:rPr lang="en-US" dirty="0"/>
              <a:t> </a:t>
            </a:r>
            <a:r>
              <a:rPr lang="en-US" dirty="0" err="1"/>
              <a:t>evaluatie-mechanismen</a:t>
            </a:r>
            <a:endParaRPr lang="en-US" dirty="0"/>
          </a:p>
        </p:txBody>
      </p:sp>
    </p:spTree>
    <p:extLst>
      <p:ext uri="{BB962C8B-B14F-4D97-AF65-F5344CB8AC3E}">
        <p14:creationId xmlns:p14="http://schemas.microsoft.com/office/powerpoint/2010/main" val="10217335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lide Number Placeholder 5"/>
          <p:cNvSpPr>
            <a:spLocks noGrp="1"/>
          </p:cNvSpPr>
          <p:nvPr>
            <p:ph type="sldNum" sz="quarter" idx="12"/>
          </p:nvPr>
        </p:nvSpPr>
        <p:spPr/>
        <p:txBody>
          <a:bodyPr/>
          <a:lstStyle/>
          <a:p>
            <a:pPr>
              <a:defRPr/>
            </a:pPr>
            <a:fld id="{4CDEC013-F53B-4B33-AC4C-C9A930AA5E7E}" type="slidenum">
              <a:rPr lang="nl-NL"/>
              <a:pPr>
                <a:defRPr/>
              </a:pPr>
              <a:t>6</a:t>
            </a:fld>
            <a:endParaRPr lang="nl-NL"/>
          </a:p>
        </p:txBody>
      </p:sp>
      <p:sp>
        <p:nvSpPr>
          <p:cNvPr id="225282" name="Rectangle 2"/>
          <p:cNvSpPr>
            <a:spLocks noGrp="1" noChangeArrowheads="1"/>
          </p:cNvSpPr>
          <p:nvPr>
            <p:ph type="title"/>
          </p:nvPr>
        </p:nvSpPr>
        <p:spPr>
          <a:xfrm>
            <a:off x="1524001" y="1557338"/>
            <a:ext cx="2339975" cy="863600"/>
          </a:xfrm>
        </p:spPr>
        <p:txBody>
          <a:bodyPr>
            <a:normAutofit/>
          </a:bodyPr>
          <a:lstStyle/>
          <a:p>
            <a:pPr>
              <a:lnSpc>
                <a:spcPct val="80000"/>
              </a:lnSpc>
            </a:pPr>
            <a:r>
              <a:rPr lang="en-US" altLang="en-US" sz="2400" b="1" dirty="0"/>
              <a:t>Meer </a:t>
            </a:r>
            <a:r>
              <a:rPr lang="en-US" altLang="en-US" sz="2400" b="1" dirty="0" err="1"/>
              <a:t>niveau</a:t>
            </a:r>
            <a:r>
              <a:rPr lang="en-US" altLang="en-US" sz="2400" b="1" dirty="0"/>
              <a:t> Model</a:t>
            </a:r>
          </a:p>
        </p:txBody>
      </p:sp>
      <p:grpSp>
        <p:nvGrpSpPr>
          <p:cNvPr id="225347" name="Group 67"/>
          <p:cNvGrpSpPr>
            <a:grpSpLocks/>
          </p:cNvGrpSpPr>
          <p:nvPr/>
        </p:nvGrpSpPr>
        <p:grpSpPr bwMode="auto">
          <a:xfrm>
            <a:off x="3503614" y="1052514"/>
            <a:ext cx="6696075" cy="5805487"/>
            <a:chOff x="1247" y="663"/>
            <a:chExt cx="4218" cy="3657"/>
          </a:xfrm>
        </p:grpSpPr>
        <p:sp>
          <p:nvSpPr>
            <p:cNvPr id="225284" name="AutoShape 4"/>
            <p:cNvSpPr>
              <a:spLocks noChangeAspect="1" noChangeArrowheads="1"/>
            </p:cNvSpPr>
            <p:nvPr/>
          </p:nvSpPr>
          <p:spPr bwMode="auto">
            <a:xfrm>
              <a:off x="1474" y="663"/>
              <a:ext cx="3991" cy="3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225285" name="Group 5"/>
            <p:cNvGrpSpPr>
              <a:grpSpLocks/>
            </p:cNvGrpSpPr>
            <p:nvPr/>
          </p:nvGrpSpPr>
          <p:grpSpPr bwMode="auto">
            <a:xfrm>
              <a:off x="2940" y="1039"/>
              <a:ext cx="1629" cy="323"/>
              <a:chOff x="4857" y="4236"/>
              <a:chExt cx="3600" cy="1080"/>
            </a:xfrm>
          </p:grpSpPr>
          <p:sp>
            <p:nvSpPr>
              <p:cNvPr id="225286" name="Text Box 6"/>
              <p:cNvSpPr txBox="1">
                <a:spLocks noChangeArrowheads="1"/>
              </p:cNvSpPr>
              <p:nvPr/>
            </p:nvSpPr>
            <p:spPr bwMode="auto">
              <a:xfrm>
                <a:off x="5037" y="4416"/>
                <a:ext cx="1327" cy="720"/>
              </a:xfrm>
              <a:prstGeom prst="rect">
                <a:avLst/>
              </a:prstGeom>
              <a:solidFill>
                <a:srgbClr val="FFFFFF"/>
              </a:solidFill>
              <a:ln w="9525">
                <a:solidFill>
                  <a:srgbClr val="000000"/>
                </a:solidFill>
                <a:miter lim="800000"/>
                <a:headEnd/>
                <a:tailEnd/>
              </a:ln>
            </p:spPr>
            <p:txBody>
              <a:bodyPr/>
              <a:lstStyle/>
              <a:p>
                <a:pPr algn="ctr"/>
                <a:r>
                  <a:rPr lang="nl-NL" altLang="en-US" sz="1000">
                    <a:latin typeface="Arial" charset="0"/>
                  </a:rPr>
                  <a:t>Ecologie-systeem</a:t>
                </a:r>
                <a:endParaRPr lang="en-US" altLang="en-US">
                  <a:latin typeface="Arial" charset="0"/>
                </a:endParaRPr>
              </a:p>
            </p:txBody>
          </p:sp>
          <p:sp>
            <p:nvSpPr>
              <p:cNvPr id="225287" name="Text Box 7"/>
              <p:cNvSpPr txBox="1">
                <a:spLocks noChangeArrowheads="1"/>
              </p:cNvSpPr>
              <p:nvPr/>
            </p:nvSpPr>
            <p:spPr bwMode="auto">
              <a:xfrm>
                <a:off x="6837" y="4416"/>
                <a:ext cx="1440" cy="720"/>
              </a:xfrm>
              <a:prstGeom prst="rect">
                <a:avLst/>
              </a:prstGeom>
              <a:solidFill>
                <a:srgbClr val="FFFFFF"/>
              </a:solidFill>
              <a:ln w="9525">
                <a:solidFill>
                  <a:srgbClr val="000000"/>
                </a:solidFill>
                <a:miter lim="800000"/>
                <a:headEnd/>
                <a:tailEnd/>
              </a:ln>
            </p:spPr>
            <p:txBody>
              <a:bodyPr/>
              <a:lstStyle/>
              <a:p>
                <a:pPr algn="ctr"/>
                <a:r>
                  <a:rPr lang="nl-NL" altLang="en-US" sz="1000">
                    <a:latin typeface="Arial" charset="0"/>
                  </a:rPr>
                  <a:t>Nationaal beleid</a:t>
                </a:r>
                <a:endParaRPr lang="en-US" altLang="en-US">
                  <a:latin typeface="Arial" charset="0"/>
                </a:endParaRPr>
              </a:p>
            </p:txBody>
          </p:sp>
          <p:sp>
            <p:nvSpPr>
              <p:cNvPr id="225288" name="Line 8"/>
              <p:cNvSpPr>
                <a:spLocks noChangeShapeType="1"/>
              </p:cNvSpPr>
              <p:nvPr/>
            </p:nvSpPr>
            <p:spPr bwMode="auto">
              <a:xfrm>
                <a:off x="6373" y="4596"/>
                <a:ext cx="46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289" name="Line 9"/>
              <p:cNvSpPr>
                <a:spLocks noChangeShapeType="1"/>
              </p:cNvSpPr>
              <p:nvPr/>
            </p:nvSpPr>
            <p:spPr bwMode="auto">
              <a:xfrm flipH="1">
                <a:off x="6373" y="4956"/>
                <a:ext cx="46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290" name="Rectangle 10"/>
              <p:cNvSpPr>
                <a:spLocks noChangeArrowheads="1"/>
              </p:cNvSpPr>
              <p:nvPr/>
            </p:nvSpPr>
            <p:spPr bwMode="auto">
              <a:xfrm>
                <a:off x="4857" y="4236"/>
                <a:ext cx="3600" cy="108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grpSp>
          <p:nvGrpSpPr>
            <p:cNvPr id="225344" name="Group 64"/>
            <p:cNvGrpSpPr>
              <a:grpSpLocks/>
            </p:cNvGrpSpPr>
            <p:nvPr/>
          </p:nvGrpSpPr>
          <p:grpSpPr bwMode="auto">
            <a:xfrm>
              <a:off x="1247" y="717"/>
              <a:ext cx="4137" cy="699"/>
              <a:chOff x="1247" y="717"/>
              <a:chExt cx="4137" cy="699"/>
            </a:xfrm>
          </p:grpSpPr>
          <p:sp>
            <p:nvSpPr>
              <p:cNvPr id="225292" name="Text Box 12"/>
              <p:cNvSpPr txBox="1">
                <a:spLocks noChangeArrowheads="1"/>
              </p:cNvSpPr>
              <p:nvPr/>
            </p:nvSpPr>
            <p:spPr bwMode="auto">
              <a:xfrm>
                <a:off x="1934" y="717"/>
                <a:ext cx="841" cy="445"/>
              </a:xfrm>
              <a:prstGeom prst="rect">
                <a:avLst/>
              </a:prstGeom>
              <a:solidFill>
                <a:srgbClr val="FFFFFF"/>
              </a:solidFill>
              <a:ln w="9525">
                <a:solidFill>
                  <a:srgbClr val="000000"/>
                </a:solidFill>
                <a:miter lim="800000"/>
                <a:headEnd/>
                <a:tailEnd/>
              </a:ln>
            </p:spPr>
            <p:txBody>
              <a:bodyPr/>
              <a:lstStyle/>
              <a:p>
                <a:r>
                  <a:rPr lang="nl-NL" altLang="en-US" sz="1000">
                    <a:latin typeface="Arial" charset="0"/>
                  </a:rPr>
                  <a:t>Voorafgaande &amp; bredere contextuele maatschappelijke factoren</a:t>
                </a:r>
                <a:endParaRPr lang="en-US" altLang="en-US">
                  <a:latin typeface="Arial" charset="0"/>
                </a:endParaRPr>
              </a:p>
            </p:txBody>
          </p:sp>
          <p:sp>
            <p:nvSpPr>
              <p:cNvPr id="225293" name="Line 13"/>
              <p:cNvSpPr>
                <a:spLocks noChangeShapeType="1"/>
              </p:cNvSpPr>
              <p:nvPr/>
            </p:nvSpPr>
            <p:spPr bwMode="auto">
              <a:xfrm>
                <a:off x="2775" y="825"/>
                <a:ext cx="1430" cy="26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294" name="Rectangle 14"/>
              <p:cNvSpPr>
                <a:spLocks noChangeArrowheads="1"/>
              </p:cNvSpPr>
              <p:nvPr/>
            </p:nvSpPr>
            <p:spPr bwMode="auto">
              <a:xfrm>
                <a:off x="1934" y="717"/>
                <a:ext cx="2693" cy="699"/>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295" name="Line 15"/>
              <p:cNvSpPr>
                <a:spLocks noChangeShapeType="1"/>
              </p:cNvSpPr>
              <p:nvPr/>
            </p:nvSpPr>
            <p:spPr bwMode="auto">
              <a:xfrm>
                <a:off x="4459" y="1201"/>
                <a:ext cx="33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296" name="Text Box 16"/>
              <p:cNvSpPr txBox="1">
                <a:spLocks noChangeArrowheads="1"/>
              </p:cNvSpPr>
              <p:nvPr/>
            </p:nvSpPr>
            <p:spPr bwMode="auto">
              <a:xfrm>
                <a:off x="4795" y="1093"/>
                <a:ext cx="589" cy="2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sz="1000">
                    <a:latin typeface="Arial" charset="0"/>
                  </a:rPr>
                  <a:t>Systeem-outputs</a:t>
                </a:r>
                <a:endParaRPr lang="en-US" altLang="en-US">
                  <a:latin typeface="Arial" charset="0"/>
                </a:endParaRPr>
              </a:p>
            </p:txBody>
          </p:sp>
          <p:sp>
            <p:nvSpPr>
              <p:cNvPr id="225297" name="Text Box 17"/>
              <p:cNvSpPr txBox="1">
                <a:spLocks noChangeArrowheads="1"/>
              </p:cNvSpPr>
              <p:nvPr/>
            </p:nvSpPr>
            <p:spPr bwMode="auto">
              <a:xfrm>
                <a:off x="1247" y="799"/>
                <a:ext cx="420" cy="1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sz="1000">
                    <a:latin typeface="Arial" charset="0"/>
                  </a:rPr>
                  <a:t>systeem</a:t>
                </a:r>
                <a:endParaRPr lang="en-US" altLang="en-US">
                  <a:latin typeface="Arial" charset="0"/>
                </a:endParaRPr>
              </a:p>
            </p:txBody>
          </p:sp>
        </p:grpSp>
        <p:grpSp>
          <p:nvGrpSpPr>
            <p:cNvPr id="225346" name="Group 66"/>
            <p:cNvGrpSpPr>
              <a:grpSpLocks/>
            </p:cNvGrpSpPr>
            <p:nvPr/>
          </p:nvGrpSpPr>
          <p:grpSpPr bwMode="auto">
            <a:xfrm>
              <a:off x="1292" y="1562"/>
              <a:ext cx="4092" cy="807"/>
              <a:chOff x="1292" y="1562"/>
              <a:chExt cx="4092" cy="807"/>
            </a:xfrm>
          </p:grpSpPr>
          <p:grpSp>
            <p:nvGrpSpPr>
              <p:cNvPr id="225299" name="Group 19"/>
              <p:cNvGrpSpPr>
                <a:grpSpLocks/>
              </p:cNvGrpSpPr>
              <p:nvPr/>
            </p:nvGrpSpPr>
            <p:grpSpPr bwMode="auto">
              <a:xfrm>
                <a:off x="2860" y="1782"/>
                <a:ext cx="1683" cy="514"/>
                <a:chOff x="4857" y="7296"/>
                <a:chExt cx="3600" cy="1377"/>
              </a:xfrm>
            </p:grpSpPr>
            <p:sp>
              <p:nvSpPr>
                <p:cNvPr id="225300" name="Text Box 20"/>
                <p:cNvSpPr txBox="1">
                  <a:spLocks noChangeArrowheads="1"/>
                </p:cNvSpPr>
                <p:nvPr/>
              </p:nvSpPr>
              <p:spPr bwMode="auto">
                <a:xfrm>
                  <a:off x="5046" y="7476"/>
                  <a:ext cx="1327" cy="1020"/>
                </a:xfrm>
                <a:prstGeom prst="rect">
                  <a:avLst/>
                </a:prstGeom>
                <a:solidFill>
                  <a:srgbClr val="FFFFFF"/>
                </a:solidFill>
                <a:ln w="9525">
                  <a:solidFill>
                    <a:srgbClr val="000000"/>
                  </a:solidFill>
                  <a:miter lim="800000"/>
                  <a:headEnd/>
                  <a:tailEnd/>
                </a:ln>
              </p:spPr>
              <p:txBody>
                <a:bodyPr/>
                <a:lstStyle/>
                <a:p>
                  <a:pPr algn="ctr"/>
                  <a:r>
                    <a:rPr lang="nl-NL" altLang="en-US" sz="1000">
                      <a:latin typeface="Arial" charset="0"/>
                    </a:rPr>
                    <a:t>Ecologie-school</a:t>
                  </a:r>
                  <a:endParaRPr lang="en-US" altLang="en-US">
                    <a:latin typeface="Arial" charset="0"/>
                  </a:endParaRPr>
                </a:p>
              </p:txBody>
            </p:sp>
            <p:sp>
              <p:nvSpPr>
                <p:cNvPr id="225301" name="Text Box 21"/>
                <p:cNvSpPr txBox="1">
                  <a:spLocks noChangeArrowheads="1"/>
                </p:cNvSpPr>
                <p:nvPr/>
              </p:nvSpPr>
              <p:spPr bwMode="auto">
                <a:xfrm>
                  <a:off x="6837" y="7476"/>
                  <a:ext cx="1431" cy="1020"/>
                </a:xfrm>
                <a:prstGeom prst="rect">
                  <a:avLst/>
                </a:prstGeom>
                <a:solidFill>
                  <a:srgbClr val="FFFFFF"/>
                </a:solidFill>
                <a:ln w="9525">
                  <a:solidFill>
                    <a:srgbClr val="000000"/>
                  </a:solidFill>
                  <a:miter lim="800000"/>
                  <a:headEnd/>
                  <a:tailEnd/>
                </a:ln>
              </p:spPr>
              <p:txBody>
                <a:bodyPr tIns="0"/>
                <a:lstStyle/>
                <a:p>
                  <a:pPr algn="ctr"/>
                  <a:r>
                    <a:rPr lang="en-US" altLang="en-US" sz="1000">
                      <a:latin typeface="Arial" charset="0"/>
                    </a:rPr>
                    <a:t>School-leiderschap, </a:t>
                  </a:r>
                  <a:br>
                    <a:rPr lang="en-US" altLang="en-US" sz="1000">
                      <a:latin typeface="Arial" charset="0"/>
                    </a:rPr>
                  </a:br>
                  <a:r>
                    <a:rPr lang="en-US" altLang="en-US" sz="1000">
                      <a:latin typeface="Arial" charset="0"/>
                    </a:rPr>
                    <a:t>-beleid en </a:t>
                  </a:r>
                  <a:br>
                    <a:rPr lang="en-US" altLang="en-US" sz="1000">
                      <a:latin typeface="Arial" charset="0"/>
                    </a:rPr>
                  </a:br>
                  <a:r>
                    <a:rPr lang="en-US" altLang="en-US" sz="1000">
                      <a:latin typeface="Arial" charset="0"/>
                    </a:rPr>
                    <a:t>-organisatie</a:t>
                  </a:r>
                  <a:endParaRPr lang="en-US" altLang="en-US">
                    <a:latin typeface="Arial" charset="0"/>
                  </a:endParaRPr>
                </a:p>
              </p:txBody>
            </p:sp>
            <p:sp>
              <p:nvSpPr>
                <p:cNvPr id="225302" name="Line 22"/>
                <p:cNvSpPr>
                  <a:spLocks noChangeShapeType="1"/>
                </p:cNvSpPr>
                <p:nvPr/>
              </p:nvSpPr>
              <p:spPr bwMode="auto">
                <a:xfrm>
                  <a:off x="6373" y="7776"/>
                  <a:ext cx="46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03" name="Line 23"/>
                <p:cNvSpPr>
                  <a:spLocks noChangeShapeType="1"/>
                </p:cNvSpPr>
                <p:nvPr/>
              </p:nvSpPr>
              <p:spPr bwMode="auto">
                <a:xfrm flipH="1">
                  <a:off x="6373" y="8256"/>
                  <a:ext cx="46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04" name="Rectangle 24"/>
                <p:cNvSpPr>
                  <a:spLocks noChangeArrowheads="1"/>
                </p:cNvSpPr>
                <p:nvPr/>
              </p:nvSpPr>
              <p:spPr bwMode="auto">
                <a:xfrm>
                  <a:off x="4857" y="7296"/>
                  <a:ext cx="3600" cy="13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25305" name="Text Box 25"/>
              <p:cNvSpPr txBox="1">
                <a:spLocks noChangeArrowheads="1"/>
              </p:cNvSpPr>
              <p:nvPr/>
            </p:nvSpPr>
            <p:spPr bwMode="auto">
              <a:xfrm>
                <a:off x="1934" y="1562"/>
                <a:ext cx="841" cy="492"/>
              </a:xfrm>
              <a:prstGeom prst="rect">
                <a:avLst/>
              </a:prstGeom>
              <a:solidFill>
                <a:srgbClr val="FFFFFF"/>
              </a:solidFill>
              <a:ln w="9525">
                <a:solidFill>
                  <a:srgbClr val="000000"/>
                </a:solidFill>
                <a:miter lim="800000"/>
                <a:headEnd/>
                <a:tailEnd/>
              </a:ln>
            </p:spPr>
            <p:txBody>
              <a:bodyPr lIns="54000" tIns="10800" rIns="54000" bIns="10800"/>
              <a:lstStyle/>
              <a:p>
                <a:r>
                  <a:rPr lang="en-US" altLang="en-US" sz="1000" b="1">
                    <a:latin typeface="Arial" charset="0"/>
                  </a:rPr>
                  <a:t>Antecedenten 1</a:t>
                </a:r>
              </a:p>
              <a:p>
                <a:r>
                  <a:rPr lang="en-US" altLang="en-US" sz="1000">
                    <a:latin typeface="Arial" charset="0"/>
                  </a:rPr>
                  <a:t>Geïmplementeerde beleidsregels van hogeraf en ecologie op systeemniveau</a:t>
                </a:r>
                <a:endParaRPr lang="en-US" altLang="en-US">
                  <a:latin typeface="Arial" charset="0"/>
                </a:endParaRPr>
              </a:p>
            </p:txBody>
          </p:sp>
          <p:sp>
            <p:nvSpPr>
              <p:cNvPr id="225306" name="Line 26"/>
              <p:cNvSpPr>
                <a:spLocks noChangeShapeType="1"/>
              </p:cNvSpPr>
              <p:nvPr/>
            </p:nvSpPr>
            <p:spPr bwMode="auto">
              <a:xfrm>
                <a:off x="2775" y="1616"/>
                <a:ext cx="1375" cy="21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07" name="Rectangle 27"/>
              <p:cNvSpPr>
                <a:spLocks noChangeArrowheads="1"/>
              </p:cNvSpPr>
              <p:nvPr/>
            </p:nvSpPr>
            <p:spPr bwMode="auto">
              <a:xfrm>
                <a:off x="1934" y="1562"/>
                <a:ext cx="2693" cy="80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08" name="Line 28"/>
              <p:cNvSpPr>
                <a:spLocks noChangeShapeType="1"/>
              </p:cNvSpPr>
              <p:nvPr/>
            </p:nvSpPr>
            <p:spPr bwMode="auto">
              <a:xfrm>
                <a:off x="4458" y="2069"/>
                <a:ext cx="33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09" name="Text Box 29"/>
              <p:cNvSpPr txBox="1">
                <a:spLocks noChangeArrowheads="1"/>
              </p:cNvSpPr>
              <p:nvPr/>
            </p:nvSpPr>
            <p:spPr bwMode="auto">
              <a:xfrm>
                <a:off x="4795" y="1933"/>
                <a:ext cx="589" cy="2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sz="1000" dirty="0">
                    <a:latin typeface="Arial" charset="0"/>
                  </a:rPr>
                  <a:t>School-</a:t>
                </a:r>
                <a:r>
                  <a:rPr lang="nl-NL" altLang="en-US" sz="1000" dirty="0" err="1">
                    <a:latin typeface="Arial" charset="0"/>
                  </a:rPr>
                  <a:t>outputs</a:t>
                </a:r>
                <a:endParaRPr lang="en-US" altLang="en-US" dirty="0">
                  <a:latin typeface="Arial" charset="0"/>
                </a:endParaRPr>
              </a:p>
            </p:txBody>
          </p:sp>
          <p:sp>
            <p:nvSpPr>
              <p:cNvPr id="225310" name="Text Box 30"/>
              <p:cNvSpPr txBox="1">
                <a:spLocks noChangeArrowheads="1"/>
              </p:cNvSpPr>
              <p:nvPr/>
            </p:nvSpPr>
            <p:spPr bwMode="auto">
              <a:xfrm>
                <a:off x="1292" y="1661"/>
                <a:ext cx="421" cy="161"/>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sz="1000">
                    <a:latin typeface="Arial" charset="0"/>
                  </a:rPr>
                  <a:t>school</a:t>
                </a:r>
                <a:endParaRPr lang="en-US" altLang="en-US">
                  <a:latin typeface="Arial" charset="0"/>
                </a:endParaRPr>
              </a:p>
            </p:txBody>
          </p:sp>
          <p:sp>
            <p:nvSpPr>
              <p:cNvPr id="225311" name="Text Box 31"/>
              <p:cNvSpPr txBox="1">
                <a:spLocks noChangeArrowheads="1"/>
              </p:cNvSpPr>
              <p:nvPr/>
            </p:nvSpPr>
            <p:spPr bwMode="auto">
              <a:xfrm>
                <a:off x="1934" y="2057"/>
                <a:ext cx="841" cy="269"/>
              </a:xfrm>
              <a:prstGeom prst="rect">
                <a:avLst/>
              </a:prstGeom>
              <a:solidFill>
                <a:srgbClr val="FFFFFF"/>
              </a:solidFill>
              <a:ln w="9525">
                <a:solidFill>
                  <a:srgbClr val="000000"/>
                </a:solidFill>
                <a:miter lim="800000"/>
                <a:headEnd/>
                <a:tailEnd/>
              </a:ln>
            </p:spPr>
            <p:txBody>
              <a:bodyPr lIns="54000" tIns="10800" rIns="54000" bIns="10800"/>
              <a:lstStyle/>
              <a:p>
                <a:pPr>
                  <a:spcBef>
                    <a:spcPts val="600"/>
                  </a:spcBef>
                </a:pPr>
                <a:r>
                  <a:rPr lang="en-US" altLang="en-US" sz="1000" b="1">
                    <a:latin typeface="Arial" charset="0"/>
                  </a:rPr>
                  <a:t>Antecedenten 2</a:t>
                </a:r>
              </a:p>
              <a:p>
                <a:r>
                  <a:rPr lang="en-US" altLang="en-US" sz="1000">
                    <a:latin typeface="Arial" charset="0"/>
                  </a:rPr>
                  <a:t>Schoolomgeving</a:t>
                </a:r>
                <a:endParaRPr lang="en-US" altLang="en-US">
                  <a:latin typeface="Arial" charset="0"/>
                </a:endParaRPr>
              </a:p>
            </p:txBody>
          </p:sp>
        </p:grpSp>
        <p:grpSp>
          <p:nvGrpSpPr>
            <p:cNvPr id="225345" name="Group 65"/>
            <p:cNvGrpSpPr>
              <a:grpSpLocks/>
            </p:cNvGrpSpPr>
            <p:nvPr/>
          </p:nvGrpSpPr>
          <p:grpSpPr bwMode="auto">
            <a:xfrm>
              <a:off x="1338" y="2545"/>
              <a:ext cx="4046" cy="807"/>
              <a:chOff x="1338" y="2545"/>
              <a:chExt cx="4046" cy="807"/>
            </a:xfrm>
          </p:grpSpPr>
          <p:grpSp>
            <p:nvGrpSpPr>
              <p:cNvPr id="225313" name="Group 33"/>
              <p:cNvGrpSpPr>
                <a:grpSpLocks/>
              </p:cNvGrpSpPr>
              <p:nvPr/>
            </p:nvGrpSpPr>
            <p:grpSpPr bwMode="auto">
              <a:xfrm>
                <a:off x="2855" y="2795"/>
                <a:ext cx="1686" cy="484"/>
                <a:chOff x="4857" y="7296"/>
                <a:chExt cx="3600" cy="1377"/>
              </a:xfrm>
            </p:grpSpPr>
            <p:sp>
              <p:nvSpPr>
                <p:cNvPr id="225314" name="Text Box 34"/>
                <p:cNvSpPr txBox="1">
                  <a:spLocks noChangeArrowheads="1"/>
                </p:cNvSpPr>
                <p:nvPr/>
              </p:nvSpPr>
              <p:spPr bwMode="auto">
                <a:xfrm>
                  <a:off x="5046" y="7476"/>
                  <a:ext cx="1327" cy="1020"/>
                </a:xfrm>
                <a:prstGeom prst="rect">
                  <a:avLst/>
                </a:prstGeom>
                <a:solidFill>
                  <a:srgbClr val="FFFFFF"/>
                </a:solidFill>
                <a:ln w="9525">
                  <a:solidFill>
                    <a:srgbClr val="000000"/>
                  </a:solidFill>
                  <a:miter lim="800000"/>
                  <a:headEnd/>
                  <a:tailEnd/>
                </a:ln>
              </p:spPr>
              <p:txBody>
                <a:bodyPr/>
                <a:lstStyle/>
                <a:p>
                  <a:pPr algn="ctr"/>
                  <a:r>
                    <a:rPr lang="nl-NL" altLang="en-US" sz="1000">
                      <a:latin typeface="Arial" charset="0"/>
                    </a:rPr>
                    <a:t>Ecologie en klimaat v/d klas</a:t>
                  </a:r>
                  <a:endParaRPr lang="en-US" altLang="en-US">
                    <a:latin typeface="Arial" charset="0"/>
                  </a:endParaRPr>
                </a:p>
              </p:txBody>
            </p:sp>
            <p:sp>
              <p:nvSpPr>
                <p:cNvPr id="225315" name="Text Box 35"/>
                <p:cNvSpPr txBox="1">
                  <a:spLocks noChangeArrowheads="1"/>
                </p:cNvSpPr>
                <p:nvPr/>
              </p:nvSpPr>
              <p:spPr bwMode="auto">
                <a:xfrm>
                  <a:off x="6837" y="7476"/>
                  <a:ext cx="1431" cy="1020"/>
                </a:xfrm>
                <a:prstGeom prst="rect">
                  <a:avLst/>
                </a:prstGeom>
                <a:solidFill>
                  <a:srgbClr val="FFFFFF"/>
                </a:solidFill>
                <a:ln w="9525">
                  <a:solidFill>
                    <a:srgbClr val="000000"/>
                  </a:solidFill>
                  <a:miter lim="800000"/>
                  <a:headEnd/>
                  <a:tailEnd/>
                </a:ln>
              </p:spPr>
              <p:txBody>
                <a:bodyPr tIns="0"/>
                <a:lstStyle/>
                <a:p>
                  <a:pPr algn="ctr"/>
                  <a:endParaRPr lang="en-US" altLang="en-US" sz="1000"/>
                </a:p>
                <a:p>
                  <a:pPr algn="ctr"/>
                  <a:r>
                    <a:rPr lang="en-US" altLang="en-US" sz="1000">
                      <a:latin typeface="Arial" charset="0"/>
                    </a:rPr>
                    <a:t>Onderwijs</a:t>
                  </a:r>
                  <a:endParaRPr lang="en-US" altLang="en-US">
                    <a:latin typeface="Arial" charset="0"/>
                  </a:endParaRPr>
                </a:p>
              </p:txBody>
            </p:sp>
            <p:sp>
              <p:nvSpPr>
                <p:cNvPr id="225316" name="Line 36"/>
                <p:cNvSpPr>
                  <a:spLocks noChangeShapeType="1"/>
                </p:cNvSpPr>
                <p:nvPr/>
              </p:nvSpPr>
              <p:spPr bwMode="auto">
                <a:xfrm>
                  <a:off x="6373" y="7776"/>
                  <a:ext cx="46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17" name="Line 37"/>
                <p:cNvSpPr>
                  <a:spLocks noChangeShapeType="1"/>
                </p:cNvSpPr>
                <p:nvPr/>
              </p:nvSpPr>
              <p:spPr bwMode="auto">
                <a:xfrm flipH="1">
                  <a:off x="6373" y="8256"/>
                  <a:ext cx="46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18" name="Rectangle 38"/>
                <p:cNvSpPr>
                  <a:spLocks noChangeArrowheads="1"/>
                </p:cNvSpPr>
                <p:nvPr/>
              </p:nvSpPr>
              <p:spPr bwMode="auto">
                <a:xfrm>
                  <a:off x="4857" y="7296"/>
                  <a:ext cx="3600" cy="13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25319" name="Text Box 39"/>
              <p:cNvSpPr txBox="1">
                <a:spLocks noChangeArrowheads="1"/>
              </p:cNvSpPr>
              <p:nvPr/>
            </p:nvSpPr>
            <p:spPr bwMode="auto">
              <a:xfrm>
                <a:off x="1928" y="2545"/>
                <a:ext cx="843" cy="431"/>
              </a:xfrm>
              <a:prstGeom prst="rect">
                <a:avLst/>
              </a:prstGeom>
              <a:solidFill>
                <a:srgbClr val="FFFFFF"/>
              </a:solidFill>
              <a:ln w="9525">
                <a:solidFill>
                  <a:srgbClr val="000000"/>
                </a:solidFill>
                <a:miter lim="800000"/>
                <a:headEnd/>
                <a:tailEnd/>
              </a:ln>
            </p:spPr>
            <p:txBody>
              <a:bodyPr lIns="54000" tIns="10800" rIns="54000" bIns="10800"/>
              <a:lstStyle/>
              <a:p>
                <a:r>
                  <a:rPr lang="en-US" altLang="en-US" sz="1000" b="1">
                    <a:latin typeface="Arial" charset="0"/>
                  </a:rPr>
                  <a:t>Antecedenten 1</a:t>
                </a:r>
              </a:p>
              <a:p>
                <a:r>
                  <a:rPr lang="en-US" altLang="en-US" sz="1000">
                    <a:latin typeface="Arial" charset="0"/>
                  </a:rPr>
                  <a:t>Geïmplementeerd schoolbeleid en schoolecologie</a:t>
                </a:r>
                <a:endParaRPr lang="en-US" altLang="en-US">
                  <a:latin typeface="Arial" charset="0"/>
                </a:endParaRPr>
              </a:p>
            </p:txBody>
          </p:sp>
          <p:sp>
            <p:nvSpPr>
              <p:cNvPr id="225320" name="Line 40"/>
              <p:cNvSpPr>
                <a:spLocks noChangeShapeType="1"/>
              </p:cNvSpPr>
              <p:nvPr/>
            </p:nvSpPr>
            <p:spPr bwMode="auto">
              <a:xfrm>
                <a:off x="2789" y="2614"/>
                <a:ext cx="1356" cy="22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21" name="Rectangle 41"/>
              <p:cNvSpPr>
                <a:spLocks noChangeArrowheads="1"/>
              </p:cNvSpPr>
              <p:nvPr/>
            </p:nvSpPr>
            <p:spPr bwMode="auto">
              <a:xfrm>
                <a:off x="1928" y="2545"/>
                <a:ext cx="2698" cy="80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22" name="Line 42"/>
              <p:cNvSpPr>
                <a:spLocks noChangeShapeType="1"/>
              </p:cNvSpPr>
              <p:nvPr/>
            </p:nvSpPr>
            <p:spPr bwMode="auto">
              <a:xfrm>
                <a:off x="4457" y="3022"/>
                <a:ext cx="337"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23" name="Text Box 43"/>
              <p:cNvSpPr txBox="1">
                <a:spLocks noChangeArrowheads="1"/>
              </p:cNvSpPr>
              <p:nvPr/>
            </p:nvSpPr>
            <p:spPr bwMode="auto">
              <a:xfrm>
                <a:off x="4794" y="2886"/>
                <a:ext cx="590" cy="216"/>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sz="1000">
                    <a:latin typeface="Arial" charset="0"/>
                  </a:rPr>
                  <a:t>Klas-</a:t>
                </a:r>
                <a:br>
                  <a:rPr lang="nl-NL" altLang="en-US" sz="1000">
                    <a:latin typeface="Arial" charset="0"/>
                  </a:rPr>
                </a:br>
                <a:r>
                  <a:rPr lang="nl-NL" altLang="en-US" sz="1000">
                    <a:latin typeface="Arial" charset="0"/>
                  </a:rPr>
                  <a:t>outputs</a:t>
                </a:r>
                <a:endParaRPr lang="en-US" altLang="en-US">
                  <a:latin typeface="Arial" charset="0"/>
                </a:endParaRPr>
              </a:p>
            </p:txBody>
          </p:sp>
          <p:sp>
            <p:nvSpPr>
              <p:cNvPr id="225324" name="Text Box 44"/>
              <p:cNvSpPr txBox="1">
                <a:spLocks noChangeArrowheads="1"/>
              </p:cNvSpPr>
              <p:nvPr/>
            </p:nvSpPr>
            <p:spPr bwMode="auto">
              <a:xfrm>
                <a:off x="1338" y="2599"/>
                <a:ext cx="506" cy="2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18000" tIns="10800" rIns="18000" bIns="10800"/>
              <a:lstStyle/>
              <a:p>
                <a:r>
                  <a:rPr lang="nl-NL" altLang="en-US" sz="1000">
                    <a:latin typeface="Arial" charset="0"/>
                  </a:rPr>
                  <a:t>klas/ leergroep</a:t>
                </a:r>
                <a:endParaRPr lang="en-US" altLang="en-US" dirty="0">
                  <a:latin typeface="Arial" charset="0"/>
                </a:endParaRPr>
              </a:p>
            </p:txBody>
          </p:sp>
          <p:sp>
            <p:nvSpPr>
              <p:cNvPr id="225325" name="Text Box 45"/>
              <p:cNvSpPr txBox="1">
                <a:spLocks noChangeArrowheads="1"/>
              </p:cNvSpPr>
              <p:nvPr/>
            </p:nvSpPr>
            <p:spPr bwMode="auto">
              <a:xfrm>
                <a:off x="1928" y="2959"/>
                <a:ext cx="843" cy="335"/>
              </a:xfrm>
              <a:prstGeom prst="rect">
                <a:avLst/>
              </a:prstGeom>
              <a:solidFill>
                <a:srgbClr val="FFFFFF"/>
              </a:solidFill>
              <a:ln w="9525">
                <a:solidFill>
                  <a:srgbClr val="000000"/>
                </a:solidFill>
                <a:miter lim="800000"/>
                <a:headEnd/>
                <a:tailEnd/>
              </a:ln>
            </p:spPr>
            <p:txBody>
              <a:bodyPr lIns="54000" tIns="10800" rIns="54000" bIns="10800"/>
              <a:lstStyle/>
              <a:p>
                <a:pPr>
                  <a:spcBef>
                    <a:spcPts val="600"/>
                  </a:spcBef>
                </a:pPr>
                <a:r>
                  <a:rPr lang="en-US" altLang="en-US" sz="1000" b="1">
                    <a:latin typeface="Arial" charset="0"/>
                  </a:rPr>
                  <a:t>Antecedenten 2</a:t>
                </a:r>
              </a:p>
              <a:p>
                <a:r>
                  <a:rPr lang="en-US" altLang="en-US" sz="1000">
                    <a:latin typeface="Arial" charset="0"/>
                  </a:rPr>
                  <a:t>Leraar-eigenschappen</a:t>
                </a:r>
                <a:endParaRPr lang="en-US" altLang="en-US">
                  <a:latin typeface="Arial" charset="0"/>
                </a:endParaRPr>
              </a:p>
            </p:txBody>
          </p:sp>
        </p:grpSp>
        <p:grpSp>
          <p:nvGrpSpPr>
            <p:cNvPr id="225326" name="Group 46"/>
            <p:cNvGrpSpPr>
              <a:grpSpLocks/>
            </p:cNvGrpSpPr>
            <p:nvPr/>
          </p:nvGrpSpPr>
          <p:grpSpPr bwMode="auto">
            <a:xfrm>
              <a:off x="2940" y="3702"/>
              <a:ext cx="1629" cy="412"/>
              <a:chOff x="4857" y="7296"/>
              <a:chExt cx="3600" cy="1377"/>
            </a:xfrm>
          </p:grpSpPr>
          <p:sp>
            <p:nvSpPr>
              <p:cNvPr id="225327" name="Text Box 47"/>
              <p:cNvSpPr txBox="1">
                <a:spLocks noChangeArrowheads="1"/>
              </p:cNvSpPr>
              <p:nvPr/>
            </p:nvSpPr>
            <p:spPr bwMode="auto">
              <a:xfrm>
                <a:off x="5046" y="7476"/>
                <a:ext cx="1327" cy="1020"/>
              </a:xfrm>
              <a:prstGeom prst="rect">
                <a:avLst/>
              </a:prstGeom>
              <a:solidFill>
                <a:srgbClr val="FFFFFF"/>
              </a:solidFill>
              <a:ln w="9525">
                <a:solidFill>
                  <a:srgbClr val="000000"/>
                </a:solidFill>
                <a:miter lim="800000"/>
                <a:headEnd/>
                <a:tailEnd/>
              </a:ln>
            </p:spPr>
            <p:txBody>
              <a:bodyPr/>
              <a:lstStyle/>
              <a:p>
                <a:pPr algn="ctr"/>
                <a:r>
                  <a:rPr lang="nl-NL" altLang="en-US" sz="1000">
                    <a:latin typeface="Arial" charset="0"/>
                  </a:rPr>
                  <a:t>Beïnvloed-bare aard leerlingen</a:t>
                </a:r>
                <a:endParaRPr lang="en-US" altLang="en-US">
                  <a:latin typeface="Arial" charset="0"/>
                </a:endParaRPr>
              </a:p>
            </p:txBody>
          </p:sp>
          <p:sp>
            <p:nvSpPr>
              <p:cNvPr id="225328" name="Text Box 48"/>
              <p:cNvSpPr txBox="1">
                <a:spLocks noChangeArrowheads="1"/>
              </p:cNvSpPr>
              <p:nvPr/>
            </p:nvSpPr>
            <p:spPr bwMode="auto">
              <a:xfrm>
                <a:off x="6837" y="7476"/>
                <a:ext cx="1431" cy="1020"/>
              </a:xfrm>
              <a:prstGeom prst="rect">
                <a:avLst/>
              </a:prstGeom>
              <a:solidFill>
                <a:srgbClr val="FFFFFF"/>
              </a:solidFill>
              <a:ln w="9525">
                <a:solidFill>
                  <a:srgbClr val="000000"/>
                </a:solidFill>
                <a:miter lim="800000"/>
                <a:headEnd/>
                <a:tailEnd/>
              </a:ln>
            </p:spPr>
            <p:txBody>
              <a:bodyPr tIns="0"/>
              <a:lstStyle/>
              <a:p>
                <a:pPr algn="ctr"/>
                <a:endParaRPr lang="nl-NL" altLang="en-US" sz="1000"/>
              </a:p>
              <a:p>
                <a:pPr algn="ctr"/>
                <a:r>
                  <a:rPr lang="nl-NL" altLang="en-US" sz="1000">
                    <a:latin typeface="Arial" charset="0"/>
                  </a:rPr>
                  <a:t>Leer-</a:t>
                </a:r>
                <a:br>
                  <a:rPr lang="nl-NL" altLang="en-US" sz="1000">
                    <a:latin typeface="Arial" charset="0"/>
                  </a:rPr>
                </a:br>
                <a:r>
                  <a:rPr lang="nl-NL" altLang="en-US" sz="1000">
                    <a:latin typeface="Arial" charset="0"/>
                  </a:rPr>
                  <a:t>processen</a:t>
                </a:r>
                <a:endParaRPr lang="en-US" altLang="en-US">
                  <a:latin typeface="Arial" charset="0"/>
                </a:endParaRPr>
              </a:p>
            </p:txBody>
          </p:sp>
          <p:sp>
            <p:nvSpPr>
              <p:cNvPr id="225329" name="Line 49"/>
              <p:cNvSpPr>
                <a:spLocks noChangeShapeType="1"/>
              </p:cNvSpPr>
              <p:nvPr/>
            </p:nvSpPr>
            <p:spPr bwMode="auto">
              <a:xfrm>
                <a:off x="6373" y="7776"/>
                <a:ext cx="46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30" name="Line 50"/>
              <p:cNvSpPr>
                <a:spLocks noChangeShapeType="1"/>
              </p:cNvSpPr>
              <p:nvPr/>
            </p:nvSpPr>
            <p:spPr bwMode="auto">
              <a:xfrm flipH="1">
                <a:off x="6373" y="8256"/>
                <a:ext cx="464"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31" name="Rectangle 51"/>
              <p:cNvSpPr>
                <a:spLocks noChangeArrowheads="1"/>
              </p:cNvSpPr>
              <p:nvPr/>
            </p:nvSpPr>
            <p:spPr bwMode="auto">
              <a:xfrm>
                <a:off x="4857" y="7296"/>
                <a:ext cx="3600" cy="137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grpSp>
        <p:sp>
          <p:nvSpPr>
            <p:cNvPr id="225332" name="Text Box 52"/>
            <p:cNvSpPr txBox="1">
              <a:spLocks noChangeArrowheads="1"/>
            </p:cNvSpPr>
            <p:nvPr/>
          </p:nvSpPr>
          <p:spPr bwMode="auto">
            <a:xfrm>
              <a:off x="1927" y="3460"/>
              <a:ext cx="815" cy="288"/>
            </a:xfrm>
            <a:prstGeom prst="rect">
              <a:avLst/>
            </a:prstGeom>
            <a:solidFill>
              <a:srgbClr val="FFFFFF"/>
            </a:solidFill>
            <a:ln w="9525">
              <a:solidFill>
                <a:srgbClr val="000000"/>
              </a:solidFill>
              <a:miter lim="800000"/>
              <a:headEnd/>
              <a:tailEnd/>
            </a:ln>
          </p:spPr>
          <p:txBody>
            <a:bodyPr tIns="10800" bIns="10800"/>
            <a:lstStyle/>
            <a:p>
              <a:r>
                <a:rPr lang="en-US" altLang="en-US" sz="1000" b="1">
                  <a:latin typeface="Arial" charset="0"/>
                </a:rPr>
                <a:t>Antecedenten 1</a:t>
              </a:r>
            </a:p>
            <a:p>
              <a:r>
                <a:rPr lang="en-US" altLang="en-US" sz="1000">
                  <a:latin typeface="Arial" charset="0"/>
                </a:rPr>
                <a:t>Ecologie van onderwijs en klas</a:t>
              </a:r>
              <a:endParaRPr lang="en-US" altLang="en-US">
                <a:latin typeface="Arial" charset="0"/>
              </a:endParaRPr>
            </a:p>
          </p:txBody>
        </p:sp>
        <p:sp>
          <p:nvSpPr>
            <p:cNvPr id="225333" name="Line 53"/>
            <p:cNvSpPr>
              <a:spLocks noChangeShapeType="1"/>
            </p:cNvSpPr>
            <p:nvPr/>
          </p:nvSpPr>
          <p:spPr bwMode="auto">
            <a:xfrm>
              <a:off x="2744" y="3475"/>
              <a:ext cx="1291" cy="27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34" name="Rectangle 54"/>
            <p:cNvSpPr>
              <a:spLocks noChangeArrowheads="1"/>
            </p:cNvSpPr>
            <p:nvPr/>
          </p:nvSpPr>
          <p:spPr bwMode="auto">
            <a:xfrm>
              <a:off x="1927" y="3460"/>
              <a:ext cx="2724" cy="696"/>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5335" name="Line 55"/>
            <p:cNvSpPr>
              <a:spLocks noChangeShapeType="1"/>
            </p:cNvSpPr>
            <p:nvPr/>
          </p:nvSpPr>
          <p:spPr bwMode="auto">
            <a:xfrm>
              <a:off x="4488" y="3929"/>
              <a:ext cx="325" cy="1"/>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36" name="Text Box 56"/>
            <p:cNvSpPr txBox="1">
              <a:spLocks noChangeArrowheads="1"/>
            </p:cNvSpPr>
            <p:nvPr/>
          </p:nvSpPr>
          <p:spPr bwMode="auto">
            <a:xfrm>
              <a:off x="4813" y="3793"/>
              <a:ext cx="571" cy="21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sz="1000">
                  <a:latin typeface="Arial" charset="0"/>
                </a:rPr>
                <a:t>Leerling-outputs</a:t>
              </a:r>
              <a:endParaRPr lang="en-US" altLang="en-US">
                <a:latin typeface="Arial" charset="0"/>
              </a:endParaRPr>
            </a:p>
          </p:txBody>
        </p:sp>
        <p:sp>
          <p:nvSpPr>
            <p:cNvPr id="225337" name="Text Box 57"/>
            <p:cNvSpPr txBox="1">
              <a:spLocks noChangeArrowheads="1"/>
            </p:cNvSpPr>
            <p:nvPr/>
          </p:nvSpPr>
          <p:spPr bwMode="auto">
            <a:xfrm>
              <a:off x="1292" y="3521"/>
              <a:ext cx="408" cy="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r>
                <a:rPr lang="nl-NL" altLang="en-US" sz="1000">
                  <a:latin typeface="Arial" charset="0"/>
                </a:rPr>
                <a:t>leerling</a:t>
              </a:r>
              <a:endParaRPr lang="en-US" altLang="en-US">
                <a:latin typeface="Arial" charset="0"/>
              </a:endParaRPr>
            </a:p>
          </p:txBody>
        </p:sp>
        <p:sp>
          <p:nvSpPr>
            <p:cNvPr id="225338" name="Text Box 58"/>
            <p:cNvSpPr txBox="1">
              <a:spLocks noChangeArrowheads="1"/>
            </p:cNvSpPr>
            <p:nvPr/>
          </p:nvSpPr>
          <p:spPr bwMode="auto">
            <a:xfrm>
              <a:off x="1927" y="3748"/>
              <a:ext cx="815" cy="337"/>
            </a:xfrm>
            <a:prstGeom prst="rect">
              <a:avLst/>
            </a:prstGeom>
            <a:solidFill>
              <a:srgbClr val="FFFFFF"/>
            </a:solidFill>
            <a:ln w="9525">
              <a:solidFill>
                <a:srgbClr val="000000"/>
              </a:solidFill>
              <a:miter lim="800000"/>
              <a:headEnd/>
              <a:tailEnd/>
            </a:ln>
          </p:spPr>
          <p:txBody>
            <a:bodyPr tIns="10800" bIns="10800"/>
            <a:lstStyle/>
            <a:p>
              <a:pPr>
                <a:spcBef>
                  <a:spcPts val="600"/>
                </a:spcBef>
              </a:pPr>
              <a:r>
                <a:rPr lang="en-US" altLang="en-US" sz="1000" b="1">
                  <a:latin typeface="Arial" charset="0"/>
                </a:rPr>
                <a:t>Antecedenten 2</a:t>
              </a:r>
            </a:p>
            <a:p>
              <a:r>
                <a:rPr lang="en-US" altLang="en-US" sz="1000">
                  <a:latin typeface="Arial" charset="0"/>
                </a:rPr>
                <a:t>Eigenschappen leerlingen</a:t>
              </a:r>
              <a:endParaRPr lang="en-US" altLang="en-US">
                <a:latin typeface="Arial" charset="0"/>
              </a:endParaRPr>
            </a:p>
          </p:txBody>
        </p:sp>
        <p:sp>
          <p:nvSpPr>
            <p:cNvPr id="225339" name="Line 59"/>
            <p:cNvSpPr>
              <a:spLocks noChangeShapeType="1"/>
            </p:cNvSpPr>
            <p:nvPr/>
          </p:nvSpPr>
          <p:spPr bwMode="auto">
            <a:xfrm flipH="1">
              <a:off x="2533" y="1362"/>
              <a:ext cx="1222" cy="216"/>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40" name="Line 60"/>
            <p:cNvSpPr>
              <a:spLocks noChangeShapeType="1"/>
            </p:cNvSpPr>
            <p:nvPr/>
          </p:nvSpPr>
          <p:spPr bwMode="auto">
            <a:xfrm flipH="1">
              <a:off x="2533" y="2330"/>
              <a:ext cx="1222" cy="216"/>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225341" name="Line 61"/>
            <p:cNvSpPr>
              <a:spLocks noChangeShapeType="1"/>
            </p:cNvSpPr>
            <p:nvPr/>
          </p:nvSpPr>
          <p:spPr bwMode="auto">
            <a:xfrm flipH="1">
              <a:off x="2533" y="3298"/>
              <a:ext cx="1222" cy="162"/>
            </a:xfrm>
            <a:prstGeom prst="line">
              <a:avLst/>
            </a:prstGeom>
            <a:noFill/>
            <a:ln w="9525">
              <a:solidFill>
                <a:srgbClr val="000000"/>
              </a:solidFill>
              <a:prstDash val="dash"/>
              <a:round/>
              <a:headEnd/>
              <a:tailEnd type="triangle" w="med" len="med"/>
            </a:ln>
            <a:extLst>
              <a:ext uri="{909E8E84-426E-40DD-AFC4-6F175D3DCCD1}">
                <a14:hiddenFill xmlns:a14="http://schemas.microsoft.com/office/drawing/2010/main">
                  <a:noFill/>
                </a14:hiddenFill>
              </a:ext>
            </a:extLst>
          </p:spPr>
          <p:txBody>
            <a:bodyPr/>
            <a:lstStyle/>
            <a:p>
              <a:endParaRPr lang="en-US"/>
            </a:p>
          </p:txBody>
        </p:sp>
      </p:grpSp>
    </p:spTree>
    <p:extLst>
      <p:ext uri="{BB962C8B-B14F-4D97-AF65-F5344CB8AC3E}">
        <p14:creationId xmlns:p14="http://schemas.microsoft.com/office/powerpoint/2010/main" val="2100131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935C7-54D8-B011-BDDF-282EBC54E95D}"/>
              </a:ext>
            </a:extLst>
          </p:cNvPr>
          <p:cNvSpPr>
            <a:spLocks noGrp="1"/>
          </p:cNvSpPr>
          <p:nvPr>
            <p:ph type="title"/>
          </p:nvPr>
        </p:nvSpPr>
        <p:spPr/>
        <p:txBody>
          <a:bodyPr/>
          <a:lstStyle/>
          <a:p>
            <a:r>
              <a:rPr lang="en-US" b="1" dirty="0" err="1"/>
              <a:t>Basisidee</a:t>
            </a:r>
            <a:endParaRPr lang="en-US" b="1" dirty="0"/>
          </a:p>
        </p:txBody>
      </p:sp>
      <p:sp>
        <p:nvSpPr>
          <p:cNvPr id="3" name="Content Placeholder 2">
            <a:extLst>
              <a:ext uri="{FF2B5EF4-FFF2-40B4-BE49-F238E27FC236}">
                <a16:creationId xmlns:a16="http://schemas.microsoft.com/office/drawing/2014/main" id="{F861682E-8FDF-5FAF-C820-DF5B4B3E0B99}"/>
              </a:ext>
            </a:extLst>
          </p:cNvPr>
          <p:cNvSpPr>
            <a:spLocks noGrp="1"/>
          </p:cNvSpPr>
          <p:nvPr>
            <p:ph idx="1"/>
          </p:nvPr>
        </p:nvSpPr>
        <p:spPr/>
        <p:txBody>
          <a:bodyPr/>
          <a:lstStyle/>
          <a:p>
            <a:r>
              <a:rPr lang="en-US" dirty="0" err="1"/>
              <a:t>Hefbomen</a:t>
            </a:r>
            <a:r>
              <a:rPr lang="en-US" dirty="0"/>
              <a:t> op </a:t>
            </a:r>
            <a:r>
              <a:rPr lang="en-US" dirty="0" err="1"/>
              <a:t>verschillend</a:t>
            </a:r>
            <a:r>
              <a:rPr lang="en-US" dirty="0"/>
              <a:t> </a:t>
            </a:r>
            <a:r>
              <a:rPr lang="en-US" dirty="0" err="1"/>
              <a:t>niveau</a:t>
            </a:r>
            <a:r>
              <a:rPr lang="en-US" dirty="0"/>
              <a:t> om </a:t>
            </a:r>
            <a:r>
              <a:rPr lang="en-US" dirty="0" err="1"/>
              <a:t>prestaties</a:t>
            </a:r>
            <a:r>
              <a:rPr lang="en-US" dirty="0"/>
              <a:t> </a:t>
            </a:r>
            <a:r>
              <a:rPr lang="en-US" dirty="0" err="1"/>
              <a:t>positief</a:t>
            </a:r>
            <a:r>
              <a:rPr lang="en-US" dirty="0"/>
              <a:t> </a:t>
            </a:r>
            <a:r>
              <a:rPr lang="en-US" dirty="0" err="1"/>
              <a:t>te</a:t>
            </a:r>
            <a:r>
              <a:rPr lang="en-US" dirty="0"/>
              <a:t> </a:t>
            </a:r>
            <a:r>
              <a:rPr lang="en-US" dirty="0" err="1"/>
              <a:t>beinvloeden</a:t>
            </a:r>
            <a:endParaRPr lang="en-US" dirty="0"/>
          </a:p>
          <a:p>
            <a:r>
              <a:rPr lang="en-US" dirty="0" err="1"/>
              <a:t>Ingrepen</a:t>
            </a:r>
            <a:r>
              <a:rPr lang="en-US" dirty="0"/>
              <a:t> op </a:t>
            </a:r>
            <a:r>
              <a:rPr lang="en-US" dirty="0" err="1"/>
              <a:t>hogere</a:t>
            </a:r>
            <a:r>
              <a:rPr lang="en-US" dirty="0"/>
              <a:t> </a:t>
            </a:r>
            <a:r>
              <a:rPr lang="en-US" dirty="0" err="1"/>
              <a:t>niveau’s</a:t>
            </a:r>
            <a:r>
              <a:rPr lang="en-US" dirty="0"/>
              <a:t> </a:t>
            </a:r>
            <a:r>
              <a:rPr lang="en-US" dirty="0" err="1"/>
              <a:t>ondersteunen</a:t>
            </a:r>
            <a:r>
              <a:rPr lang="en-US" dirty="0"/>
              <a:t> </a:t>
            </a:r>
            <a:r>
              <a:rPr lang="en-US" dirty="0" err="1"/>
              <a:t>processen</a:t>
            </a:r>
            <a:r>
              <a:rPr lang="en-US" dirty="0"/>
              <a:t>  en </a:t>
            </a:r>
            <a:r>
              <a:rPr lang="en-US" dirty="0" err="1"/>
              <a:t>doelbereiking</a:t>
            </a:r>
            <a:r>
              <a:rPr lang="en-US" dirty="0"/>
              <a:t> op </a:t>
            </a:r>
            <a:r>
              <a:rPr lang="en-US" dirty="0" err="1"/>
              <a:t>lagere</a:t>
            </a:r>
            <a:r>
              <a:rPr lang="en-US" dirty="0"/>
              <a:t> </a:t>
            </a:r>
            <a:r>
              <a:rPr lang="en-US" dirty="0" err="1"/>
              <a:t>niveau’s</a:t>
            </a:r>
            <a:endParaRPr lang="en-US" dirty="0"/>
          </a:p>
          <a:p>
            <a:r>
              <a:rPr lang="en-US" dirty="0" err="1"/>
              <a:t>Geen</a:t>
            </a:r>
            <a:r>
              <a:rPr lang="en-US" dirty="0"/>
              <a:t> </a:t>
            </a:r>
            <a:r>
              <a:rPr lang="en-US" dirty="0" err="1"/>
              <a:t>deterministisch</a:t>
            </a:r>
            <a:r>
              <a:rPr lang="en-US" dirty="0"/>
              <a:t> </a:t>
            </a:r>
            <a:r>
              <a:rPr lang="en-US" dirty="0" err="1"/>
              <a:t>systeem</a:t>
            </a:r>
            <a:r>
              <a:rPr lang="en-US" dirty="0"/>
              <a:t>, maar </a:t>
            </a:r>
            <a:r>
              <a:rPr lang="en-US" dirty="0" err="1"/>
              <a:t>autonomie</a:t>
            </a:r>
            <a:r>
              <a:rPr lang="en-US" dirty="0"/>
              <a:t> op </a:t>
            </a:r>
            <a:r>
              <a:rPr lang="en-US" dirty="0" err="1"/>
              <a:t>ieder</a:t>
            </a:r>
            <a:r>
              <a:rPr lang="en-US" dirty="0"/>
              <a:t> </a:t>
            </a:r>
            <a:r>
              <a:rPr lang="en-US" dirty="0" err="1"/>
              <a:t>niveau</a:t>
            </a:r>
            <a:endParaRPr lang="en-US" dirty="0"/>
          </a:p>
          <a:p>
            <a:r>
              <a:rPr lang="en-US" dirty="0"/>
              <a:t>In </a:t>
            </a:r>
            <a:r>
              <a:rPr lang="en-US" dirty="0" err="1"/>
              <a:t>aanmerking</a:t>
            </a:r>
            <a:r>
              <a:rPr lang="en-US" dirty="0"/>
              <a:t> </a:t>
            </a:r>
            <a:r>
              <a:rPr lang="en-US" dirty="0" err="1"/>
              <a:t>nemen</a:t>
            </a:r>
            <a:r>
              <a:rPr lang="en-US" dirty="0"/>
              <a:t> van </a:t>
            </a:r>
            <a:r>
              <a:rPr lang="en-US" dirty="0" err="1"/>
              <a:t>contextuele</a:t>
            </a:r>
            <a:r>
              <a:rPr lang="en-US" dirty="0"/>
              <a:t> en </a:t>
            </a:r>
            <a:r>
              <a:rPr lang="en-US" dirty="0" err="1"/>
              <a:t>ecologische</a:t>
            </a:r>
            <a:r>
              <a:rPr lang="en-US" dirty="0"/>
              <a:t> </a:t>
            </a:r>
            <a:r>
              <a:rPr lang="en-US" dirty="0" err="1"/>
              <a:t>condities</a:t>
            </a:r>
            <a:endParaRPr lang="en-US" dirty="0"/>
          </a:p>
          <a:p>
            <a:endParaRPr lang="en-US" dirty="0"/>
          </a:p>
        </p:txBody>
      </p:sp>
    </p:spTree>
    <p:extLst>
      <p:ext uri="{BB962C8B-B14F-4D97-AF65-F5344CB8AC3E}">
        <p14:creationId xmlns:p14="http://schemas.microsoft.com/office/powerpoint/2010/main" val="797297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D2F43-AD36-DD5A-81EF-4929052708BE}"/>
              </a:ext>
            </a:extLst>
          </p:cNvPr>
          <p:cNvSpPr>
            <a:spLocks noGrp="1"/>
          </p:cNvSpPr>
          <p:nvPr>
            <p:ph type="title"/>
          </p:nvPr>
        </p:nvSpPr>
        <p:spPr/>
        <p:txBody>
          <a:bodyPr/>
          <a:lstStyle/>
          <a:p>
            <a:r>
              <a:rPr lang="en-US" b="1" dirty="0"/>
              <a:t>Goal displacement en “make work”</a:t>
            </a:r>
          </a:p>
        </p:txBody>
      </p:sp>
      <p:sp>
        <p:nvSpPr>
          <p:cNvPr id="3" name="Content Placeholder 2">
            <a:extLst>
              <a:ext uri="{FF2B5EF4-FFF2-40B4-BE49-F238E27FC236}">
                <a16:creationId xmlns:a16="http://schemas.microsoft.com/office/drawing/2014/main" id="{AEC8277A-380B-96C7-4D0E-E4025D00B62D}"/>
              </a:ext>
            </a:extLst>
          </p:cNvPr>
          <p:cNvSpPr>
            <a:spLocks noGrp="1"/>
          </p:cNvSpPr>
          <p:nvPr>
            <p:ph idx="1"/>
          </p:nvPr>
        </p:nvSpPr>
        <p:spPr/>
        <p:txBody>
          <a:bodyPr/>
          <a:lstStyle/>
          <a:p>
            <a:endParaRPr lang="nl-NL" dirty="0"/>
          </a:p>
          <a:p>
            <a:r>
              <a:rPr lang="nl-NL" dirty="0"/>
              <a:t>Micro-economische theorie, toegepast op het functioneren van organisatie: prikkels die aanzetten tot het bereiken van de doelstellingen van de organisatie. </a:t>
            </a:r>
          </a:p>
          <a:p>
            <a:r>
              <a:rPr lang="nl-NL" dirty="0"/>
              <a:t>Wanneer die prikkels ontbreken, ontstaat de neiging om het eigen dienstenpakket uit te breiden, niet zozeer om in een reële externe behoefte te voorzien, maar om de eigen organisatie groter en belangrijker te maken. Dit wordt wel aangeduid met termen als “organisatorische rationaliteit” en “make </a:t>
            </a:r>
            <a:r>
              <a:rPr lang="nl-NL" dirty="0" err="1"/>
              <a:t>work</a:t>
            </a:r>
            <a:r>
              <a:rPr lang="nl-NL" dirty="0"/>
              <a:t>”, het creëren van taken en functies die niet essentieel zijn voor effectieve doelbereiking</a:t>
            </a:r>
            <a:endParaRPr lang="en-US" dirty="0"/>
          </a:p>
        </p:txBody>
      </p:sp>
    </p:spTree>
    <p:extLst>
      <p:ext uri="{BB962C8B-B14F-4D97-AF65-F5344CB8AC3E}">
        <p14:creationId xmlns:p14="http://schemas.microsoft.com/office/powerpoint/2010/main" val="2493661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FA77-67ED-C86B-71CE-7435E9F9ED8E}"/>
              </a:ext>
            </a:extLst>
          </p:cNvPr>
          <p:cNvSpPr>
            <a:spLocks noGrp="1"/>
          </p:cNvSpPr>
          <p:nvPr>
            <p:ph type="title"/>
          </p:nvPr>
        </p:nvSpPr>
        <p:spPr/>
        <p:txBody>
          <a:bodyPr/>
          <a:lstStyle/>
          <a:p>
            <a:r>
              <a:rPr lang="en-US" b="1" dirty="0" err="1"/>
              <a:t>Functionele</a:t>
            </a:r>
            <a:r>
              <a:rPr lang="en-US" b="1" dirty="0"/>
              <a:t> </a:t>
            </a:r>
            <a:r>
              <a:rPr lang="en-US" b="1" dirty="0" err="1"/>
              <a:t>decentralisatie</a:t>
            </a:r>
            <a:r>
              <a:rPr lang="en-US" b="1" dirty="0"/>
              <a:t> en rationale </a:t>
            </a:r>
            <a:r>
              <a:rPr lang="en-US" b="1" dirty="0" err="1"/>
              <a:t>methoden</a:t>
            </a:r>
            <a:r>
              <a:rPr lang="en-US" b="1" dirty="0"/>
              <a:t> en </a:t>
            </a:r>
            <a:r>
              <a:rPr lang="en-US" b="1" dirty="0" err="1"/>
              <a:t>technieken</a:t>
            </a:r>
            <a:endParaRPr lang="en-US" b="1" dirty="0"/>
          </a:p>
        </p:txBody>
      </p:sp>
      <p:sp>
        <p:nvSpPr>
          <p:cNvPr id="3" name="Content Placeholder 2">
            <a:extLst>
              <a:ext uri="{FF2B5EF4-FFF2-40B4-BE49-F238E27FC236}">
                <a16:creationId xmlns:a16="http://schemas.microsoft.com/office/drawing/2014/main" id="{B434E117-14B6-5DC8-B2DE-D2379BE3D3BE}"/>
              </a:ext>
            </a:extLst>
          </p:cNvPr>
          <p:cNvSpPr>
            <a:spLocks noGrp="1"/>
          </p:cNvSpPr>
          <p:nvPr>
            <p:ph idx="1"/>
          </p:nvPr>
        </p:nvSpPr>
        <p:spPr/>
        <p:txBody>
          <a:bodyPr/>
          <a:lstStyle/>
          <a:p>
            <a:r>
              <a:rPr lang="en-US" dirty="0" err="1"/>
              <a:t>Functionele</a:t>
            </a:r>
            <a:r>
              <a:rPr lang="en-US" dirty="0"/>
              <a:t> </a:t>
            </a:r>
            <a:r>
              <a:rPr lang="en-US" dirty="0" err="1"/>
              <a:t>decentralisatie</a:t>
            </a:r>
            <a:r>
              <a:rPr lang="en-US" dirty="0"/>
              <a:t> </a:t>
            </a:r>
            <a:r>
              <a:rPr lang="en-US" dirty="0" err="1"/>
              <a:t>betekent</a:t>
            </a:r>
            <a:r>
              <a:rPr lang="en-US" dirty="0"/>
              <a:t> </a:t>
            </a:r>
            <a:r>
              <a:rPr lang="en-US" dirty="0" err="1"/>
              <a:t>dat</a:t>
            </a:r>
            <a:r>
              <a:rPr lang="en-US" dirty="0"/>
              <a:t> </a:t>
            </a:r>
            <a:r>
              <a:rPr lang="en-US" dirty="0" err="1"/>
              <a:t>sommige</a:t>
            </a:r>
            <a:r>
              <a:rPr lang="en-US" dirty="0"/>
              <a:t> </a:t>
            </a:r>
            <a:r>
              <a:rPr lang="en-US" dirty="0" err="1"/>
              <a:t>beleidsfacetten</a:t>
            </a:r>
            <a:r>
              <a:rPr lang="en-US" dirty="0"/>
              <a:t> </a:t>
            </a:r>
            <a:r>
              <a:rPr lang="en-US" dirty="0" err="1"/>
              <a:t>gecentraliseerd</a:t>
            </a:r>
            <a:r>
              <a:rPr lang="en-US" dirty="0"/>
              <a:t> en </a:t>
            </a:r>
            <a:r>
              <a:rPr lang="en-US" dirty="0" err="1"/>
              <a:t>andere</a:t>
            </a:r>
            <a:r>
              <a:rPr lang="en-US" dirty="0"/>
              <a:t> </a:t>
            </a:r>
            <a:r>
              <a:rPr lang="en-US" dirty="0" err="1"/>
              <a:t>gedecentraliseerd</a:t>
            </a:r>
            <a:r>
              <a:rPr lang="en-US" dirty="0"/>
              <a:t> </a:t>
            </a:r>
            <a:r>
              <a:rPr lang="en-US" dirty="0" err="1"/>
              <a:t>aangestuurd</a:t>
            </a:r>
            <a:r>
              <a:rPr lang="en-US" dirty="0"/>
              <a:t> </a:t>
            </a:r>
            <a:r>
              <a:rPr lang="en-US" dirty="0" err="1"/>
              <a:t>worden</a:t>
            </a:r>
            <a:r>
              <a:rPr lang="en-US" dirty="0"/>
              <a:t>. </a:t>
            </a:r>
            <a:r>
              <a:rPr lang="en-US" dirty="0" err="1"/>
              <a:t>Bijvoorbeeld</a:t>
            </a:r>
            <a:r>
              <a:rPr lang="en-US" dirty="0"/>
              <a:t> </a:t>
            </a:r>
            <a:r>
              <a:rPr lang="en-US" dirty="0" err="1"/>
              <a:t>veel</a:t>
            </a:r>
            <a:r>
              <a:rPr lang="en-US" dirty="0"/>
              <a:t> </a:t>
            </a:r>
            <a:r>
              <a:rPr lang="en-US" dirty="0" err="1"/>
              <a:t>autonomie</a:t>
            </a:r>
            <a:r>
              <a:rPr lang="en-US" dirty="0"/>
              <a:t> van </a:t>
            </a:r>
            <a:r>
              <a:rPr lang="en-US" dirty="0" err="1"/>
              <a:t>scholen</a:t>
            </a:r>
            <a:r>
              <a:rPr lang="en-US" dirty="0"/>
              <a:t> </a:t>
            </a:r>
            <a:r>
              <a:rPr lang="en-US" dirty="0" err="1"/>
              <a:t>bij</a:t>
            </a:r>
            <a:r>
              <a:rPr lang="en-US" dirty="0"/>
              <a:t> de </a:t>
            </a:r>
            <a:r>
              <a:rPr lang="en-US" dirty="0" err="1"/>
              <a:t>keuze</a:t>
            </a:r>
            <a:r>
              <a:rPr lang="en-US" dirty="0"/>
              <a:t> van </a:t>
            </a:r>
            <a:r>
              <a:rPr lang="en-US" dirty="0" err="1"/>
              <a:t>instructiemethoden</a:t>
            </a:r>
            <a:r>
              <a:rPr lang="en-US" dirty="0"/>
              <a:t>, en </a:t>
            </a:r>
            <a:r>
              <a:rPr lang="en-US" dirty="0" err="1"/>
              <a:t>centraal</a:t>
            </a:r>
            <a:r>
              <a:rPr lang="en-US" dirty="0"/>
              <a:t> </a:t>
            </a:r>
            <a:r>
              <a:rPr lang="en-US" dirty="0" err="1"/>
              <a:t>bestuurde</a:t>
            </a:r>
            <a:r>
              <a:rPr lang="en-US" dirty="0"/>
              <a:t> </a:t>
            </a:r>
            <a:r>
              <a:rPr lang="en-US" dirty="0" err="1"/>
              <a:t>eindtoetsing</a:t>
            </a:r>
            <a:r>
              <a:rPr lang="en-US" dirty="0"/>
              <a:t>.</a:t>
            </a:r>
          </a:p>
          <a:p>
            <a:r>
              <a:rPr lang="en-US" dirty="0"/>
              <a:t>Er is </a:t>
            </a:r>
            <a:r>
              <a:rPr lang="en-US" dirty="0" err="1"/>
              <a:t>dus</a:t>
            </a:r>
            <a:r>
              <a:rPr lang="en-US" dirty="0"/>
              <a:t> </a:t>
            </a:r>
            <a:r>
              <a:rPr lang="en-US" dirty="0" err="1"/>
              <a:t>expliciete</a:t>
            </a:r>
            <a:r>
              <a:rPr lang="en-US" dirty="0"/>
              <a:t> </a:t>
            </a:r>
            <a:r>
              <a:rPr lang="en-US" dirty="0" err="1"/>
              <a:t>ruimte</a:t>
            </a:r>
            <a:r>
              <a:rPr lang="en-US" dirty="0"/>
              <a:t> </a:t>
            </a:r>
            <a:r>
              <a:rPr lang="en-US" dirty="0" err="1"/>
              <a:t>voor</a:t>
            </a:r>
            <a:r>
              <a:rPr lang="en-US" dirty="0"/>
              <a:t> </a:t>
            </a:r>
            <a:r>
              <a:rPr lang="en-US" dirty="0" err="1"/>
              <a:t>overheidssturing</a:t>
            </a:r>
            <a:endParaRPr lang="en-US" dirty="0"/>
          </a:p>
          <a:p>
            <a:r>
              <a:rPr lang="en-US" dirty="0" err="1"/>
              <a:t>Belangrijke</a:t>
            </a:r>
            <a:r>
              <a:rPr lang="en-US" dirty="0"/>
              <a:t> </a:t>
            </a:r>
            <a:r>
              <a:rPr lang="en-US" dirty="0" err="1"/>
              <a:t>toepassingsgebieden</a:t>
            </a:r>
            <a:r>
              <a:rPr lang="en-US" dirty="0"/>
              <a:t> </a:t>
            </a:r>
            <a:r>
              <a:rPr lang="en-US" dirty="0" err="1"/>
              <a:t>voor</a:t>
            </a:r>
            <a:r>
              <a:rPr lang="en-US" dirty="0"/>
              <a:t> rationale </a:t>
            </a:r>
            <a:r>
              <a:rPr lang="en-US" dirty="0" err="1"/>
              <a:t>methoden</a:t>
            </a:r>
            <a:r>
              <a:rPr lang="en-US" dirty="0"/>
              <a:t> en </a:t>
            </a:r>
            <a:r>
              <a:rPr lang="en-US" dirty="0" err="1"/>
              <a:t>technieken</a:t>
            </a:r>
            <a:r>
              <a:rPr lang="en-US" dirty="0"/>
              <a:t> </a:t>
            </a:r>
            <a:r>
              <a:rPr lang="en-US" dirty="0" err="1"/>
              <a:t>zijn</a:t>
            </a:r>
            <a:r>
              <a:rPr lang="en-US" dirty="0"/>
              <a:t>: </a:t>
            </a:r>
            <a:r>
              <a:rPr lang="en-US" dirty="0" err="1"/>
              <a:t>professionalisering</a:t>
            </a:r>
            <a:r>
              <a:rPr lang="en-US" dirty="0"/>
              <a:t>, curriculum </a:t>
            </a:r>
            <a:r>
              <a:rPr lang="en-US" dirty="0" err="1"/>
              <a:t>ontwikkeling</a:t>
            </a:r>
            <a:r>
              <a:rPr lang="en-US" dirty="0"/>
              <a:t> en </a:t>
            </a:r>
            <a:r>
              <a:rPr lang="en-US" dirty="0" err="1"/>
              <a:t>toets</a:t>
            </a:r>
            <a:r>
              <a:rPr lang="en-US" dirty="0"/>
              <a:t>- en </a:t>
            </a:r>
            <a:r>
              <a:rPr lang="en-US" dirty="0" err="1"/>
              <a:t>examenontwikkeling</a:t>
            </a:r>
            <a:endParaRPr lang="en-US" dirty="0"/>
          </a:p>
          <a:p>
            <a:r>
              <a:rPr lang="en-US" dirty="0" err="1"/>
              <a:t>Verzet</a:t>
            </a:r>
            <a:r>
              <a:rPr lang="en-US" dirty="0"/>
              <a:t> en </a:t>
            </a:r>
            <a:r>
              <a:rPr lang="en-US" dirty="0" err="1"/>
              <a:t>weerzin</a:t>
            </a:r>
            <a:r>
              <a:rPr lang="en-US" dirty="0"/>
              <a:t> </a:t>
            </a:r>
            <a:r>
              <a:rPr lang="en-US" dirty="0" err="1"/>
              <a:t>tegen</a:t>
            </a:r>
            <a:r>
              <a:rPr lang="en-US" dirty="0"/>
              <a:t> rationale </a:t>
            </a:r>
            <a:r>
              <a:rPr lang="en-US" dirty="0" err="1"/>
              <a:t>technieken</a:t>
            </a:r>
            <a:r>
              <a:rPr lang="en-US" dirty="0"/>
              <a:t>: ‘</a:t>
            </a:r>
            <a:r>
              <a:rPr lang="en-US" dirty="0" err="1"/>
              <a:t>een</a:t>
            </a:r>
            <a:r>
              <a:rPr lang="en-US" dirty="0"/>
              <a:t> </a:t>
            </a:r>
            <a:r>
              <a:rPr lang="en-US" dirty="0" err="1"/>
              <a:t>smalle</a:t>
            </a:r>
            <a:r>
              <a:rPr lang="en-US" dirty="0"/>
              <a:t> </a:t>
            </a:r>
            <a:r>
              <a:rPr lang="en-US" dirty="0" err="1"/>
              <a:t>kijk</a:t>
            </a:r>
            <a:r>
              <a:rPr lang="en-US" dirty="0"/>
              <a:t>’</a:t>
            </a:r>
          </a:p>
        </p:txBody>
      </p:sp>
    </p:spTree>
    <p:extLst>
      <p:ext uri="{BB962C8B-B14F-4D97-AF65-F5344CB8AC3E}">
        <p14:creationId xmlns:p14="http://schemas.microsoft.com/office/powerpoint/2010/main" val="35052802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700</Words>
  <Application>Microsoft Office PowerPoint</Application>
  <PresentationFormat>Widescreen</PresentationFormat>
  <Paragraphs>83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Een alternatief voor de autonome school</vt:lpstr>
      <vt:lpstr>1: Probleemdiagnose</vt:lpstr>
      <vt:lpstr>‘Bestuursinfarct’</vt:lpstr>
      <vt:lpstr>Falende checks &amp; balances</vt:lpstr>
      <vt:lpstr>2: Analyse Verklarende mechanismen bij onderwijs(in)effectiviteit</vt:lpstr>
      <vt:lpstr>Meer niveau Model</vt:lpstr>
      <vt:lpstr>Basisidee</vt:lpstr>
      <vt:lpstr>Goal displacement en “make work”</vt:lpstr>
      <vt:lpstr>Functionele decentralisatie en rationale methoden en technieken</vt:lpstr>
      <vt:lpstr>De cruciale betekenis van functionerende evaluatie</vt:lpstr>
      <vt:lpstr>3: Besluit: Het radicale alternatief: de overheid als eindbaas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Een alternatief voor de autonome school</dc:title>
  <dc:creator>Daan Scheerens</dc:creator>
  <cp:lastModifiedBy>Scheerens, Jaap (UT-BMS)</cp:lastModifiedBy>
  <cp:revision>6</cp:revision>
  <dcterms:created xsi:type="dcterms:W3CDTF">2022-06-06T07:52:46Z</dcterms:created>
  <dcterms:modified xsi:type="dcterms:W3CDTF">2022-06-12T07:04:18Z</dcterms:modified>
</cp:coreProperties>
</file>