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56" d="100"/>
          <a:sy n="156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c48d2d4b8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c48d2d4b8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c48d2d4b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c48d2d4b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c48d2d4b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c48d2d4b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c48d2d4b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c48d2d4b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c48d2d4b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c48d2d4b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c48d2d4b8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c48d2d4b8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c48d2d4b8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c48d2d4b8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c48d2d4b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c48d2d4b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c48d2d4b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c48d2d4b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c48d2d4b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c48d2d4b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c48d2d4b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c48d2d4b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c48d2d4b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c48d2d4b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c48d2d4b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c48d2d4b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c48d2d4b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c48d2d4b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!-model presentati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35748" y="131116"/>
            <a:ext cx="128539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163625" y="4703625"/>
            <a:ext cx="241200" cy="2412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>
          <a:blip r:embed="rId13">
            <a:alphaModFix amt="5000"/>
          </a:blip>
          <a:stretch>
            <a:fillRect/>
          </a:stretch>
        </p:blipFill>
        <p:spPr>
          <a:xfrm>
            <a:off x="507450" y="3297124"/>
            <a:ext cx="8010374" cy="36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48876" y="183115"/>
            <a:ext cx="883413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view.joomag.com/act-now/M010816400148646807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tten.overheid.nl/BWBR0002628/2018-07-28#Paragraaf2_Artikel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Thuiszitters en kwaliteit van Passend Onderwijs</a:t>
            </a:r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Is er behoefte aan professionaliseren?</a:t>
            </a:r>
            <a:endParaRPr/>
          </a:p>
        </p:txBody>
      </p:sp>
      <p:sp>
        <p:nvSpPr>
          <p:cNvPr id="105" name="Google Shape;105;p25"/>
          <p:cNvSpPr txBox="1"/>
          <p:nvPr/>
        </p:nvSpPr>
        <p:spPr>
          <a:xfrm>
            <a:off x="1609525" y="3663675"/>
            <a:ext cx="5841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999999"/>
                </a:solidFill>
              </a:rPr>
              <a:t>Hans Pollen		researchED 		Nieuwegein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999999"/>
                </a:solidFill>
              </a:rPr>
              <a:t>ACT!				12-1-2019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925" y="751250"/>
            <a:ext cx="5010150" cy="3757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311700" y="372350"/>
            <a:ext cx="27789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2800">
                <a:solidFill>
                  <a:srgbClr val="000000"/>
                </a:solidFill>
              </a:rPr>
              <a:t>Observaties casuïstiek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213" name="Google Shape;213;p34"/>
          <p:cNvCxnSpPr/>
          <p:nvPr/>
        </p:nvCxnSpPr>
        <p:spPr>
          <a:xfrm>
            <a:off x="7676650" y="3679450"/>
            <a:ext cx="1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4" name="Google Shape;214;p34"/>
          <p:cNvGrpSpPr/>
          <p:nvPr/>
        </p:nvGrpSpPr>
        <p:grpSpPr>
          <a:xfrm>
            <a:off x="933508" y="827472"/>
            <a:ext cx="7977010" cy="3702431"/>
            <a:chOff x="409575" y="1606361"/>
            <a:chExt cx="7691650" cy="3553538"/>
          </a:xfrm>
        </p:grpSpPr>
        <p:pic>
          <p:nvPicPr>
            <p:cNvPr id="215" name="Google Shape;215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9575" y="1606361"/>
              <a:ext cx="7691650" cy="3553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34"/>
            <p:cNvSpPr/>
            <p:nvPr/>
          </p:nvSpPr>
          <p:spPr>
            <a:xfrm>
              <a:off x="409575" y="1624700"/>
              <a:ext cx="7667400" cy="3518700"/>
            </a:xfrm>
            <a:prstGeom prst="rect">
              <a:avLst/>
            </a:prstGeom>
            <a:solidFill>
              <a:srgbClr val="EE6D54">
                <a:alpha val="284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10</a:t>
            </a:fld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311700" y="2349775"/>
            <a:ext cx="2718900" cy="17514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solidFill>
                  <a:srgbClr val="FFFFFF"/>
                </a:solidFill>
              </a:rPr>
              <a:t>Observaties ‘MDO’s’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nl" sz="1400">
                <a:solidFill>
                  <a:srgbClr val="FFFFFF"/>
                </a:solidFill>
              </a:rPr>
              <a:t>veel te verbeteren  -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nl" sz="1400">
                <a:solidFill>
                  <a:srgbClr val="FFFFFF"/>
                </a:solidFill>
              </a:rPr>
              <a:t>relationeel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nl" sz="1400">
                <a:solidFill>
                  <a:srgbClr val="FFFFFF"/>
                </a:solidFill>
              </a:rPr>
              <a:t>procesmatig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nl" sz="1400">
                <a:solidFill>
                  <a:srgbClr val="FFFFFF"/>
                </a:solidFill>
              </a:rPr>
              <a:t>inhoudelijk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nl" sz="1400">
                <a:solidFill>
                  <a:srgbClr val="FFFFFF"/>
                </a:solidFill>
              </a:rPr>
              <a:t>professioneel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Dilemma’s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Kind als speelbal tussen de verkokering van sectoren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Scheidingen: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sectoren (onderwijs, zorg, justitie, leerplicht, medisch)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geografisch (SWV’s, RMC’s, rijksbekostiging, gemeenten)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Moeilijk te stoppen autonome escalatieprocessen in casuïstiek</a:t>
            </a:r>
            <a:endParaRPr sz="160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Mystificeringen (‘mijn kind is hoogbegaafd en hoog gevoelig’)</a:t>
            </a:r>
            <a:endParaRPr sz="160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Diagnose-behandel paradigma &amp; het ontbreken van ontwikkelbaarheid</a:t>
            </a:r>
            <a:endParaRPr sz="160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Tijdgeest - gepersonaliseerd onderwijs - vraag- naar verabsolutering van maatwerk</a:t>
            </a:r>
            <a:endParaRPr sz="160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Leerplicht (nationaal) versus leerrecht (internationaal); een kwaliteit-beheersargument van de overheid?</a:t>
            </a:r>
            <a:endParaRPr sz="160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Onvoldoende kwaliteit én kwantiteit aan professionals in onderwijs en zorg</a:t>
            </a:r>
            <a:endParaRPr sz="160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Geld!!!!</a:t>
            </a:r>
            <a:endParaRPr sz="1600"/>
          </a:p>
        </p:txBody>
      </p:sp>
      <p:sp>
        <p:nvSpPr>
          <p:cNvPr id="225" name="Google Shape;22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75" y="1017725"/>
            <a:ext cx="8359525" cy="38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Door protocolleren? Zijn er interdisciplinaire protocollen op te stellen?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Varia-wet (2018)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Doorzettingsmacht?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Interdisciplinariteit versus Multidisciplinariteit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Communities of Inclusief Practice (CoIP): oplossen en leren van casuïstiek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Omgekeerde toets: op basis van essentie van wetgeving, ethisch besluit nemen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Harmonisatie tussen de sectoren op overeenkomende onderwerpen (cliëntrecht b.v.)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Krachtplan, als product, methode en dienst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Kwaliteit professioneel handelen verhogen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POC-model: Passend Onderwijs Constructie-model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Handelingsbekwaamheid trainen (model van normatieve professionaliteit)</a:t>
            </a:r>
            <a:endParaRPr sz="1600"/>
          </a:p>
        </p:txBody>
      </p:sp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Welke oplossingsrichtingen kent u? </a:t>
            </a:r>
            <a:endParaRPr sz="1200"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12</a:t>
            </a:fld>
            <a:endParaRPr/>
          </a:p>
        </p:txBody>
      </p:sp>
      <p:sp>
        <p:nvSpPr>
          <p:cNvPr id="234" name="Google Shape;234;p36"/>
          <p:cNvSpPr txBox="1"/>
          <p:nvPr/>
        </p:nvSpPr>
        <p:spPr>
          <a:xfrm>
            <a:off x="323950" y="2034225"/>
            <a:ext cx="84201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solidFill>
                  <a:srgbClr val="CC0000"/>
                </a:solidFill>
              </a:rPr>
              <a:t>Meer regulier, minder speciaal, minder uitval</a:t>
            </a:r>
            <a:endParaRPr sz="2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0"/>
            <a:ext cx="54876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/>
        </p:nvSpPr>
        <p:spPr>
          <a:xfrm>
            <a:off x="5854425" y="2881675"/>
            <a:ext cx="31185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nl">
                <a:solidFill>
                  <a:srgbClr val="FF0000"/>
                </a:solidFill>
              </a:rPr>
              <a:t>ik kan het alleen</a:t>
            </a:r>
            <a:endParaRPr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nl">
                <a:solidFill>
                  <a:srgbClr val="FF0000"/>
                </a:solidFill>
              </a:rPr>
              <a:t>ik kan het samen met collega eigen organisatie</a:t>
            </a:r>
            <a:endParaRPr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nl">
                <a:solidFill>
                  <a:srgbClr val="FF0000"/>
                </a:solidFill>
              </a:rPr>
              <a:t>ik kan het samen met collega andere organsatie</a:t>
            </a:r>
            <a:endParaRPr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nl">
                <a:solidFill>
                  <a:srgbClr val="FF0000"/>
                </a:solidFill>
              </a:rPr>
              <a:t>ik kan het samen in interdisciplinair team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5713725" y="794900"/>
            <a:ext cx="311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‘Normatieve professionaliteit’: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i="1"/>
              <a:t>met goed geweten de juiste keuzes maken met grote gevolgen voor het kind</a:t>
            </a:r>
            <a:endParaRPr sz="1800" i="1"/>
          </a:p>
        </p:txBody>
      </p:sp>
      <p:sp>
        <p:nvSpPr>
          <p:cNvPr id="242" name="Google Shape;24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Professionaliseringsbeleid</a:t>
            </a:r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Landelijk: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Accreditatie/certificering per sector/beroepsgroep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Toezicht per beroepsgroep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Regionaal: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Onderzoek + vaststellen behoefte aan professionalisering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Ontwikkeling regionaal aanbod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Interdisciplinaire insteek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Uitvoering aanbod (wie kan/moet dat doen?)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Bekostigde partijen?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Marktpartijen?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Samenwerking?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 sz="1200"/>
              <a:t>Voorzet: ACT!-Academie (zie website www.adviescentrumthuiszitters.nl)</a:t>
            </a:r>
            <a:endParaRPr sz="1200"/>
          </a:p>
        </p:txBody>
      </p:sp>
      <p:sp>
        <p:nvSpPr>
          <p:cNvPr id="249" name="Google Shape;24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Zie onze publicaties..!</a:t>
            </a:r>
            <a:endParaRPr/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3600" y="4013800"/>
            <a:ext cx="918700" cy="9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974" y="1170125"/>
            <a:ext cx="2418000" cy="3416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7" name="Google Shape;2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6575" y="1150188"/>
            <a:ext cx="2417999" cy="34567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8" name="Google Shape;25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15</a:t>
            </a:fld>
            <a:endParaRPr/>
          </a:p>
        </p:txBody>
      </p:sp>
      <p:sp>
        <p:nvSpPr>
          <p:cNvPr id="259" name="Google Shape;259;p39"/>
          <p:cNvSpPr txBox="1"/>
          <p:nvPr/>
        </p:nvSpPr>
        <p:spPr>
          <a:xfrm>
            <a:off x="1417550" y="1938975"/>
            <a:ext cx="54069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 b="1">
                <a:solidFill>
                  <a:srgbClr val="CC0000"/>
                </a:solidFill>
              </a:rPr>
              <a:t>Dank voor uw aandacht</a:t>
            </a:r>
            <a:endParaRPr sz="36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Zeer vlot kennismaken</a:t>
            </a:r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Mijn bio op de website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ACT! (Advies Centrum Thuiszitters)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sinds 2016 van project naar maatschappelijke onderneming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niet bekostigd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vergelijkbaar met Gedragswerk en Onderwijsconsulenten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tientallen uiterst complexe casussen; tot 500 fb-ouders met casussen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Doel ACT!: beperken van uitval en thuiszitters die weer participeren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Diensten t.b.v.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ouders, professionals uitsluitend gericht op trajectvorming voor dreigende/gerealiseerde uitval van leerplichtige kinderen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empowerment voor ouders, professionalisering voor professionals</a:t>
            </a: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Praktijkonderzoek</a:t>
            </a:r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casuïstiek: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waarnemen, abstractie, interventies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 basis daarvan: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kennisontwikkeling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kennisdelen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professionaliseren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Kern: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op zoek naar oorzaken &amp; mechanismen van uitval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passende interventies om herintrede mogelijk te maken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‘regels’ in de complexiteit van de praktijk te duiden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voorstellen doen om beleid &amp; vermogen van professionals te verbeteren</a:t>
            </a:r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Definities OCW en Ingrado</a:t>
            </a:r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4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Verzuim: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relatief verzuim: ongeoorloofd afwezig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Char char="○"/>
            </a:pPr>
            <a:r>
              <a:rPr lang="nl">
                <a:solidFill>
                  <a:srgbClr val="CC0000"/>
                </a:solidFill>
              </a:rPr>
              <a:t>langdurig relatief verzuim: &gt; 4 weken ongeoorloofd verzuim</a:t>
            </a:r>
            <a:endParaRPr>
              <a:solidFill>
                <a:srgbClr val="CC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Char char="○"/>
            </a:pPr>
            <a:r>
              <a:rPr lang="nl">
                <a:solidFill>
                  <a:srgbClr val="CC0000"/>
                </a:solidFill>
              </a:rPr>
              <a:t>absoluut verzuim: niet op school ingeschreven</a:t>
            </a:r>
            <a:endParaRPr>
              <a:solidFill>
                <a:srgbClr val="CC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geoorloofd verzuim: b.v. bij ziekte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Char char="○"/>
            </a:pPr>
            <a:r>
              <a:rPr lang="nl">
                <a:solidFill>
                  <a:srgbClr val="3C78D8"/>
                </a:solidFill>
              </a:rPr>
              <a:t>verborgen verzuim: niet gemeld bij leerplicht (buiten telling Thuiszitters)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4568325" y="1159450"/>
            <a:ext cx="4065600" cy="3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Thuiszitter:</a:t>
            </a:r>
            <a:endParaRPr sz="1800"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nl">
                <a:solidFill>
                  <a:schemeClr val="dk2"/>
                </a:solidFill>
              </a:rPr>
              <a:t>tussen 5 en 16 jaar (leerplicht)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nl">
                <a:solidFill>
                  <a:schemeClr val="dk2"/>
                </a:solidFill>
              </a:rPr>
              <a:t>of 16-17 jaar (kwalificatieplicht)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nl">
                <a:solidFill>
                  <a:schemeClr val="dk2"/>
                </a:solidFill>
              </a:rPr>
              <a:t>ingeschreven op een school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nl">
                <a:solidFill>
                  <a:schemeClr val="dk2"/>
                </a:solidFill>
              </a:rPr>
              <a:t>geen ontheffing leerplicht (tijdelijk) 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nl">
                <a:solidFill>
                  <a:schemeClr val="dk2"/>
                </a:solidFill>
              </a:rPr>
              <a:t>geen vrijstelling (blijvend)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Char char="○"/>
            </a:pPr>
            <a:r>
              <a:rPr lang="nl">
                <a:solidFill>
                  <a:srgbClr val="CC0000"/>
                </a:solidFill>
              </a:rPr>
              <a:t>langdurig relatief verzuim: &gt; 4 weken ongeoorloofd verzuim</a:t>
            </a:r>
            <a:endParaRPr>
              <a:solidFill>
                <a:srgbClr val="CC0000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Char char="○"/>
            </a:pPr>
            <a:r>
              <a:rPr lang="nl">
                <a:solidFill>
                  <a:srgbClr val="CC0000"/>
                </a:solidFill>
              </a:rPr>
              <a:t>absoluut verzuim: niet op school ingeschreven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4</a:t>
            </a:fld>
            <a:endParaRPr/>
          </a:p>
        </p:txBody>
      </p:sp>
      <p:sp>
        <p:nvSpPr>
          <p:cNvPr id="128" name="Google Shape;128;p28"/>
          <p:cNvSpPr txBox="1"/>
          <p:nvPr/>
        </p:nvSpPr>
        <p:spPr>
          <a:xfrm>
            <a:off x="466825" y="1281750"/>
            <a:ext cx="8005800" cy="32982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/>
              <a:t>En kinderen waarvoor </a:t>
            </a:r>
            <a:r>
              <a:rPr lang="nl" b="1">
                <a:solidFill>
                  <a:schemeClr val="dk1"/>
                </a:solidFill>
              </a:rPr>
              <a:t>artikel 5a </a:t>
            </a:r>
            <a:r>
              <a:rPr lang="nl" b="1"/>
              <a:t>Leerplichtwet </a:t>
            </a:r>
            <a:r>
              <a:rPr lang="nl" b="1">
                <a:solidFill>
                  <a:schemeClr val="dk1"/>
                </a:solidFill>
              </a:rPr>
              <a:t>geldt </a:t>
            </a:r>
            <a:r>
              <a:rPr lang="nl" b="1"/>
              <a:t>dan?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De in </a:t>
            </a:r>
            <a:r>
              <a:rPr lang="nl" u="sng">
                <a:solidFill>
                  <a:schemeClr val="hlink"/>
                </a:solidFill>
                <a:hlinkClick r:id="rId3"/>
              </a:rPr>
              <a:t>artikel 2, eerste lid</a:t>
            </a:r>
            <a:r>
              <a:rPr lang="nl"/>
              <a:t>, bedoelde personen zijn vrijgesteld van de verplichting om te zorgen, dat een jongere als leerling van een school onderscheidenlijk een instelling staat ingeschreven, zolang: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nl"/>
              <a:t>de jongere op </a:t>
            </a:r>
            <a:r>
              <a:rPr lang="nl">
                <a:solidFill>
                  <a:srgbClr val="CC0000"/>
                </a:solidFill>
              </a:rPr>
              <a:t>lichamelijke of psychische gronden</a:t>
            </a:r>
            <a:r>
              <a:rPr lang="nl"/>
              <a:t> niet geschikt is om tot een school onderscheidenlijk een instelling te worden toegelaten;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nl"/>
              <a:t>zij tegen de </a:t>
            </a:r>
            <a:r>
              <a:rPr lang="nl">
                <a:solidFill>
                  <a:srgbClr val="CC0000"/>
                </a:solidFill>
              </a:rPr>
              <a:t>richting van het onderwijs</a:t>
            </a:r>
            <a:r>
              <a:rPr lang="nl"/>
              <a:t> op alle binnen redelijke afstand van de woning - of, indien zij geen vaste verblijfplaats hebben, op alle binnen Nederland - gelegen scholen onderscheidenlijk instellingen waarop de jongere geplaatst zou kunnen worden, overwegende bedenkingen hebben;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nl"/>
              <a:t>de jongere als leerling van een inrichting van onderwijs </a:t>
            </a:r>
            <a:r>
              <a:rPr lang="nl">
                <a:solidFill>
                  <a:srgbClr val="CC0000"/>
                </a:solidFill>
              </a:rPr>
              <a:t>buiten Nederland</a:t>
            </a:r>
            <a:r>
              <a:rPr lang="nl"/>
              <a:t> staat ingeschreven en deze inrichting geregeld bezoekt.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/>
              <a:t>Aantal: 5700 (bron KRO de Monitor)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Stellingen: waar/onwaar/sterkste/zwakste?</a:t>
            </a:r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Hoe kleiner aantal thuiszitters, hoe succesvoller passend onderwijs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Hoe succesvoller regulier/speciaal onderwijs, hoe minder aantal thuiszitters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Hoe succesvoller passend onderwijs, hoe kleiner aantal ll. speciaal onderwijs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Meer passend onderwijs doet het onderwijsniveau dalen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Passend onderwijs is inclusief onderwijs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Meer verborgen thuiszitters doen het onderwijsniveau stijgen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Verkenning</a:t>
            </a:r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Wetgeving Passend Onderwijs (2014); motief daartoe: minder SO (te duur)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Getallen-dans: 4 tot 10-tallen duizenden (tot- of t/m kwalificatieplicht?)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Tendensen 2018: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geen verdere afname #thuiszitters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casuïstiek verhardt, wordt langduriger, meer juridisch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acceptatie ‘handelingsverlegenheid’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weer meer verwijzingen naar speciaal onderwijs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meer vrijstellingen leerplicht (en pogingen om dat te bestrijden)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roep om ‘maatwerk’ (onderwijs-zorgtraject en zorg-onderwijstraject)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Geschillencommissie: partijen komen na uitspraak niet bij elkaar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Complexiteit casuïstiek is vaak enorm!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&gt;90% van docenten ‘ziet Passend Onderwijs niet zitten’ (werkdruk, expertise)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Is/wordt Passend Onderwijs een succes of failure?</a:t>
            </a:r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 perspectief plaatsen</a:t>
            </a:r>
            <a:endParaRPr/>
          </a:p>
        </p:txBody>
      </p:sp>
      <p:pic>
        <p:nvPicPr>
          <p:cNvPr id="148" name="Google Shape;1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316238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1"/>
          <p:cNvSpPr txBox="1"/>
          <p:nvPr/>
        </p:nvSpPr>
        <p:spPr>
          <a:xfrm>
            <a:off x="3150600" y="3248875"/>
            <a:ext cx="2212800" cy="15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Is er sprake van een groot probleem?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maatschappelijk?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institutioneel?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familiair?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individueel?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financieel?</a:t>
            </a:r>
            <a:endParaRPr/>
          </a:p>
        </p:txBody>
      </p:sp>
      <p:sp>
        <p:nvSpPr>
          <p:cNvPr id="150" name="Google Shape;150;p31"/>
          <p:cNvSpPr txBox="1"/>
          <p:nvPr/>
        </p:nvSpPr>
        <p:spPr>
          <a:xfrm>
            <a:off x="6407050" y="1228700"/>
            <a:ext cx="20616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CC0000"/>
                </a:solidFill>
              </a:rPr>
              <a:t>Bron: CBS - 2019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6260000" y="1836150"/>
            <a:ext cx="2165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1155CC"/>
                </a:solidFill>
              </a:rPr>
              <a:t>exclusief MBO i.v.m. startkwalificatie</a:t>
            </a:r>
            <a:endParaRPr sz="1200">
              <a:solidFill>
                <a:srgbClr val="1155CC"/>
              </a:solidFill>
            </a:endParaRPr>
          </a:p>
        </p:txBody>
      </p:sp>
      <p:sp>
        <p:nvSpPr>
          <p:cNvPr id="152" name="Google Shape;152;p31"/>
          <p:cNvSpPr/>
          <p:nvPr/>
        </p:nvSpPr>
        <p:spPr>
          <a:xfrm>
            <a:off x="4288200" y="2122800"/>
            <a:ext cx="1121400" cy="1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>
                <a:solidFill>
                  <a:srgbClr val="674EA7"/>
                </a:solidFill>
              </a:rPr>
              <a:t>geen CBS</a:t>
            </a:r>
            <a:endParaRPr sz="1100">
              <a:solidFill>
                <a:srgbClr val="674EA7"/>
              </a:solidFill>
            </a:endParaRPr>
          </a:p>
        </p:txBody>
      </p:sp>
      <p:sp>
        <p:nvSpPr>
          <p:cNvPr id="153" name="Google Shape;15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7</a:t>
            </a:fld>
            <a:endParaRPr/>
          </a:p>
        </p:txBody>
      </p:sp>
      <p:sp>
        <p:nvSpPr>
          <p:cNvPr id="154" name="Google Shape;154;p31"/>
          <p:cNvSpPr/>
          <p:nvPr/>
        </p:nvSpPr>
        <p:spPr>
          <a:xfrm>
            <a:off x="1624500" y="1199500"/>
            <a:ext cx="733500" cy="12390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2119" y="2309575"/>
            <a:ext cx="136456" cy="1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houdt ‘passend’ in?</a:t>
            </a:r>
            <a:endParaRPr/>
          </a:p>
        </p:txBody>
      </p:sp>
      <p:grpSp>
        <p:nvGrpSpPr>
          <p:cNvPr id="161" name="Google Shape;161;p32"/>
          <p:cNvGrpSpPr/>
          <p:nvPr/>
        </p:nvGrpSpPr>
        <p:grpSpPr>
          <a:xfrm>
            <a:off x="1169800" y="1306700"/>
            <a:ext cx="2358125" cy="1030950"/>
            <a:chOff x="562800" y="1368275"/>
            <a:chExt cx="2358125" cy="1030950"/>
          </a:xfrm>
        </p:grpSpPr>
        <p:sp>
          <p:nvSpPr>
            <p:cNvPr id="162" name="Google Shape;162;p32"/>
            <p:cNvSpPr txBox="1"/>
            <p:nvPr/>
          </p:nvSpPr>
          <p:spPr>
            <a:xfrm>
              <a:off x="562800" y="1368275"/>
              <a:ext cx="7203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Kind </a:t>
              </a:r>
              <a:endParaRPr/>
            </a:p>
          </p:txBody>
        </p:sp>
        <p:sp>
          <p:nvSpPr>
            <p:cNvPr id="163" name="Google Shape;163;p32"/>
            <p:cNvSpPr txBox="1"/>
            <p:nvPr/>
          </p:nvSpPr>
          <p:spPr>
            <a:xfrm>
              <a:off x="2009525" y="1368275"/>
              <a:ext cx="8493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Aanbod </a:t>
              </a:r>
              <a:endParaRPr/>
            </a:p>
          </p:txBody>
        </p:sp>
        <p:cxnSp>
          <p:nvCxnSpPr>
            <p:cNvPr id="164" name="Google Shape;164;p32"/>
            <p:cNvCxnSpPr>
              <a:stCxn id="162" idx="3"/>
              <a:endCxn id="163" idx="1"/>
            </p:cNvCxnSpPr>
            <p:nvPr/>
          </p:nvCxnSpPr>
          <p:spPr>
            <a:xfrm>
              <a:off x="1283100" y="1576475"/>
              <a:ext cx="726300" cy="0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5" name="Google Shape;165;p32"/>
            <p:cNvSpPr txBox="1"/>
            <p:nvPr/>
          </p:nvSpPr>
          <p:spPr>
            <a:xfrm>
              <a:off x="562800" y="1982825"/>
              <a:ext cx="7203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Kind </a:t>
              </a:r>
              <a:endParaRPr/>
            </a:p>
          </p:txBody>
        </p:sp>
        <p:sp>
          <p:nvSpPr>
            <p:cNvPr id="166" name="Google Shape;166;p32"/>
            <p:cNvSpPr txBox="1"/>
            <p:nvPr/>
          </p:nvSpPr>
          <p:spPr>
            <a:xfrm>
              <a:off x="2009525" y="1982825"/>
              <a:ext cx="9114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Aanbod* </a:t>
              </a:r>
              <a:endParaRPr/>
            </a:p>
          </p:txBody>
        </p:sp>
        <p:cxnSp>
          <p:nvCxnSpPr>
            <p:cNvPr id="167" name="Google Shape;167;p32"/>
            <p:cNvCxnSpPr/>
            <p:nvPr/>
          </p:nvCxnSpPr>
          <p:spPr>
            <a:xfrm rot="10800000">
              <a:off x="1283100" y="2191025"/>
              <a:ext cx="726300" cy="0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68" name="Google Shape;168;p32"/>
          <p:cNvSpPr txBox="1"/>
          <p:nvPr/>
        </p:nvSpPr>
        <p:spPr>
          <a:xfrm>
            <a:off x="4688775" y="2987350"/>
            <a:ext cx="28812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Aspecten: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kort- versus lang cyclisch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tijdelijk versus structureel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individueel versus groep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32"/>
          <p:cNvGrpSpPr/>
          <p:nvPr/>
        </p:nvGrpSpPr>
        <p:grpSpPr>
          <a:xfrm>
            <a:off x="4457925" y="1166975"/>
            <a:ext cx="2219825" cy="1462800"/>
            <a:chOff x="4457925" y="1166975"/>
            <a:chExt cx="2219825" cy="1462800"/>
          </a:xfrm>
        </p:grpSpPr>
        <p:sp>
          <p:nvSpPr>
            <p:cNvPr id="170" name="Google Shape;170;p32"/>
            <p:cNvSpPr txBox="1"/>
            <p:nvPr/>
          </p:nvSpPr>
          <p:spPr>
            <a:xfrm>
              <a:off x="4457925" y="1718825"/>
              <a:ext cx="7203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Kind </a:t>
              </a:r>
              <a:endParaRPr/>
            </a:p>
          </p:txBody>
        </p:sp>
        <p:sp>
          <p:nvSpPr>
            <p:cNvPr id="171" name="Google Shape;171;p32"/>
            <p:cNvSpPr txBox="1"/>
            <p:nvPr/>
          </p:nvSpPr>
          <p:spPr>
            <a:xfrm>
              <a:off x="5828450" y="1718825"/>
              <a:ext cx="8493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Aanbod </a:t>
              </a: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740975" y="1166975"/>
              <a:ext cx="1632000" cy="572700"/>
            </a:xfrm>
            <a:prstGeom prst="curvedDownArrow">
              <a:avLst>
                <a:gd name="adj1" fmla="val 10901"/>
                <a:gd name="adj2" fmla="val 50000"/>
                <a:gd name="adj3" fmla="val 25000"/>
              </a:avLst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 rot="10800000">
              <a:off x="4673425" y="2057075"/>
              <a:ext cx="1632000" cy="572700"/>
            </a:xfrm>
            <a:prstGeom prst="curvedDownArrow">
              <a:avLst>
                <a:gd name="adj1" fmla="val 10901"/>
                <a:gd name="adj2" fmla="val 50000"/>
                <a:gd name="adj3" fmla="val 25000"/>
              </a:avLst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 txBox="1"/>
            <p:nvPr/>
          </p:nvSpPr>
          <p:spPr>
            <a:xfrm>
              <a:off x="5132325" y="2192150"/>
              <a:ext cx="8493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/>
                <a:t>cyclisch</a:t>
              </a:r>
              <a:endParaRPr sz="1200"/>
            </a:p>
          </p:txBody>
        </p:sp>
      </p:grpSp>
      <p:grpSp>
        <p:nvGrpSpPr>
          <p:cNvPr id="175" name="Google Shape;175;p32"/>
          <p:cNvGrpSpPr/>
          <p:nvPr/>
        </p:nvGrpSpPr>
        <p:grpSpPr>
          <a:xfrm>
            <a:off x="-143712" y="3010775"/>
            <a:ext cx="5137275" cy="1089841"/>
            <a:chOff x="-143712" y="3010775"/>
            <a:chExt cx="5137275" cy="1089841"/>
          </a:xfrm>
        </p:grpSpPr>
        <p:grpSp>
          <p:nvGrpSpPr>
            <p:cNvPr id="176" name="Google Shape;176;p32"/>
            <p:cNvGrpSpPr/>
            <p:nvPr/>
          </p:nvGrpSpPr>
          <p:grpSpPr>
            <a:xfrm>
              <a:off x="116025" y="3010775"/>
              <a:ext cx="4877538" cy="1089841"/>
              <a:chOff x="116025" y="3010775"/>
              <a:chExt cx="4877538" cy="1089841"/>
            </a:xfrm>
          </p:grpSpPr>
          <p:grpSp>
            <p:nvGrpSpPr>
              <p:cNvPr id="177" name="Google Shape;177;p32"/>
              <p:cNvGrpSpPr/>
              <p:nvPr/>
            </p:nvGrpSpPr>
            <p:grpSpPr>
              <a:xfrm>
                <a:off x="116025" y="3404438"/>
                <a:ext cx="4341904" cy="696178"/>
                <a:chOff x="559475" y="3063550"/>
                <a:chExt cx="4341904" cy="696178"/>
              </a:xfrm>
            </p:grpSpPr>
            <p:sp>
              <p:nvSpPr>
                <p:cNvPr id="178" name="Google Shape;178;p32"/>
                <p:cNvSpPr txBox="1"/>
                <p:nvPr/>
              </p:nvSpPr>
              <p:spPr>
                <a:xfrm>
                  <a:off x="559475" y="3063550"/>
                  <a:ext cx="1271700" cy="44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nl"/>
                    <a:t>sociaal/</a:t>
                  </a:r>
                  <a:endParaRPr/>
                </a:p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nl"/>
                    <a:t>emotionele ontwikkeling</a:t>
                  </a:r>
                  <a:endParaRPr/>
                </a:p>
              </p:txBody>
            </p:sp>
            <p:sp>
              <p:nvSpPr>
                <p:cNvPr id="179" name="Google Shape;179;p32"/>
                <p:cNvSpPr txBox="1"/>
                <p:nvPr/>
              </p:nvSpPr>
              <p:spPr>
                <a:xfrm>
                  <a:off x="3753279" y="3315728"/>
                  <a:ext cx="1148100" cy="44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nl"/>
                    <a:t>zorg</a:t>
                  </a:r>
                  <a:endParaRPr/>
                </a:p>
              </p:txBody>
            </p:sp>
            <p:cxnSp>
              <p:nvCxnSpPr>
                <p:cNvPr id="180" name="Google Shape;180;p32"/>
                <p:cNvCxnSpPr/>
                <p:nvPr/>
              </p:nvCxnSpPr>
              <p:spPr>
                <a:xfrm rot="10800000" flipH="1">
                  <a:off x="1935954" y="3516836"/>
                  <a:ext cx="1707000" cy="7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</p:grpSp>
          <p:sp>
            <p:nvSpPr>
              <p:cNvPr id="181" name="Google Shape;181;p32"/>
              <p:cNvSpPr txBox="1"/>
              <p:nvPr/>
            </p:nvSpPr>
            <p:spPr>
              <a:xfrm>
                <a:off x="3327963" y="3010775"/>
                <a:ext cx="1665600" cy="65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"/>
                  <a:t>onderwijs</a:t>
                </a:r>
                <a:endParaRPr/>
              </a:p>
            </p:txBody>
          </p:sp>
          <p:cxnSp>
            <p:nvCxnSpPr>
              <p:cNvPr id="182" name="Google Shape;182;p32"/>
              <p:cNvCxnSpPr/>
              <p:nvPr/>
            </p:nvCxnSpPr>
            <p:spPr>
              <a:xfrm rot="10800000" flipH="1">
                <a:off x="1510638" y="3247039"/>
                <a:ext cx="1707000" cy="7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C0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  <p:sp>
          <p:nvSpPr>
            <p:cNvPr id="183" name="Google Shape;183;p32"/>
            <p:cNvSpPr txBox="1"/>
            <p:nvPr/>
          </p:nvSpPr>
          <p:spPr>
            <a:xfrm>
              <a:off x="-143712" y="3047550"/>
              <a:ext cx="15756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chemeClr val="dk1"/>
                  </a:solidFill>
                </a:rPr>
                <a:t>kennis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32"/>
          <p:cNvGrpSpPr/>
          <p:nvPr/>
        </p:nvGrpSpPr>
        <p:grpSpPr>
          <a:xfrm>
            <a:off x="-143700" y="3393425"/>
            <a:ext cx="5137275" cy="876000"/>
            <a:chOff x="255450" y="2987350"/>
            <a:chExt cx="5137275" cy="876000"/>
          </a:xfrm>
        </p:grpSpPr>
        <p:sp>
          <p:nvSpPr>
            <p:cNvPr id="185" name="Google Shape;185;p32"/>
            <p:cNvSpPr txBox="1"/>
            <p:nvPr/>
          </p:nvSpPr>
          <p:spPr>
            <a:xfrm>
              <a:off x="3727125" y="3063540"/>
              <a:ext cx="1665600" cy="4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onderwijs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  </a:t>
              </a:r>
              <a:r>
                <a:rPr lang="nl" b="1"/>
                <a:t>+</a:t>
              </a:r>
              <a:endParaRPr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zorg</a:t>
              </a:r>
              <a:endParaRPr/>
            </a:p>
          </p:txBody>
        </p:sp>
        <p:cxnSp>
          <p:nvCxnSpPr>
            <p:cNvPr id="186" name="Google Shape;186;p32"/>
            <p:cNvCxnSpPr/>
            <p:nvPr/>
          </p:nvCxnSpPr>
          <p:spPr>
            <a:xfrm rot="10800000" flipH="1">
              <a:off x="1909800" y="3440564"/>
              <a:ext cx="1707000" cy="7800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87" name="Google Shape;187;p32"/>
            <p:cNvSpPr txBox="1"/>
            <p:nvPr/>
          </p:nvSpPr>
          <p:spPr>
            <a:xfrm>
              <a:off x="255450" y="2987350"/>
              <a:ext cx="1575600" cy="8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chemeClr val="dk1"/>
                  </a:solidFill>
                </a:rPr>
                <a:t>kennis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chemeClr val="dk1"/>
                  </a:solidFill>
                </a:rPr>
                <a:t>sociaal/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chemeClr val="dk1"/>
                  </a:solidFill>
                </a:rPr>
                <a:t>emotionele ontwikkeling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32"/>
          <p:cNvGrpSpPr/>
          <p:nvPr/>
        </p:nvGrpSpPr>
        <p:grpSpPr>
          <a:xfrm>
            <a:off x="4402125" y="1187450"/>
            <a:ext cx="2952075" cy="3735000"/>
            <a:chOff x="4402125" y="1187450"/>
            <a:chExt cx="2952075" cy="3735000"/>
          </a:xfrm>
        </p:grpSpPr>
        <p:cxnSp>
          <p:nvCxnSpPr>
            <p:cNvPr id="189" name="Google Shape;189;p32"/>
            <p:cNvCxnSpPr/>
            <p:nvPr/>
          </p:nvCxnSpPr>
          <p:spPr>
            <a:xfrm flipH="1">
              <a:off x="4402125" y="1187450"/>
              <a:ext cx="9600" cy="373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32"/>
            <p:cNvCxnSpPr/>
            <p:nvPr/>
          </p:nvCxnSpPr>
          <p:spPr>
            <a:xfrm flipH="1">
              <a:off x="7344600" y="1187450"/>
              <a:ext cx="9600" cy="373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" name="Google Shape;191;p32"/>
          <p:cNvGrpSpPr/>
          <p:nvPr/>
        </p:nvGrpSpPr>
        <p:grpSpPr>
          <a:xfrm>
            <a:off x="7607875" y="1423850"/>
            <a:ext cx="1385550" cy="2629800"/>
            <a:chOff x="7607875" y="1423850"/>
            <a:chExt cx="1385550" cy="2629800"/>
          </a:xfrm>
        </p:grpSpPr>
        <p:sp>
          <p:nvSpPr>
            <p:cNvPr id="192" name="Google Shape;192;p32"/>
            <p:cNvSpPr txBox="1"/>
            <p:nvPr/>
          </p:nvSpPr>
          <p:spPr>
            <a:xfrm>
              <a:off x="7619425" y="1920425"/>
              <a:ext cx="1374000" cy="17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chemeClr val="dk1"/>
                  </a:solidFill>
                </a:rPr>
                <a:t>Afhankelijk van opvattingen en belangen van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chemeClr val="dk1"/>
                  </a:solidFill>
                </a:rPr>
                <a:t>professional(s) versus ouder(s) en kind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7607875" y="1423850"/>
              <a:ext cx="1276500" cy="3498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7716925" y="3703850"/>
              <a:ext cx="1276500" cy="3498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5" name="Google Shape;195;p32"/>
          <p:cNvCxnSpPr/>
          <p:nvPr/>
        </p:nvCxnSpPr>
        <p:spPr>
          <a:xfrm>
            <a:off x="667125" y="2662575"/>
            <a:ext cx="320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Google Shape;19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8</a:t>
            </a:fld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552500" y="2682013"/>
            <a:ext cx="66009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*    ‘Aanbod’ kan zijn: onderwijs en/of zorg, voor kind en/of ouder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Welke uitval factoren kent u?</a:t>
            </a:r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66495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Mismatch leerstof-leerverwaching-didactiek’: kind-leerkracht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Verschil in leeropvatting ouders-school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Onvoldoende aandacht lerarenopleidingen voor sociaal/emo-begeleiding l.l.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We geven het op: handelingsverlegenheid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Onvoldoende passend aanbod in de regio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Niet-passende hulpverlening voor kind; te makkelijk ‘zorg’, maar niet accuraat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Vele professionals -&gt; 1 kind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Onvoldoende samenwerking betrokken partijen; ontbreken van regie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Uitblijven preventieve interventies resulteert in curatieve interventies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Systeem versus relatiegericht professioneel handelen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Ongelijke machtsverdeling organisaties - kind/ouder; VT-meldingen, OTS, UHP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Financiële factoren en werkdruk binnen onderwijs en zorg &amp; vacatures!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Onvoldoende onderzoek naar dieperliggende oorzaken in casuïstiek: Jumping to solutions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 sz="1300"/>
              <a:t>Protocollen versus handelingsalternatieven van professional</a:t>
            </a:r>
            <a:endParaRPr sz="1300"/>
          </a:p>
        </p:txBody>
      </p:sp>
      <p:sp>
        <p:nvSpPr>
          <p:cNvPr id="204" name="Google Shape;204;p33"/>
          <p:cNvSpPr txBox="1"/>
          <p:nvPr/>
        </p:nvSpPr>
        <p:spPr>
          <a:xfrm>
            <a:off x="6961200" y="2672175"/>
            <a:ext cx="1705200" cy="1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CC0000"/>
                </a:solidFill>
              </a:rPr>
              <a:t>Kan professionalisering in deze complexe problematiek verschil uitmaken?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7020000" y="1224650"/>
            <a:ext cx="13620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S.v.p. lezen..!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welke behoeft toelichting?</a:t>
            </a:r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Macintosh PowerPoint</Application>
  <PresentationFormat>Diavoorstelling (16:9)</PresentationFormat>
  <Paragraphs>195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Simple Light</vt:lpstr>
      <vt:lpstr>Simple Light</vt:lpstr>
      <vt:lpstr>Thuiszitters en kwaliteit van Passend Onderwijs</vt:lpstr>
      <vt:lpstr>Zeer vlot kennismaken</vt:lpstr>
      <vt:lpstr>Praktijkonderzoek</vt:lpstr>
      <vt:lpstr>Definities OCW en Ingrado</vt:lpstr>
      <vt:lpstr>Stellingen: waar/onwaar/sterkste/zwakste?</vt:lpstr>
      <vt:lpstr>Verkenning</vt:lpstr>
      <vt:lpstr>In perspectief plaatsen</vt:lpstr>
      <vt:lpstr>Wat houdt ‘passend’ in?</vt:lpstr>
      <vt:lpstr>Welke uitval factoren kent u?</vt:lpstr>
      <vt:lpstr>Observaties ‘MDO’s’ veel te verbeteren  -  relationeel procesmatig inhoudelijk professioneel</vt:lpstr>
      <vt:lpstr>Dilemma’s</vt:lpstr>
      <vt:lpstr>Welke oplossingsrichtingen kent u? </vt:lpstr>
      <vt:lpstr>‘Normatieve professionaliteit’: met goed geweten de juiste keuzes maken met grote gevolgen voor het kind</vt:lpstr>
      <vt:lpstr>Professionaliseringsbeleid</vt:lpstr>
      <vt:lpstr>Zie onze publicaties..!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Thuiszitters en kwaliteit van Passend Onderwijs</dc:title>
  <cp:lastModifiedBy>Hans Pollen</cp:lastModifiedBy>
  <cp:revision>1</cp:revision>
  <dcterms:modified xsi:type="dcterms:W3CDTF">2019-01-15T11:32:35Z</dcterms:modified>
</cp:coreProperties>
</file>