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401" r:id="rId3"/>
    <p:sldId id="402" r:id="rId4"/>
    <p:sldId id="407" r:id="rId5"/>
    <p:sldId id="410" r:id="rId6"/>
    <p:sldId id="408" r:id="rId7"/>
    <p:sldId id="414" r:id="rId8"/>
    <p:sldId id="409" r:id="rId9"/>
    <p:sldId id="411" r:id="rId10"/>
    <p:sldId id="413" r:id="rId11"/>
    <p:sldId id="302" r:id="rId12"/>
    <p:sldId id="392" r:id="rId13"/>
    <p:sldId id="393" r:id="rId14"/>
    <p:sldId id="415" r:id="rId15"/>
    <p:sldId id="416" r:id="rId16"/>
    <p:sldId id="406" r:id="rId17"/>
    <p:sldId id="263" r:id="rId18"/>
    <p:sldId id="299" r:id="rId19"/>
    <p:sldId id="303" r:id="rId20"/>
    <p:sldId id="304" r:id="rId21"/>
    <p:sldId id="31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Denekens" initials="VD" lastIdx="1" clrIdx="0">
    <p:extLst>
      <p:ext uri="{19B8F6BF-5375-455C-9EA6-DF929625EA0E}">
        <p15:presenceInfo xmlns:p15="http://schemas.microsoft.com/office/powerpoint/2012/main" userId="7978aef8d18b73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1F0"/>
    <a:srgbClr val="66C1BE"/>
    <a:srgbClr val="1177B1"/>
    <a:srgbClr val="636767"/>
    <a:srgbClr val="949494"/>
    <a:srgbClr val="ECE7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70" autoAdjust="0"/>
    <p:restoredTop sz="79864" autoAdjust="0"/>
  </p:normalViewPr>
  <p:slideViewPr>
    <p:cSldViewPr snapToGrid="0">
      <p:cViewPr varScale="1">
        <p:scale>
          <a:sx n="101" d="100"/>
          <a:sy n="101" d="100"/>
        </p:scale>
        <p:origin x="13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7C8681C-4BAD-4071-A24E-EA18D93457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Tijdelijke aanduiding voor datum 2">
            <a:extLst>
              <a:ext uri="{FF2B5EF4-FFF2-40B4-BE49-F238E27FC236}">
                <a16:creationId xmlns:a16="http://schemas.microsoft.com/office/drawing/2014/main" id="{892B4F74-AFA0-4D8C-91E8-6D6856B82F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C41232-4C88-4850-929A-F7DC3B3D73E1}" type="datetimeFigureOut">
              <a:rPr lang="fr-BE" smtClean="0"/>
              <a:t>19/10/21</a:t>
            </a:fld>
            <a:endParaRPr lang="fr-BE"/>
          </a:p>
        </p:txBody>
      </p:sp>
      <p:sp>
        <p:nvSpPr>
          <p:cNvPr id="4" name="Tijdelijke aanduiding voor voettekst 3">
            <a:extLst>
              <a:ext uri="{FF2B5EF4-FFF2-40B4-BE49-F238E27FC236}">
                <a16:creationId xmlns:a16="http://schemas.microsoft.com/office/drawing/2014/main" id="{84099670-4480-41AC-8B69-8195EF3BF1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Tijdelijke aanduiding voor dianummer 4">
            <a:extLst>
              <a:ext uri="{FF2B5EF4-FFF2-40B4-BE49-F238E27FC236}">
                <a16:creationId xmlns:a16="http://schemas.microsoft.com/office/drawing/2014/main" id="{DE527723-A158-4F94-8913-8432C5A93E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4C4877-A9F6-4960-8FB2-7F36C405E5E8}" type="slidenum">
              <a:rPr lang="fr-BE" smtClean="0"/>
              <a:t>‹nr.›</a:t>
            </a:fld>
            <a:endParaRPr lang="fr-BE"/>
          </a:p>
        </p:txBody>
      </p:sp>
    </p:spTree>
    <p:extLst>
      <p:ext uri="{BB962C8B-B14F-4D97-AF65-F5344CB8AC3E}">
        <p14:creationId xmlns:p14="http://schemas.microsoft.com/office/powerpoint/2010/main" val="39600930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66E58-ACF1-4697-85A0-6F3C72597E70}" type="datetimeFigureOut">
              <a:rPr lang="fr-BE" smtClean="0"/>
              <a:t>19/10/21</a:t>
            </a:fld>
            <a:endParaRPr lang="fr-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1BBDC-9CF9-407C-9169-C63505317EE0}" type="slidenum">
              <a:rPr lang="fr-BE" smtClean="0"/>
              <a:t>‹nr.›</a:t>
            </a:fld>
            <a:endParaRPr lang="fr-BE"/>
          </a:p>
        </p:txBody>
      </p:sp>
    </p:spTree>
    <p:extLst>
      <p:ext uri="{BB962C8B-B14F-4D97-AF65-F5344CB8AC3E}">
        <p14:creationId xmlns:p14="http://schemas.microsoft.com/office/powerpoint/2010/main" val="17531641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2A1BBDC-9CF9-407C-9169-C63505317EE0}" type="slidenum">
              <a:rPr lang="fr-BE" smtClean="0"/>
              <a:t>1</a:t>
            </a:fld>
            <a:endParaRPr lang="fr-BE"/>
          </a:p>
        </p:txBody>
      </p:sp>
    </p:spTree>
    <p:extLst>
      <p:ext uri="{BB962C8B-B14F-4D97-AF65-F5344CB8AC3E}">
        <p14:creationId xmlns:p14="http://schemas.microsoft.com/office/powerpoint/2010/main" val="267141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BE" dirty="0"/>
              <a:t>Maar ook formatief is comparatief beoordelen een uiterst krachtige methode.</a:t>
            </a:r>
          </a:p>
          <a:p>
            <a:pPr marL="0" indent="0">
              <a:buNone/>
            </a:pPr>
            <a:r>
              <a:rPr lang="nl-BE" dirty="0"/>
              <a:t>Het psychologisch principe gaat natuurlijk ook voor de studenten op. Ook voor hen is het gemakkelijker om te vergelijken dan om absolute beoordelingen te maken, en ze kunnen er ongelooflijk van leren,</a:t>
            </a:r>
          </a:p>
          <a:p>
            <a:pPr marL="0" indent="0">
              <a:buNone/>
            </a:pPr>
            <a:r>
              <a:rPr lang="nl-BE" dirty="0"/>
              <a:t>Hoe komt het dat studenten ervan leren?</a:t>
            </a:r>
          </a:p>
          <a:p>
            <a:pPr marL="0" indent="0">
              <a:buNone/>
            </a:pPr>
            <a:endParaRPr lang="nl-B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dirty="0"/>
              <a:t>Wel doordat ze een concreet referentiepunt krijgen: het andere werk-&gt; geen abstracte criteria, dat maakt het veel aanschouwelijker, Elke vergelijking </a:t>
            </a:r>
            <a:r>
              <a:rPr lang="nl-BE" dirty="0" err="1"/>
              <a:t>triggert</a:t>
            </a:r>
            <a:r>
              <a:rPr lang="nl-BE" dirty="0"/>
              <a:t> om op iets anders te letten (denk aan # criteria die naar boven kwamen in stukje over validiteit), hierdoor worden </a:t>
            </a:r>
            <a:r>
              <a:rPr lang="nl-BE" dirty="0" err="1"/>
              <a:t>buttom</a:t>
            </a:r>
            <a:r>
              <a:rPr lang="nl-BE" dirty="0"/>
              <a:t>-up de kwaliteitscriteria opgebouwd</a:t>
            </a:r>
          </a:p>
          <a:p>
            <a:pPr marL="228600" indent="-228600">
              <a:buAutoNum type="arabicPeriod"/>
            </a:pPr>
            <a:r>
              <a:rPr lang="nl-BE" dirty="0"/>
              <a:t>Door teksten van uiteenlopende kwaliteit te zien, beginnen ze te ervaren waaraan het ligt dat de ene tekst goed is en de andere slechter</a:t>
            </a:r>
          </a:p>
          <a:p>
            <a:pPr marL="228600" indent="-228600">
              <a:buAutoNum type="arabicPeriod"/>
            </a:pPr>
            <a:r>
              <a:rPr lang="nl-BE" dirty="0"/>
              <a:t>En maken ze de reflectie, hoe zat dat aspect in mijn eigen werk, en kan ik hier geen zaken van wat ik zie toepassen en integreren in mijn eigen werk?</a:t>
            </a:r>
          </a:p>
          <a:p>
            <a:pPr marL="228600" indent="-228600">
              <a:buAutoNum type="arabicPeriod"/>
            </a:pPr>
            <a:r>
              <a:rPr lang="nl-BE" dirty="0"/>
              <a:t>Het formuleren van feedback ondersteunt dat reflectie proces waardoor ze de materie diep verwerken</a:t>
            </a:r>
          </a:p>
          <a:p>
            <a:pPr marL="228600" indent="-228600">
              <a:buAutoNum type="arabicPeriod"/>
            </a:pPr>
            <a:r>
              <a:rPr lang="nl-BE" dirty="0"/>
              <a:t>Studenten hebben nu ook een veel beter begrip van de taak en waartoe de cursus moet leiden, op die manier zal de prestatie ook veel beter zijn.</a:t>
            </a:r>
          </a:p>
          <a:p>
            <a:pPr marL="228600" indent="-228600">
              <a:buAutoNum type="arabicPeriod"/>
            </a:pPr>
            <a:endParaRPr lang="nl-BE" dirty="0"/>
          </a:p>
          <a:p>
            <a:pPr marL="0" indent="0">
              <a:buNone/>
            </a:pPr>
            <a:endParaRPr lang="nl-BE" dirty="0"/>
          </a:p>
        </p:txBody>
      </p:sp>
      <p:sp>
        <p:nvSpPr>
          <p:cNvPr id="4" name="Slide Number Placeholder 3"/>
          <p:cNvSpPr>
            <a:spLocks noGrp="1"/>
          </p:cNvSpPr>
          <p:nvPr>
            <p:ph type="sldNum" sz="quarter" idx="5"/>
          </p:nvPr>
        </p:nvSpPr>
        <p:spPr/>
        <p:txBody>
          <a:bodyPr/>
          <a:lstStyle/>
          <a:p>
            <a:fld id="{79001366-5890-F345-A797-E29EE0A080D8}" type="slidenum">
              <a:rPr lang="nl-BE" smtClean="0"/>
              <a:t>11</a:t>
            </a:fld>
            <a:endParaRPr lang="nl-BE"/>
          </a:p>
        </p:txBody>
      </p:sp>
    </p:spTree>
    <p:extLst>
      <p:ext uri="{BB962C8B-B14F-4D97-AF65-F5344CB8AC3E}">
        <p14:creationId xmlns:p14="http://schemas.microsoft.com/office/powerpoint/2010/main" val="170648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2A1BBDC-9CF9-407C-9169-C63505317EE0}" type="slidenum">
              <a:rPr lang="fr-BE" smtClean="0"/>
              <a:t>12</a:t>
            </a:fld>
            <a:endParaRPr lang="fr-BE"/>
          </a:p>
        </p:txBody>
      </p:sp>
    </p:spTree>
    <p:extLst>
      <p:ext uri="{BB962C8B-B14F-4D97-AF65-F5344CB8AC3E}">
        <p14:creationId xmlns:p14="http://schemas.microsoft.com/office/powerpoint/2010/main" val="91706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2A1BBDC-9CF9-407C-9169-C63505317EE0}" type="slidenum">
              <a:rPr lang="fr-BE" smtClean="0"/>
              <a:t>13</a:t>
            </a:fld>
            <a:endParaRPr lang="fr-BE"/>
          </a:p>
        </p:txBody>
      </p:sp>
    </p:spTree>
    <p:extLst>
      <p:ext uri="{BB962C8B-B14F-4D97-AF65-F5344CB8AC3E}">
        <p14:creationId xmlns:p14="http://schemas.microsoft.com/office/powerpoint/2010/main" val="193467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2A1BBDC-9CF9-407C-9169-C63505317EE0}" type="slidenum">
              <a:rPr lang="fr-BE" smtClean="0"/>
              <a:t>17</a:t>
            </a:fld>
            <a:endParaRPr lang="fr-BE"/>
          </a:p>
        </p:txBody>
      </p:sp>
    </p:spTree>
    <p:extLst>
      <p:ext uri="{BB962C8B-B14F-4D97-AF65-F5344CB8AC3E}">
        <p14:creationId xmlns:p14="http://schemas.microsoft.com/office/powerpoint/2010/main" val="196265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2A1BBDC-9CF9-407C-9169-C63505317EE0}" type="slidenum">
              <a:rPr lang="fr-BE" smtClean="0"/>
              <a:t>18</a:t>
            </a:fld>
            <a:endParaRPr lang="fr-BE"/>
          </a:p>
        </p:txBody>
      </p:sp>
    </p:spTree>
    <p:extLst>
      <p:ext uri="{BB962C8B-B14F-4D97-AF65-F5344CB8AC3E}">
        <p14:creationId xmlns:p14="http://schemas.microsoft.com/office/powerpoint/2010/main" val="63905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p:txBody>
      </p:sp>
      <p:sp>
        <p:nvSpPr>
          <p:cNvPr id="4" name="Tijdelijke aanduiding voor dianummer 3"/>
          <p:cNvSpPr>
            <a:spLocks noGrp="1"/>
          </p:cNvSpPr>
          <p:nvPr>
            <p:ph type="sldNum" sz="quarter" idx="5"/>
          </p:nvPr>
        </p:nvSpPr>
        <p:spPr/>
        <p:txBody>
          <a:bodyPr/>
          <a:lstStyle/>
          <a:p>
            <a:fld id="{72A1BBDC-9CF9-407C-9169-C63505317EE0}" type="slidenum">
              <a:rPr lang="fr-BE" smtClean="0"/>
              <a:t>19</a:t>
            </a:fld>
            <a:endParaRPr lang="fr-BE"/>
          </a:p>
        </p:txBody>
      </p:sp>
    </p:spTree>
    <p:extLst>
      <p:ext uri="{BB962C8B-B14F-4D97-AF65-F5344CB8AC3E}">
        <p14:creationId xmlns:p14="http://schemas.microsoft.com/office/powerpoint/2010/main" val="127386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2A1BBDC-9CF9-407C-9169-C63505317EE0}" type="slidenum">
              <a:rPr lang="fr-BE" smtClean="0"/>
              <a:t>20</a:t>
            </a:fld>
            <a:endParaRPr lang="fr-BE"/>
          </a:p>
        </p:txBody>
      </p:sp>
    </p:spTree>
    <p:extLst>
      <p:ext uri="{BB962C8B-B14F-4D97-AF65-F5344CB8AC3E}">
        <p14:creationId xmlns:p14="http://schemas.microsoft.com/office/powerpoint/2010/main" val="65910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2A1BBDC-9CF9-407C-9169-C63505317EE0}" type="slidenum">
              <a:rPr lang="fr-BE" smtClean="0"/>
              <a:t>21</a:t>
            </a:fld>
            <a:endParaRPr lang="fr-BE"/>
          </a:p>
        </p:txBody>
      </p:sp>
    </p:spTree>
    <p:extLst>
      <p:ext uri="{BB962C8B-B14F-4D97-AF65-F5344CB8AC3E}">
        <p14:creationId xmlns:p14="http://schemas.microsoft.com/office/powerpoint/2010/main" val="305204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5AAB6-0559-4134-9EA7-045E44BDF69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fr-BE"/>
          </a:p>
        </p:txBody>
      </p:sp>
      <p:sp>
        <p:nvSpPr>
          <p:cNvPr id="3" name="Ondertitel 2">
            <a:extLst>
              <a:ext uri="{FF2B5EF4-FFF2-40B4-BE49-F238E27FC236}">
                <a16:creationId xmlns:a16="http://schemas.microsoft.com/office/drawing/2014/main" id="{9B621655-7317-4C60-BC5D-872689337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fr-BE"/>
          </a:p>
        </p:txBody>
      </p:sp>
      <p:sp>
        <p:nvSpPr>
          <p:cNvPr id="5" name="Tijdelijke aanduiding voor voettekst 4">
            <a:extLst>
              <a:ext uri="{FF2B5EF4-FFF2-40B4-BE49-F238E27FC236}">
                <a16:creationId xmlns:a16="http://schemas.microsoft.com/office/drawing/2014/main" id="{7021F635-48C2-4815-B0C9-4CBF6B28D571}"/>
              </a:ext>
            </a:extLst>
          </p:cNvPr>
          <p:cNvSpPr>
            <a:spLocks noGrp="1"/>
          </p:cNvSpPr>
          <p:nvPr>
            <p:ph type="ftr" sz="quarter" idx="11"/>
          </p:nvPr>
        </p:nvSpPr>
        <p:spPr/>
        <p:txBody>
          <a:bodyPr/>
          <a:lstStyle/>
          <a:p>
            <a:endParaRPr lang="fr-BE"/>
          </a:p>
        </p:txBody>
      </p:sp>
      <p:sp>
        <p:nvSpPr>
          <p:cNvPr id="6" name="Tijdelijke aanduiding voor dianummer 5">
            <a:extLst>
              <a:ext uri="{FF2B5EF4-FFF2-40B4-BE49-F238E27FC236}">
                <a16:creationId xmlns:a16="http://schemas.microsoft.com/office/drawing/2014/main" id="{1F292F71-82FC-49CC-A705-9141E654803B}"/>
              </a:ext>
            </a:extLst>
          </p:cNvPr>
          <p:cNvSpPr>
            <a:spLocks noGrp="1"/>
          </p:cNvSpPr>
          <p:nvPr>
            <p:ph type="sldNum" sz="quarter" idx="12"/>
          </p:nvPr>
        </p:nvSpPr>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300983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C1B6F-BD0F-4700-96CF-803023FAF4CF}"/>
              </a:ext>
            </a:extLst>
          </p:cNvPr>
          <p:cNvSpPr>
            <a:spLocks noGrp="1"/>
          </p:cNvSpPr>
          <p:nvPr>
            <p:ph type="title"/>
          </p:nvPr>
        </p:nvSpPr>
        <p:spPr/>
        <p:txBody>
          <a:bodyPr/>
          <a:lstStyle/>
          <a:p>
            <a:r>
              <a:rPr lang="nl-NL"/>
              <a:t>Klik om stijl te bewerken</a:t>
            </a:r>
            <a:endParaRPr lang="fr-BE"/>
          </a:p>
        </p:txBody>
      </p:sp>
      <p:sp>
        <p:nvSpPr>
          <p:cNvPr id="3" name="Tijdelijke aanduiding voor verticale tekst 2">
            <a:extLst>
              <a:ext uri="{FF2B5EF4-FFF2-40B4-BE49-F238E27FC236}">
                <a16:creationId xmlns:a16="http://schemas.microsoft.com/office/drawing/2014/main" id="{2B20AEA9-0D53-418A-A8B7-4C91C189632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5" name="Tijdelijke aanduiding voor voettekst 4">
            <a:extLst>
              <a:ext uri="{FF2B5EF4-FFF2-40B4-BE49-F238E27FC236}">
                <a16:creationId xmlns:a16="http://schemas.microsoft.com/office/drawing/2014/main" id="{619802C1-58D6-49E6-A55A-8FF5D0A1EEF0}"/>
              </a:ext>
            </a:extLst>
          </p:cNvPr>
          <p:cNvSpPr>
            <a:spLocks noGrp="1"/>
          </p:cNvSpPr>
          <p:nvPr>
            <p:ph type="ftr" sz="quarter" idx="11"/>
          </p:nvPr>
        </p:nvSpPr>
        <p:spPr/>
        <p:txBody>
          <a:bodyPr/>
          <a:lstStyle/>
          <a:p>
            <a:endParaRPr lang="fr-BE"/>
          </a:p>
        </p:txBody>
      </p:sp>
      <p:sp>
        <p:nvSpPr>
          <p:cNvPr id="6" name="Tijdelijke aanduiding voor dianummer 5">
            <a:extLst>
              <a:ext uri="{FF2B5EF4-FFF2-40B4-BE49-F238E27FC236}">
                <a16:creationId xmlns:a16="http://schemas.microsoft.com/office/drawing/2014/main" id="{1CE01C1C-4BF6-483A-A43D-6196E6ACD2AA}"/>
              </a:ext>
            </a:extLst>
          </p:cNvPr>
          <p:cNvSpPr>
            <a:spLocks noGrp="1"/>
          </p:cNvSpPr>
          <p:nvPr>
            <p:ph type="sldNum" sz="quarter" idx="12"/>
          </p:nvPr>
        </p:nvSpPr>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346453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A62FC8D-EDDA-45DA-BEC3-1B8A02AA399E}"/>
              </a:ext>
            </a:extLst>
          </p:cNvPr>
          <p:cNvSpPr>
            <a:spLocks noGrp="1"/>
          </p:cNvSpPr>
          <p:nvPr>
            <p:ph type="title" orient="vert"/>
          </p:nvPr>
        </p:nvSpPr>
        <p:spPr>
          <a:xfrm>
            <a:off x="8724900" y="365125"/>
            <a:ext cx="2628900" cy="5811838"/>
          </a:xfrm>
        </p:spPr>
        <p:txBody>
          <a:bodyPr vert="eaVert"/>
          <a:lstStyle/>
          <a:p>
            <a:r>
              <a:rPr lang="nl-NL"/>
              <a:t>Klik om stijl te bewerken</a:t>
            </a:r>
            <a:endParaRPr lang="fr-BE"/>
          </a:p>
        </p:txBody>
      </p:sp>
      <p:sp>
        <p:nvSpPr>
          <p:cNvPr id="3" name="Tijdelijke aanduiding voor verticale tekst 2">
            <a:extLst>
              <a:ext uri="{FF2B5EF4-FFF2-40B4-BE49-F238E27FC236}">
                <a16:creationId xmlns:a16="http://schemas.microsoft.com/office/drawing/2014/main" id="{EDF9CACF-F71D-4496-9651-FD23318CE1C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5" name="Tijdelijke aanduiding voor voettekst 4">
            <a:extLst>
              <a:ext uri="{FF2B5EF4-FFF2-40B4-BE49-F238E27FC236}">
                <a16:creationId xmlns:a16="http://schemas.microsoft.com/office/drawing/2014/main" id="{EEB93CFC-45AF-4324-9D33-05638582023C}"/>
              </a:ext>
            </a:extLst>
          </p:cNvPr>
          <p:cNvSpPr>
            <a:spLocks noGrp="1"/>
          </p:cNvSpPr>
          <p:nvPr>
            <p:ph type="ftr" sz="quarter" idx="11"/>
          </p:nvPr>
        </p:nvSpPr>
        <p:spPr/>
        <p:txBody>
          <a:bodyPr/>
          <a:lstStyle/>
          <a:p>
            <a:endParaRPr lang="fr-BE"/>
          </a:p>
        </p:txBody>
      </p:sp>
      <p:sp>
        <p:nvSpPr>
          <p:cNvPr id="6" name="Tijdelijke aanduiding voor dianummer 5">
            <a:extLst>
              <a:ext uri="{FF2B5EF4-FFF2-40B4-BE49-F238E27FC236}">
                <a16:creationId xmlns:a16="http://schemas.microsoft.com/office/drawing/2014/main" id="{D448084D-4A18-461A-8E6F-6F00EFC452C6}"/>
              </a:ext>
            </a:extLst>
          </p:cNvPr>
          <p:cNvSpPr>
            <a:spLocks noGrp="1"/>
          </p:cNvSpPr>
          <p:nvPr>
            <p:ph type="sldNum" sz="quarter" idx="12"/>
          </p:nvPr>
        </p:nvSpPr>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237253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FB81A-CC62-418B-A8B9-22F59FBBD709}"/>
              </a:ext>
            </a:extLst>
          </p:cNvPr>
          <p:cNvSpPr>
            <a:spLocks noGrp="1"/>
          </p:cNvSpPr>
          <p:nvPr>
            <p:ph type="title"/>
          </p:nvPr>
        </p:nvSpPr>
        <p:spPr>
          <a:xfrm>
            <a:off x="371475" y="201224"/>
            <a:ext cx="10872788" cy="1153124"/>
          </a:xfrm>
        </p:spPr>
        <p:txBody>
          <a:bodyPr/>
          <a:lstStyle/>
          <a:p>
            <a:r>
              <a:rPr lang="nl-NL"/>
              <a:t>Klik om stijl te bewerken</a:t>
            </a:r>
            <a:endParaRPr lang="fr-BE"/>
          </a:p>
        </p:txBody>
      </p:sp>
      <p:sp>
        <p:nvSpPr>
          <p:cNvPr id="3" name="Tijdelijke aanduiding voor inhoud 2">
            <a:extLst>
              <a:ext uri="{FF2B5EF4-FFF2-40B4-BE49-F238E27FC236}">
                <a16:creationId xmlns:a16="http://schemas.microsoft.com/office/drawing/2014/main" id="{1D56AA70-F103-4082-8F2C-BE1FC405271A}"/>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fr-BE" dirty="0"/>
          </a:p>
        </p:txBody>
      </p:sp>
      <p:sp>
        <p:nvSpPr>
          <p:cNvPr id="5" name="Tijdelijke aanduiding voor voettekst 4">
            <a:extLst>
              <a:ext uri="{FF2B5EF4-FFF2-40B4-BE49-F238E27FC236}">
                <a16:creationId xmlns:a16="http://schemas.microsoft.com/office/drawing/2014/main" id="{A6FCB56F-6A8D-4392-A588-CAA18B72ED24}"/>
              </a:ext>
            </a:extLst>
          </p:cNvPr>
          <p:cNvSpPr>
            <a:spLocks noGrp="1"/>
          </p:cNvSpPr>
          <p:nvPr>
            <p:ph type="ftr" sz="quarter" idx="11"/>
          </p:nvPr>
        </p:nvSpPr>
        <p:spPr/>
        <p:txBody>
          <a:bodyPr/>
          <a:lstStyle/>
          <a:p>
            <a:endParaRPr lang="fr-BE"/>
          </a:p>
        </p:txBody>
      </p:sp>
      <p:sp>
        <p:nvSpPr>
          <p:cNvPr id="6" name="Tijdelijke aanduiding voor dianummer 5">
            <a:extLst>
              <a:ext uri="{FF2B5EF4-FFF2-40B4-BE49-F238E27FC236}">
                <a16:creationId xmlns:a16="http://schemas.microsoft.com/office/drawing/2014/main" id="{9259F82A-216D-488E-BBD1-FED2E0442F00}"/>
              </a:ext>
            </a:extLst>
          </p:cNvPr>
          <p:cNvSpPr>
            <a:spLocks noGrp="1"/>
          </p:cNvSpPr>
          <p:nvPr>
            <p:ph type="sldNum" sz="quarter" idx="12"/>
          </p:nvPr>
        </p:nvSpPr>
        <p:spPr>
          <a:xfrm>
            <a:off x="11244261" y="6491019"/>
            <a:ext cx="724692" cy="251094"/>
          </a:xfrm>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38484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35732-8439-4815-8F67-64478793B94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fr-BE"/>
          </a:p>
        </p:txBody>
      </p:sp>
      <p:sp>
        <p:nvSpPr>
          <p:cNvPr id="3" name="Tijdelijke aanduiding voor tekst 2">
            <a:extLst>
              <a:ext uri="{FF2B5EF4-FFF2-40B4-BE49-F238E27FC236}">
                <a16:creationId xmlns:a16="http://schemas.microsoft.com/office/drawing/2014/main" id="{E2230BDE-2C8D-47FE-BF59-EEE6FE6489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Tijdelijke aanduiding voor voettekst 4">
            <a:extLst>
              <a:ext uri="{FF2B5EF4-FFF2-40B4-BE49-F238E27FC236}">
                <a16:creationId xmlns:a16="http://schemas.microsoft.com/office/drawing/2014/main" id="{3FADA764-5BBF-430E-B164-61CDD81D237C}"/>
              </a:ext>
            </a:extLst>
          </p:cNvPr>
          <p:cNvSpPr>
            <a:spLocks noGrp="1"/>
          </p:cNvSpPr>
          <p:nvPr>
            <p:ph type="ftr" sz="quarter" idx="11"/>
          </p:nvPr>
        </p:nvSpPr>
        <p:spPr/>
        <p:txBody>
          <a:bodyPr/>
          <a:lstStyle/>
          <a:p>
            <a:endParaRPr lang="fr-BE"/>
          </a:p>
        </p:txBody>
      </p:sp>
      <p:sp>
        <p:nvSpPr>
          <p:cNvPr id="6" name="Tijdelijke aanduiding voor dianummer 5">
            <a:extLst>
              <a:ext uri="{FF2B5EF4-FFF2-40B4-BE49-F238E27FC236}">
                <a16:creationId xmlns:a16="http://schemas.microsoft.com/office/drawing/2014/main" id="{F99243F4-E596-497D-AF16-206B77E7DE5C}"/>
              </a:ext>
            </a:extLst>
          </p:cNvPr>
          <p:cNvSpPr>
            <a:spLocks noGrp="1"/>
          </p:cNvSpPr>
          <p:nvPr>
            <p:ph type="sldNum" sz="quarter" idx="12"/>
          </p:nvPr>
        </p:nvSpPr>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31591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CEF28-B22B-465F-89F2-15C31B72FEAF}"/>
              </a:ext>
            </a:extLst>
          </p:cNvPr>
          <p:cNvSpPr>
            <a:spLocks noGrp="1"/>
          </p:cNvSpPr>
          <p:nvPr>
            <p:ph type="title"/>
          </p:nvPr>
        </p:nvSpPr>
        <p:spPr/>
        <p:txBody>
          <a:bodyPr/>
          <a:lstStyle/>
          <a:p>
            <a:r>
              <a:rPr lang="nl-NL"/>
              <a:t>Klik om stijl te bewerken</a:t>
            </a:r>
            <a:endParaRPr lang="fr-BE"/>
          </a:p>
        </p:txBody>
      </p:sp>
      <p:sp>
        <p:nvSpPr>
          <p:cNvPr id="3" name="Tijdelijke aanduiding voor inhoud 2">
            <a:extLst>
              <a:ext uri="{FF2B5EF4-FFF2-40B4-BE49-F238E27FC236}">
                <a16:creationId xmlns:a16="http://schemas.microsoft.com/office/drawing/2014/main" id="{D7E86E0E-D5C6-4A69-A690-4BF167D7CF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4" name="Tijdelijke aanduiding voor inhoud 3">
            <a:extLst>
              <a:ext uri="{FF2B5EF4-FFF2-40B4-BE49-F238E27FC236}">
                <a16:creationId xmlns:a16="http://schemas.microsoft.com/office/drawing/2014/main" id="{58E90AB7-215C-48CB-909C-8A5982D6911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6" name="Tijdelijke aanduiding voor voettekst 5">
            <a:extLst>
              <a:ext uri="{FF2B5EF4-FFF2-40B4-BE49-F238E27FC236}">
                <a16:creationId xmlns:a16="http://schemas.microsoft.com/office/drawing/2014/main" id="{F06537FB-3722-4696-83C0-E26AF8C8A9B4}"/>
              </a:ext>
            </a:extLst>
          </p:cNvPr>
          <p:cNvSpPr>
            <a:spLocks noGrp="1"/>
          </p:cNvSpPr>
          <p:nvPr>
            <p:ph type="ftr" sz="quarter" idx="11"/>
          </p:nvPr>
        </p:nvSpPr>
        <p:spPr/>
        <p:txBody>
          <a:bodyPr/>
          <a:lstStyle/>
          <a:p>
            <a:endParaRPr lang="fr-BE"/>
          </a:p>
        </p:txBody>
      </p:sp>
      <p:sp>
        <p:nvSpPr>
          <p:cNvPr id="7" name="Tijdelijke aanduiding voor dianummer 6">
            <a:extLst>
              <a:ext uri="{FF2B5EF4-FFF2-40B4-BE49-F238E27FC236}">
                <a16:creationId xmlns:a16="http://schemas.microsoft.com/office/drawing/2014/main" id="{7138AECF-235C-47C2-AA74-AEFADA1E365F}"/>
              </a:ext>
            </a:extLst>
          </p:cNvPr>
          <p:cNvSpPr>
            <a:spLocks noGrp="1"/>
          </p:cNvSpPr>
          <p:nvPr>
            <p:ph type="sldNum" sz="quarter" idx="12"/>
          </p:nvPr>
        </p:nvSpPr>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302744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7DFB5-7E56-40BB-9678-43EC4E565006}"/>
              </a:ext>
            </a:extLst>
          </p:cNvPr>
          <p:cNvSpPr>
            <a:spLocks noGrp="1"/>
          </p:cNvSpPr>
          <p:nvPr>
            <p:ph type="title"/>
          </p:nvPr>
        </p:nvSpPr>
        <p:spPr>
          <a:xfrm>
            <a:off x="839788" y="365125"/>
            <a:ext cx="10515600" cy="1325563"/>
          </a:xfrm>
        </p:spPr>
        <p:txBody>
          <a:bodyPr/>
          <a:lstStyle/>
          <a:p>
            <a:r>
              <a:rPr lang="nl-NL"/>
              <a:t>Klik om stijl te bewerken</a:t>
            </a:r>
            <a:endParaRPr lang="fr-BE"/>
          </a:p>
        </p:txBody>
      </p:sp>
      <p:sp>
        <p:nvSpPr>
          <p:cNvPr id="3" name="Tijdelijke aanduiding voor tekst 2">
            <a:extLst>
              <a:ext uri="{FF2B5EF4-FFF2-40B4-BE49-F238E27FC236}">
                <a16:creationId xmlns:a16="http://schemas.microsoft.com/office/drawing/2014/main" id="{716C52E7-7C97-4817-8D08-19254C4DB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E95053FA-D30A-4630-95DC-3F981ADC527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5" name="Tijdelijke aanduiding voor tekst 4">
            <a:extLst>
              <a:ext uri="{FF2B5EF4-FFF2-40B4-BE49-F238E27FC236}">
                <a16:creationId xmlns:a16="http://schemas.microsoft.com/office/drawing/2014/main" id="{6679CFA0-9BC9-466B-883C-F61D4D38B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E00479-0543-4FAA-8860-FEE9B9E40832}"/>
              </a:ext>
            </a:extLst>
          </p:cNvPr>
          <p:cNvSpPr>
            <a:spLocks noGrp="1"/>
          </p:cNvSpPr>
          <p:nvPr>
            <p:ph sz="quarter" idx="4"/>
          </p:nvPr>
        </p:nvSpPr>
        <p:spPr>
          <a:xfrm>
            <a:off x="6172200" y="2505075"/>
            <a:ext cx="5183188"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fr-BE" dirty="0"/>
          </a:p>
        </p:txBody>
      </p:sp>
      <p:sp>
        <p:nvSpPr>
          <p:cNvPr id="8" name="Tijdelijke aanduiding voor voettekst 7">
            <a:extLst>
              <a:ext uri="{FF2B5EF4-FFF2-40B4-BE49-F238E27FC236}">
                <a16:creationId xmlns:a16="http://schemas.microsoft.com/office/drawing/2014/main" id="{9D04D508-594E-47B6-B82C-4272266ABF0B}"/>
              </a:ext>
            </a:extLst>
          </p:cNvPr>
          <p:cNvSpPr>
            <a:spLocks noGrp="1"/>
          </p:cNvSpPr>
          <p:nvPr>
            <p:ph type="ftr" sz="quarter" idx="11"/>
          </p:nvPr>
        </p:nvSpPr>
        <p:spPr/>
        <p:txBody>
          <a:bodyPr/>
          <a:lstStyle/>
          <a:p>
            <a:endParaRPr lang="fr-BE"/>
          </a:p>
        </p:txBody>
      </p:sp>
      <p:sp>
        <p:nvSpPr>
          <p:cNvPr id="9" name="Tijdelijke aanduiding voor dianummer 8">
            <a:extLst>
              <a:ext uri="{FF2B5EF4-FFF2-40B4-BE49-F238E27FC236}">
                <a16:creationId xmlns:a16="http://schemas.microsoft.com/office/drawing/2014/main" id="{30634AB1-E93C-4E16-80EF-9249A7EE08C6}"/>
              </a:ext>
            </a:extLst>
          </p:cNvPr>
          <p:cNvSpPr>
            <a:spLocks noGrp="1"/>
          </p:cNvSpPr>
          <p:nvPr>
            <p:ph type="sldNum" sz="quarter" idx="12"/>
          </p:nvPr>
        </p:nvSpPr>
        <p:spPr>
          <a:xfrm>
            <a:off x="11355388" y="6491019"/>
            <a:ext cx="600704" cy="251094"/>
          </a:xfrm>
        </p:spPr>
        <p:txBody>
          <a:bodyPr/>
          <a:lstStyle/>
          <a:p>
            <a:r>
              <a:rPr lang="fr-BE" dirty="0"/>
              <a:t>|  </a:t>
            </a:r>
            <a:fld id="{EE3BD6CC-8AF2-4D9E-816E-CA8663F78963}" type="slidenum">
              <a:rPr lang="fr-BE" smtClean="0"/>
              <a:pPr/>
              <a:t>‹nr.›</a:t>
            </a:fld>
            <a:endParaRPr lang="fr-BE" dirty="0"/>
          </a:p>
        </p:txBody>
      </p:sp>
    </p:spTree>
    <p:extLst>
      <p:ext uri="{BB962C8B-B14F-4D97-AF65-F5344CB8AC3E}">
        <p14:creationId xmlns:p14="http://schemas.microsoft.com/office/powerpoint/2010/main" val="112721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18F75-814D-46B3-9AF8-261D74FEA543}"/>
              </a:ext>
            </a:extLst>
          </p:cNvPr>
          <p:cNvSpPr>
            <a:spLocks noGrp="1"/>
          </p:cNvSpPr>
          <p:nvPr>
            <p:ph type="title"/>
          </p:nvPr>
        </p:nvSpPr>
        <p:spPr/>
        <p:txBody>
          <a:bodyPr/>
          <a:lstStyle/>
          <a:p>
            <a:r>
              <a:rPr lang="nl-NL"/>
              <a:t>Klik om stijl te bewerken</a:t>
            </a:r>
            <a:endParaRPr lang="fr-BE"/>
          </a:p>
        </p:txBody>
      </p:sp>
      <p:sp>
        <p:nvSpPr>
          <p:cNvPr id="4" name="Tijdelijke aanduiding voor voettekst 3">
            <a:extLst>
              <a:ext uri="{FF2B5EF4-FFF2-40B4-BE49-F238E27FC236}">
                <a16:creationId xmlns:a16="http://schemas.microsoft.com/office/drawing/2014/main" id="{219A2DBB-FC6A-4513-8A11-506D15C9E20E}"/>
              </a:ext>
            </a:extLst>
          </p:cNvPr>
          <p:cNvSpPr>
            <a:spLocks noGrp="1"/>
          </p:cNvSpPr>
          <p:nvPr>
            <p:ph type="ftr" sz="quarter" idx="11"/>
          </p:nvPr>
        </p:nvSpPr>
        <p:spPr/>
        <p:txBody>
          <a:bodyPr/>
          <a:lstStyle/>
          <a:p>
            <a:endParaRPr lang="fr-BE"/>
          </a:p>
        </p:txBody>
      </p:sp>
      <p:sp>
        <p:nvSpPr>
          <p:cNvPr id="5" name="Tijdelijke aanduiding voor dianummer 4">
            <a:extLst>
              <a:ext uri="{FF2B5EF4-FFF2-40B4-BE49-F238E27FC236}">
                <a16:creationId xmlns:a16="http://schemas.microsoft.com/office/drawing/2014/main" id="{1116F783-CCBF-4C7C-A81C-B71CCBE1C9E2}"/>
              </a:ext>
            </a:extLst>
          </p:cNvPr>
          <p:cNvSpPr>
            <a:spLocks noGrp="1"/>
          </p:cNvSpPr>
          <p:nvPr>
            <p:ph type="sldNum" sz="quarter" idx="12"/>
          </p:nvPr>
        </p:nvSpPr>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143636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20B1EF58-E98B-4D42-AD9B-D25B30E52E35}"/>
              </a:ext>
            </a:extLst>
          </p:cNvPr>
          <p:cNvSpPr>
            <a:spLocks noGrp="1"/>
          </p:cNvSpPr>
          <p:nvPr>
            <p:ph type="ftr" sz="quarter" idx="11"/>
          </p:nvPr>
        </p:nvSpPr>
        <p:spPr/>
        <p:txBody>
          <a:bodyPr/>
          <a:lstStyle/>
          <a:p>
            <a:endParaRPr lang="fr-BE"/>
          </a:p>
        </p:txBody>
      </p:sp>
      <p:sp>
        <p:nvSpPr>
          <p:cNvPr id="4" name="Tijdelijke aanduiding voor dianummer 3">
            <a:extLst>
              <a:ext uri="{FF2B5EF4-FFF2-40B4-BE49-F238E27FC236}">
                <a16:creationId xmlns:a16="http://schemas.microsoft.com/office/drawing/2014/main" id="{8A7F7B6E-C219-492C-A6F8-D23C86C2B71E}"/>
              </a:ext>
            </a:extLst>
          </p:cNvPr>
          <p:cNvSpPr>
            <a:spLocks noGrp="1"/>
          </p:cNvSpPr>
          <p:nvPr>
            <p:ph type="sldNum" sz="quarter" idx="12"/>
          </p:nvPr>
        </p:nvSpPr>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120032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2C4E6-E81D-49D6-BA0B-D94F318B34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fr-BE"/>
          </a:p>
        </p:txBody>
      </p:sp>
      <p:sp>
        <p:nvSpPr>
          <p:cNvPr id="3" name="Tijdelijke aanduiding voor inhoud 2">
            <a:extLst>
              <a:ext uri="{FF2B5EF4-FFF2-40B4-BE49-F238E27FC236}">
                <a16:creationId xmlns:a16="http://schemas.microsoft.com/office/drawing/2014/main" id="{1E4E1219-2193-4F6B-9705-0301F11EA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4" name="Tijdelijke aanduiding voor tekst 3">
            <a:extLst>
              <a:ext uri="{FF2B5EF4-FFF2-40B4-BE49-F238E27FC236}">
                <a16:creationId xmlns:a16="http://schemas.microsoft.com/office/drawing/2014/main" id="{15322C80-3FC0-4F1B-9448-E72E69C04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Tijdelijke aanduiding voor voettekst 5">
            <a:extLst>
              <a:ext uri="{FF2B5EF4-FFF2-40B4-BE49-F238E27FC236}">
                <a16:creationId xmlns:a16="http://schemas.microsoft.com/office/drawing/2014/main" id="{12C98089-B308-43B2-B7F0-CB93B765FC30}"/>
              </a:ext>
            </a:extLst>
          </p:cNvPr>
          <p:cNvSpPr>
            <a:spLocks noGrp="1"/>
          </p:cNvSpPr>
          <p:nvPr>
            <p:ph type="ftr" sz="quarter" idx="11"/>
          </p:nvPr>
        </p:nvSpPr>
        <p:spPr/>
        <p:txBody>
          <a:bodyPr/>
          <a:lstStyle/>
          <a:p>
            <a:endParaRPr lang="fr-BE"/>
          </a:p>
        </p:txBody>
      </p:sp>
      <p:sp>
        <p:nvSpPr>
          <p:cNvPr id="7" name="Tijdelijke aanduiding voor dianummer 6">
            <a:extLst>
              <a:ext uri="{FF2B5EF4-FFF2-40B4-BE49-F238E27FC236}">
                <a16:creationId xmlns:a16="http://schemas.microsoft.com/office/drawing/2014/main" id="{5B8E860B-31F4-471C-9FE1-C9421885109C}"/>
              </a:ext>
            </a:extLst>
          </p:cNvPr>
          <p:cNvSpPr>
            <a:spLocks noGrp="1"/>
          </p:cNvSpPr>
          <p:nvPr>
            <p:ph type="sldNum" sz="quarter" idx="12"/>
          </p:nvPr>
        </p:nvSpPr>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243160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95F63-5132-4305-A607-9FD9E4E9D3B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fr-BE"/>
          </a:p>
        </p:txBody>
      </p:sp>
      <p:sp>
        <p:nvSpPr>
          <p:cNvPr id="3" name="Tijdelijke aanduiding voor afbeelding 2">
            <a:extLst>
              <a:ext uri="{FF2B5EF4-FFF2-40B4-BE49-F238E27FC236}">
                <a16:creationId xmlns:a16="http://schemas.microsoft.com/office/drawing/2014/main" id="{2D034C8F-519B-4838-9F75-FC43E51CB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ijdelijke aanduiding voor tekst 3">
            <a:extLst>
              <a:ext uri="{FF2B5EF4-FFF2-40B4-BE49-F238E27FC236}">
                <a16:creationId xmlns:a16="http://schemas.microsoft.com/office/drawing/2014/main" id="{FD99C5DF-BBA3-4FCB-9E03-B54558482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Tijdelijke aanduiding voor voettekst 5">
            <a:extLst>
              <a:ext uri="{FF2B5EF4-FFF2-40B4-BE49-F238E27FC236}">
                <a16:creationId xmlns:a16="http://schemas.microsoft.com/office/drawing/2014/main" id="{911BA89B-2F1A-4A75-8BF8-E559998B5A8C}"/>
              </a:ext>
            </a:extLst>
          </p:cNvPr>
          <p:cNvSpPr>
            <a:spLocks noGrp="1"/>
          </p:cNvSpPr>
          <p:nvPr>
            <p:ph type="ftr" sz="quarter" idx="11"/>
          </p:nvPr>
        </p:nvSpPr>
        <p:spPr/>
        <p:txBody>
          <a:bodyPr/>
          <a:lstStyle/>
          <a:p>
            <a:endParaRPr lang="fr-BE"/>
          </a:p>
        </p:txBody>
      </p:sp>
      <p:sp>
        <p:nvSpPr>
          <p:cNvPr id="7" name="Tijdelijke aanduiding voor dianummer 6">
            <a:extLst>
              <a:ext uri="{FF2B5EF4-FFF2-40B4-BE49-F238E27FC236}">
                <a16:creationId xmlns:a16="http://schemas.microsoft.com/office/drawing/2014/main" id="{18284C51-A204-4417-BCB0-CDEC9A2EB03E}"/>
              </a:ext>
            </a:extLst>
          </p:cNvPr>
          <p:cNvSpPr>
            <a:spLocks noGrp="1"/>
          </p:cNvSpPr>
          <p:nvPr>
            <p:ph type="sldNum" sz="quarter" idx="12"/>
          </p:nvPr>
        </p:nvSpPr>
        <p:spPr/>
        <p:txBody>
          <a:bodyPr/>
          <a:lstStyle/>
          <a:p>
            <a:fld id="{EE3BD6CC-8AF2-4D9E-816E-CA8663F78963}" type="slidenum">
              <a:rPr lang="fr-BE" smtClean="0"/>
              <a:t>‹nr.›</a:t>
            </a:fld>
            <a:endParaRPr lang="fr-BE"/>
          </a:p>
        </p:txBody>
      </p:sp>
    </p:spTree>
    <p:extLst>
      <p:ext uri="{BB962C8B-B14F-4D97-AF65-F5344CB8AC3E}">
        <p14:creationId xmlns:p14="http://schemas.microsoft.com/office/powerpoint/2010/main" val="137210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5" name="Afbeelding 14" descr="Afbeelding met vogel&#10;&#10;Automatisch gegenereerde beschrijving">
            <a:extLst>
              <a:ext uri="{FF2B5EF4-FFF2-40B4-BE49-F238E27FC236}">
                <a16:creationId xmlns:a16="http://schemas.microsoft.com/office/drawing/2014/main" id="{850587E8-7A14-4343-94DF-EA1C78D30A5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227" b="10227"/>
          <a:stretch/>
        </p:blipFill>
        <p:spPr>
          <a:xfrm>
            <a:off x="3957" y="0"/>
            <a:ext cx="12198467" cy="6861638"/>
          </a:xfrm>
          <a:prstGeom prst="rect">
            <a:avLst/>
          </a:prstGeom>
        </p:spPr>
      </p:pic>
      <p:sp>
        <p:nvSpPr>
          <p:cNvPr id="11" name="Rechthoek 10">
            <a:extLst>
              <a:ext uri="{FF2B5EF4-FFF2-40B4-BE49-F238E27FC236}">
                <a16:creationId xmlns:a16="http://schemas.microsoft.com/office/drawing/2014/main" id="{03F3584C-AE69-4AF0-AA93-FB44BC870F21}"/>
              </a:ext>
            </a:extLst>
          </p:cNvPr>
          <p:cNvSpPr/>
          <p:nvPr userDrawn="1"/>
        </p:nvSpPr>
        <p:spPr>
          <a:xfrm>
            <a:off x="10424" y="1"/>
            <a:ext cx="12192000" cy="6857999"/>
          </a:xfrm>
          <a:prstGeom prst="rect">
            <a:avLst/>
          </a:prstGeom>
          <a:gradFill flip="none" rotWithShape="1">
            <a:gsLst>
              <a:gs pos="5000">
                <a:srgbClr val="F3F5F7"/>
              </a:gs>
              <a:gs pos="0">
                <a:schemeClr val="accent1">
                  <a:lumMod val="5000"/>
                  <a:lumOff val="95000"/>
                  <a:alpha val="60000"/>
                </a:schemeClr>
              </a:gs>
              <a:gs pos="86000">
                <a:srgbClr val="F4F1F0"/>
              </a:gs>
              <a:gs pos="91000">
                <a:srgbClr val="F4F1F0">
                  <a:alpha val="80000"/>
                </a:srgbClr>
              </a:gs>
              <a:gs pos="100000">
                <a:srgbClr val="F4F1F0">
                  <a:alpha val="30000"/>
                </a:srgbClr>
              </a:gs>
            </a:gsLst>
            <a:path path="rect">
              <a:fillToRect r="100000" b="100000"/>
            </a:path>
            <a:tileRect l="-100000" t="-100000"/>
          </a:gra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jdelijke aanduiding voor titel 1">
            <a:extLst>
              <a:ext uri="{FF2B5EF4-FFF2-40B4-BE49-F238E27FC236}">
                <a16:creationId xmlns:a16="http://schemas.microsoft.com/office/drawing/2014/main" id="{CED75FC6-1A19-4738-94DC-3D8E654FDFDD}"/>
              </a:ext>
            </a:extLst>
          </p:cNvPr>
          <p:cNvSpPr>
            <a:spLocks noGrp="1"/>
          </p:cNvSpPr>
          <p:nvPr>
            <p:ph type="title"/>
          </p:nvPr>
        </p:nvSpPr>
        <p:spPr>
          <a:xfrm>
            <a:off x="369277" y="201224"/>
            <a:ext cx="10874986" cy="1153124"/>
          </a:xfrm>
          <a:prstGeom prst="rect">
            <a:avLst/>
          </a:prstGeom>
        </p:spPr>
        <p:txBody>
          <a:bodyPr vert="horz" lIns="91440" tIns="45720" rIns="91440" bIns="45720" rtlCol="0" anchor="b">
            <a:normAutofit/>
          </a:bodyPr>
          <a:lstStyle/>
          <a:p>
            <a:r>
              <a:rPr lang="nl-NL" dirty="0"/>
              <a:t>Klik om stijl te</a:t>
            </a:r>
            <a:endParaRPr lang="fr-BE" dirty="0"/>
          </a:p>
        </p:txBody>
      </p:sp>
      <p:sp>
        <p:nvSpPr>
          <p:cNvPr id="3" name="Tijdelijke aanduiding voor tekst 2">
            <a:extLst>
              <a:ext uri="{FF2B5EF4-FFF2-40B4-BE49-F238E27FC236}">
                <a16:creationId xmlns:a16="http://schemas.microsoft.com/office/drawing/2014/main" id="{A4B9AB32-E584-4807-905D-214C1A8748E5}"/>
              </a:ext>
            </a:extLst>
          </p:cNvPr>
          <p:cNvSpPr>
            <a:spLocks noGrp="1"/>
          </p:cNvSpPr>
          <p:nvPr>
            <p:ph type="body" idx="1"/>
          </p:nvPr>
        </p:nvSpPr>
        <p:spPr>
          <a:xfrm>
            <a:off x="369277" y="1460500"/>
            <a:ext cx="10874984" cy="476777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fr-BE" dirty="0"/>
          </a:p>
        </p:txBody>
      </p:sp>
      <p:sp>
        <p:nvSpPr>
          <p:cNvPr id="4" name="Tijdelijke aanduiding voor datum 3">
            <a:extLst>
              <a:ext uri="{FF2B5EF4-FFF2-40B4-BE49-F238E27FC236}">
                <a16:creationId xmlns:a16="http://schemas.microsoft.com/office/drawing/2014/main" id="{44AFEDFA-0EC1-4C12-80AA-E3444F25E74D}"/>
              </a:ext>
            </a:extLst>
          </p:cNvPr>
          <p:cNvSpPr>
            <a:spLocks noGrp="1"/>
          </p:cNvSpPr>
          <p:nvPr>
            <p:ph type="dt" sz="half" idx="2"/>
          </p:nvPr>
        </p:nvSpPr>
        <p:spPr>
          <a:xfrm>
            <a:off x="8248854" y="6500962"/>
            <a:ext cx="2635714" cy="251094"/>
          </a:xfrm>
          <a:prstGeom prst="rect">
            <a:avLst/>
          </a:prstGeom>
        </p:spPr>
        <p:txBody>
          <a:bodyPr vert="horz" lIns="91440" tIns="45720" rIns="91440" bIns="45720" rtlCol="0" anchor="ctr"/>
          <a:lstStyle>
            <a:lvl1pPr algn="r">
              <a:defRPr sz="1000">
                <a:solidFill>
                  <a:schemeClr val="tx1">
                    <a:tint val="75000"/>
                  </a:schemeClr>
                </a:solidFill>
              </a:defRPr>
            </a:lvl1pPr>
          </a:lstStyle>
          <a:p>
            <a:fld id="{F7B2838A-533D-415B-B74F-3FE28B5AB165}" type="datetime4">
              <a:rPr lang="nl-BE" smtClean="0"/>
              <a:pPr/>
              <a:t>19 oktober 2021</a:t>
            </a:fld>
            <a:endParaRPr lang="fr-BE" dirty="0"/>
          </a:p>
        </p:txBody>
      </p:sp>
      <p:sp>
        <p:nvSpPr>
          <p:cNvPr id="5" name="Tijdelijke aanduiding voor voettekst 4">
            <a:extLst>
              <a:ext uri="{FF2B5EF4-FFF2-40B4-BE49-F238E27FC236}">
                <a16:creationId xmlns:a16="http://schemas.microsoft.com/office/drawing/2014/main" id="{5A74260C-C70E-47D6-A798-4B1B0FBCC2EE}"/>
              </a:ext>
            </a:extLst>
          </p:cNvPr>
          <p:cNvSpPr>
            <a:spLocks noGrp="1"/>
          </p:cNvSpPr>
          <p:nvPr>
            <p:ph type="ftr" sz="quarter" idx="3"/>
          </p:nvPr>
        </p:nvSpPr>
        <p:spPr>
          <a:xfrm>
            <a:off x="1330657" y="6491019"/>
            <a:ext cx="6338225" cy="261037"/>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fr-BE"/>
          </a:p>
        </p:txBody>
      </p:sp>
      <p:sp>
        <p:nvSpPr>
          <p:cNvPr id="6" name="Tijdelijke aanduiding voor dianummer 5">
            <a:extLst>
              <a:ext uri="{FF2B5EF4-FFF2-40B4-BE49-F238E27FC236}">
                <a16:creationId xmlns:a16="http://schemas.microsoft.com/office/drawing/2014/main" id="{B7CA5557-752E-4F92-9D85-EBF54C9D61B0}"/>
              </a:ext>
            </a:extLst>
          </p:cNvPr>
          <p:cNvSpPr>
            <a:spLocks noGrp="1"/>
          </p:cNvSpPr>
          <p:nvPr>
            <p:ph type="sldNum" sz="quarter" idx="4"/>
          </p:nvPr>
        </p:nvSpPr>
        <p:spPr>
          <a:xfrm>
            <a:off x="11244261" y="6491019"/>
            <a:ext cx="724692" cy="251094"/>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fr-BE" dirty="0"/>
              <a:t>  | </a:t>
            </a:r>
            <a:fld id="{EE3BD6CC-8AF2-4D9E-816E-CA8663F78963}" type="slidenum">
              <a:rPr lang="fr-BE" smtClean="0"/>
              <a:pPr/>
              <a:t>‹nr.›</a:t>
            </a:fld>
            <a:endParaRPr lang="fr-BE" dirty="0"/>
          </a:p>
        </p:txBody>
      </p:sp>
      <p:pic>
        <p:nvPicPr>
          <p:cNvPr id="7" name="Afbeelding 6" descr="Afbeelding met tekening, apparaat&#10;&#10;Automatisch gegenereerde beschrijving">
            <a:extLst>
              <a:ext uri="{FF2B5EF4-FFF2-40B4-BE49-F238E27FC236}">
                <a16:creationId xmlns:a16="http://schemas.microsoft.com/office/drawing/2014/main" id="{179C0F80-302B-4FFA-81B0-5F187DEB9BDF}"/>
              </a:ext>
            </a:extLst>
          </p:cNvPr>
          <p:cNvPicPr>
            <a:picLocks noChangeAspect="1"/>
          </p:cNvPicPr>
          <p:nvPr userDrawn="1"/>
        </p:nvPicPr>
        <p:blipFill rotWithShape="1">
          <a:blip r:embed="rId14">
            <a:alphaModFix amt="70000"/>
            <a:extLst>
              <a:ext uri="{28A0092B-C50C-407E-A947-70E740481C1C}">
                <a14:useLocalDpi xmlns:a14="http://schemas.microsoft.com/office/drawing/2010/main" val="0"/>
              </a:ext>
            </a:extLst>
          </a:blip>
          <a:srcRect r="50000"/>
          <a:stretch/>
        </p:blipFill>
        <p:spPr>
          <a:xfrm>
            <a:off x="11735481" y="-1"/>
            <a:ext cx="466944" cy="6858001"/>
          </a:xfrm>
          <a:prstGeom prst="rect">
            <a:avLst/>
          </a:prstGeom>
          <a:noFill/>
        </p:spPr>
      </p:pic>
      <p:pic>
        <p:nvPicPr>
          <p:cNvPr id="9" name="Afbeelding 8">
            <a:extLst>
              <a:ext uri="{FF2B5EF4-FFF2-40B4-BE49-F238E27FC236}">
                <a16:creationId xmlns:a16="http://schemas.microsoft.com/office/drawing/2014/main" id="{F8728263-819C-4025-8763-FC649DBE658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5101" t="40536" r="10150" b="41975"/>
          <a:stretch/>
        </p:blipFill>
        <p:spPr>
          <a:xfrm>
            <a:off x="155575" y="6498613"/>
            <a:ext cx="1067595" cy="249790"/>
          </a:xfrm>
          <a:prstGeom prst="rect">
            <a:avLst/>
          </a:prstGeom>
        </p:spPr>
      </p:pic>
    </p:spTree>
    <p:extLst>
      <p:ext uri="{BB962C8B-B14F-4D97-AF65-F5344CB8AC3E}">
        <p14:creationId xmlns:p14="http://schemas.microsoft.com/office/powerpoint/2010/main" val="31445279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000" kern="1200">
          <a:solidFill>
            <a:srgbClr val="1177B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2" pos="3840" userDrawn="1">
          <p15:clr>
            <a:srgbClr val="F26B43"/>
          </p15:clr>
        </p15:guide>
        <p15:guide id="3" pos="234" userDrawn="1">
          <p15:clr>
            <a:srgbClr val="F26B43"/>
          </p15:clr>
        </p15:guide>
        <p15:guide id="4" pos="52" userDrawn="1">
          <p15:clr>
            <a:srgbClr val="F26B43"/>
          </p15:clr>
        </p15:guide>
        <p15:guide id="6" pos="7628" userDrawn="1">
          <p15:clr>
            <a:srgbClr val="F26B43"/>
          </p15:clr>
        </p15:guide>
        <p15:guide id="7" pos="7401" userDrawn="1">
          <p15:clr>
            <a:srgbClr val="F26B43"/>
          </p15:clr>
        </p15:guide>
        <p15:guide id="8" orient="horz" pos="73" userDrawn="1">
          <p15:clr>
            <a:srgbClr val="F26B43"/>
          </p15:clr>
        </p15:guide>
        <p15:guide id="9" orient="horz" pos="119" userDrawn="1">
          <p15:clr>
            <a:srgbClr val="F26B43"/>
          </p15:clr>
        </p15:guide>
        <p15:guide id="10" orient="horz" pos="867" userDrawn="1">
          <p15:clr>
            <a:srgbClr val="F26B43"/>
          </p15:clr>
        </p15:guide>
        <p15:guide id="11" orient="horz" pos="913" userDrawn="1">
          <p15:clr>
            <a:srgbClr val="F26B43"/>
          </p15:clr>
        </p15:guide>
        <p15:guide id="12" orient="horz" pos="4247" userDrawn="1">
          <p15:clr>
            <a:srgbClr val="F26B43"/>
          </p15:clr>
        </p15:guide>
        <p15:guide id="13" orient="horz" pos="3929" userDrawn="1">
          <p15:clr>
            <a:srgbClr val="F26B43"/>
          </p15:clr>
        </p15:guide>
        <p15:guide id="14" pos="70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5.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hyperlink" Target="https://www.facebook.com/comprov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mproved.com/contact/" TargetMode="External"/><Relationship Id="rId11" Type="http://schemas.openxmlformats.org/officeDocument/2006/relationships/hyperlink" Target="https://twitter.com/comproved" TargetMode="External"/><Relationship Id="rId5" Type="http://schemas.openxmlformats.org/officeDocument/2006/relationships/hyperlink" Target="mailto:maarten@comproved.com" TargetMode="External"/><Relationship Id="rId10" Type="http://schemas.openxmlformats.org/officeDocument/2006/relationships/image" Target="../media/image29.png"/><Relationship Id="rId4" Type="http://schemas.openxmlformats.org/officeDocument/2006/relationships/hyperlink" Target="http://www.comproved.com/" TargetMode="External"/><Relationship Id="rId9" Type="http://schemas.openxmlformats.org/officeDocument/2006/relationships/hyperlink" Target="https://www.linkedin.com/company/comproved/" TargetMode="External"/><Relationship Id="rId14" Type="http://schemas.openxmlformats.org/officeDocument/2006/relationships/image" Target="../media/image31.sv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ening, apparaat&#10;&#10;Automatisch gegenereerde beschrijving">
            <a:extLst>
              <a:ext uri="{FF2B5EF4-FFF2-40B4-BE49-F238E27FC236}">
                <a16:creationId xmlns:a16="http://schemas.microsoft.com/office/drawing/2014/main" id="{B69D13BA-2852-48A7-B3FF-276150A5E27F}"/>
              </a:ext>
            </a:extLst>
          </p:cNvPr>
          <p:cNvPicPr>
            <a:picLocks noChangeAspect="1"/>
          </p:cNvPicPr>
          <p:nvPr/>
        </p:nvPicPr>
        <p:blipFill rotWithShape="1">
          <a:blip r:embed="rId3">
            <a:extLst>
              <a:ext uri="{28A0092B-C50C-407E-A947-70E740481C1C}">
                <a14:useLocalDpi xmlns:a14="http://schemas.microsoft.com/office/drawing/2010/main" val="0"/>
              </a:ext>
            </a:extLst>
          </a:blip>
          <a:srcRect l="20874" t="30981" b="13583"/>
          <a:stretch/>
        </p:blipFill>
        <p:spPr>
          <a:xfrm>
            <a:off x="0" y="0"/>
            <a:ext cx="9747115" cy="6858000"/>
          </a:xfrm>
          <a:prstGeom prst="rect">
            <a:avLst/>
          </a:prstGeom>
        </p:spPr>
      </p:pic>
      <p:sp>
        <p:nvSpPr>
          <p:cNvPr id="2" name="Titel 1">
            <a:extLst>
              <a:ext uri="{FF2B5EF4-FFF2-40B4-BE49-F238E27FC236}">
                <a16:creationId xmlns:a16="http://schemas.microsoft.com/office/drawing/2014/main" id="{9C9C258C-4324-4B59-ADCB-6E15F602FA3C}"/>
              </a:ext>
            </a:extLst>
          </p:cNvPr>
          <p:cNvSpPr>
            <a:spLocks noGrp="1"/>
          </p:cNvSpPr>
          <p:nvPr>
            <p:ph type="ctrTitle"/>
          </p:nvPr>
        </p:nvSpPr>
        <p:spPr>
          <a:xfrm>
            <a:off x="1524000" y="1600200"/>
            <a:ext cx="9144000" cy="2387600"/>
          </a:xfrm>
        </p:spPr>
        <p:txBody>
          <a:bodyPr/>
          <a:lstStyle/>
          <a:p>
            <a:r>
              <a:rPr lang="nl-BE" sz="6000" dirty="0">
                <a:solidFill>
                  <a:schemeClr val="bg1">
                    <a:lumMod val="75000"/>
                    <a:lumOff val="25000"/>
                  </a:schemeClr>
                </a:solidFill>
                <a:effectLst/>
                <a:latin typeface="+mn-lt"/>
                <a:ea typeface="+mn-ea"/>
                <a:cs typeface="+mn-cs"/>
              </a:rPr>
              <a:t>Peerfeedback om van te leren</a:t>
            </a:r>
          </a:p>
        </p:txBody>
      </p:sp>
      <p:pic>
        <p:nvPicPr>
          <p:cNvPr id="15" name="Afbeelding 14">
            <a:extLst>
              <a:ext uri="{FF2B5EF4-FFF2-40B4-BE49-F238E27FC236}">
                <a16:creationId xmlns:a16="http://schemas.microsoft.com/office/drawing/2014/main" id="{F40D10F2-D69A-468B-BE6B-36E1FAE65960}"/>
              </a:ext>
            </a:extLst>
          </p:cNvPr>
          <p:cNvPicPr>
            <a:picLocks noChangeAspect="1"/>
          </p:cNvPicPr>
          <p:nvPr/>
        </p:nvPicPr>
        <p:blipFill rotWithShape="1">
          <a:blip r:embed="rId4">
            <a:extLst>
              <a:ext uri="{28A0092B-C50C-407E-A947-70E740481C1C}">
                <a14:useLocalDpi xmlns:a14="http://schemas.microsoft.com/office/drawing/2010/main" val="0"/>
              </a:ext>
            </a:extLst>
          </a:blip>
          <a:srcRect l="15101" t="40536" r="10150" b="41975"/>
          <a:stretch/>
        </p:blipFill>
        <p:spPr>
          <a:xfrm>
            <a:off x="9512624" y="5834743"/>
            <a:ext cx="2310752" cy="540657"/>
          </a:xfrm>
          <a:prstGeom prst="rect">
            <a:avLst/>
          </a:prstGeom>
        </p:spPr>
      </p:pic>
      <p:pic>
        <p:nvPicPr>
          <p:cNvPr id="4" name="Afbeelding 3">
            <a:extLst>
              <a:ext uri="{FF2B5EF4-FFF2-40B4-BE49-F238E27FC236}">
                <a16:creationId xmlns:a16="http://schemas.microsoft.com/office/drawing/2014/main" id="{2BD2255E-9575-4DBD-A663-8BFC59B51680}"/>
              </a:ext>
            </a:extLst>
          </p:cNvPr>
          <p:cNvPicPr>
            <a:picLocks noChangeAspect="1"/>
          </p:cNvPicPr>
          <p:nvPr/>
        </p:nvPicPr>
        <p:blipFill>
          <a:blip r:embed="rId5"/>
          <a:stretch>
            <a:fillRect/>
          </a:stretch>
        </p:blipFill>
        <p:spPr>
          <a:xfrm>
            <a:off x="-624640" y="4342795"/>
            <a:ext cx="5380952" cy="2723809"/>
          </a:xfrm>
          <a:prstGeom prst="rect">
            <a:avLst/>
          </a:prstGeom>
        </p:spPr>
      </p:pic>
    </p:spTree>
    <p:extLst>
      <p:ext uri="{BB962C8B-B14F-4D97-AF65-F5344CB8AC3E}">
        <p14:creationId xmlns:p14="http://schemas.microsoft.com/office/powerpoint/2010/main" val="2795270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301B8-2223-4765-9F9D-A4E735C782F9}"/>
              </a:ext>
            </a:extLst>
          </p:cNvPr>
          <p:cNvSpPr>
            <a:spLocks noGrp="1"/>
          </p:cNvSpPr>
          <p:nvPr>
            <p:ph type="title"/>
          </p:nvPr>
        </p:nvSpPr>
        <p:spPr/>
        <p:txBody>
          <a:bodyPr/>
          <a:lstStyle/>
          <a:p>
            <a:r>
              <a:rPr lang="nl-NL" dirty="0"/>
              <a:t>Vergelijking 2, …</a:t>
            </a:r>
            <a:endParaRPr lang="nl-BE" dirty="0"/>
          </a:p>
        </p:txBody>
      </p:sp>
      <p:sp>
        <p:nvSpPr>
          <p:cNvPr id="4" name="Tijdelijke aanduiding voor dianummer 3">
            <a:extLst>
              <a:ext uri="{FF2B5EF4-FFF2-40B4-BE49-F238E27FC236}">
                <a16:creationId xmlns:a16="http://schemas.microsoft.com/office/drawing/2014/main" id="{5A85033C-BFD2-4188-99C2-F91B07BB4DDC}"/>
              </a:ext>
            </a:extLst>
          </p:cNvPr>
          <p:cNvSpPr>
            <a:spLocks noGrp="1"/>
          </p:cNvSpPr>
          <p:nvPr>
            <p:ph type="sldNum" sz="quarter" idx="12"/>
          </p:nvPr>
        </p:nvSpPr>
        <p:spPr/>
        <p:txBody>
          <a:bodyPr/>
          <a:lstStyle/>
          <a:p>
            <a:fld id="{EE3BD6CC-8AF2-4D9E-816E-CA8663F78963}" type="slidenum">
              <a:rPr lang="fr-BE" smtClean="0"/>
              <a:t>10</a:t>
            </a:fld>
            <a:endParaRPr lang="fr-BE"/>
          </a:p>
        </p:txBody>
      </p:sp>
      <p:sp>
        <p:nvSpPr>
          <p:cNvPr id="5" name="Rechthoek 4">
            <a:extLst>
              <a:ext uri="{FF2B5EF4-FFF2-40B4-BE49-F238E27FC236}">
                <a16:creationId xmlns:a16="http://schemas.microsoft.com/office/drawing/2014/main" id="{03032BF8-8EAB-492F-BCAC-46774CEAF5D0}"/>
              </a:ext>
            </a:extLst>
          </p:cNvPr>
          <p:cNvSpPr/>
          <p:nvPr/>
        </p:nvSpPr>
        <p:spPr>
          <a:xfrm>
            <a:off x="676656" y="1941068"/>
            <a:ext cx="3739896" cy="4478020"/>
          </a:xfrm>
          <a:prstGeom prst="rect">
            <a:avLst/>
          </a:prstGeom>
          <a:ln>
            <a:solidFill>
              <a:schemeClr val="bg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0" anchor="t"/>
          <a:lstStyle/>
          <a:p>
            <a:r>
              <a:rPr lang="nl-NL" sz="1100" dirty="0">
                <a:effectLst/>
                <a:latin typeface="Calibri" panose="020F0502020204030204" pitchFamily="34" charset="0"/>
                <a:ea typeface="Times New Roman" panose="02020603050405020304" pitchFamily="18" charset="0"/>
                <a:cs typeface="Times New Roman" panose="02020603050405020304" pitchFamily="18" charset="0"/>
              </a:rPr>
              <a:t>Het grote gebouw waar het buitenaards monster naar kijkt, is een school. Een school is iets waar je dingen leert, zoals: wiskunde taal, w.o... Je hebt vier scholen: </a:t>
            </a:r>
            <a:r>
              <a:rPr lang="nl-NL" sz="1100" b="1" dirty="0">
                <a:effectLst/>
                <a:latin typeface="Calibri" panose="020F0502020204030204" pitchFamily="34" charset="0"/>
                <a:ea typeface="Times New Roman" panose="02020603050405020304" pitchFamily="18" charset="0"/>
                <a:cs typeface="Times New Roman" panose="02020603050405020304" pitchFamily="18" charset="0"/>
              </a:rPr>
              <a:t>de  kleuterklas</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 de lagere school, het middelbaar en de hoge  school of de universiteit. De kleuterklas  is voor kinderen van 2 jaar tot 5 jaar. Daar krijgen ze nog niet echt les. Ze spelen met de poppen of in het winkeltje en knutselen. </a:t>
            </a:r>
          </a:p>
          <a:p>
            <a:r>
              <a:rPr lang="nl-NL" sz="1100" b="1" dirty="0">
                <a:effectLst/>
                <a:latin typeface="Calibri" panose="020F0502020204030204" pitchFamily="34" charset="0"/>
                <a:ea typeface="Times New Roman" panose="02020603050405020304" pitchFamily="18" charset="0"/>
                <a:cs typeface="Times New Roman" panose="02020603050405020304" pitchFamily="18" charset="0"/>
              </a:rPr>
              <a:t>Het lager </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is voor kinderen van 6 jaar tot 12 jaar. Zij doen veel meer. De vakken die zij krijgen zijn : wiskunde, taal, spelling, W.O en knutselen. Vanaf het vijfde leerjaar is er ook Frans. Zij krijgen ook toetsten rond  alle  vakken.  Natuurlijk zitten niet  alle  kinderen  samen  in  een  klas.  Je  hebt  het  1ste leerjaar, het 2de leerjaar... het laatste jaar is het 6de leerjaar. </a:t>
            </a:r>
          </a:p>
          <a:p>
            <a:r>
              <a:rPr lang="nl-NL" sz="1100" dirty="0">
                <a:effectLst/>
                <a:latin typeface="Calibri" panose="020F0502020204030204" pitchFamily="34" charset="0"/>
                <a:ea typeface="Times New Roman" panose="02020603050405020304" pitchFamily="18" charset="0"/>
                <a:cs typeface="Times New Roman" panose="02020603050405020304" pitchFamily="18" charset="0"/>
              </a:rPr>
              <a:t>Je hebt ook nog </a:t>
            </a:r>
            <a:r>
              <a:rPr lang="nl-NL" sz="1100" b="1" dirty="0">
                <a:effectLst/>
                <a:latin typeface="Calibri" panose="020F0502020204030204" pitchFamily="34" charset="0"/>
                <a:ea typeface="Times New Roman" panose="02020603050405020304" pitchFamily="18" charset="0"/>
                <a:cs typeface="Times New Roman" panose="02020603050405020304" pitchFamily="18" charset="0"/>
              </a:rPr>
              <a:t>het middelbaar</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 Dat is voor kinderen tussen de twaalf en de achttien. Zij krijgen nog een paar vakken bij : p.o.= plastische opvoeding, </a:t>
            </a:r>
            <a:r>
              <a:rPr lang="nl-NL" sz="1100" dirty="0" err="1">
                <a:effectLst/>
                <a:latin typeface="Calibri" panose="020F0502020204030204" pitchFamily="34" charset="0"/>
                <a:ea typeface="Times New Roman" panose="02020603050405020304" pitchFamily="18" charset="0"/>
                <a:cs typeface="Times New Roman" panose="02020603050405020304" pitchFamily="18" charset="0"/>
              </a:rPr>
              <a:t>p.a.v</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 alle vakken van het lager, aardrijkskunde en geschiedenis. Zij hebben examens. In de kleuterschool en de lagere school heeft elke klas 1 leerkracht, in het middelbaar is het voor elk vak een ander en hebben ze er wel 13 ! </a:t>
            </a:r>
          </a:p>
          <a:p>
            <a:r>
              <a:rPr lang="nl-NL" sz="1100" dirty="0">
                <a:effectLst/>
                <a:latin typeface="Calibri" panose="020F0502020204030204" pitchFamily="34" charset="0"/>
                <a:ea typeface="Times New Roman" panose="02020603050405020304" pitchFamily="18" charset="0"/>
                <a:cs typeface="Times New Roman" panose="02020603050405020304" pitchFamily="18" charset="0"/>
              </a:rPr>
              <a:t>De scholen zijn op maandag tot vrijdag met woensdag maar een halve dag, Natuurlijk is er ook vakantie.</a:t>
            </a:r>
          </a:p>
          <a:p>
            <a:r>
              <a:rPr lang="nl-NL" sz="1100" dirty="0">
                <a:effectLst/>
                <a:latin typeface="Calibri" panose="020F0502020204030204" pitchFamily="34" charset="0"/>
                <a:ea typeface="Times New Roman" panose="02020603050405020304" pitchFamily="18" charset="0"/>
                <a:cs typeface="Times New Roman" panose="02020603050405020304" pitchFamily="18" charset="0"/>
              </a:rPr>
              <a:t>In de </a:t>
            </a:r>
            <a:r>
              <a:rPr lang="nl-NL" sz="1100" b="1" dirty="0">
                <a:effectLst/>
                <a:latin typeface="Calibri" panose="020F0502020204030204" pitchFamily="34" charset="0"/>
                <a:ea typeface="Times New Roman" panose="02020603050405020304" pitchFamily="18" charset="0"/>
                <a:cs typeface="Times New Roman" panose="02020603050405020304" pitchFamily="18" charset="0"/>
              </a:rPr>
              <a:t>hogeschool of de universiteit </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hebben ze meerdere leerkrachten, studeren ze wat ze willen worden bv. juf. Als ze klaar zijn met de universiteit kunnen ze gaan werken. Tot zover de scholen.</a:t>
            </a:r>
          </a:p>
        </p:txBody>
      </p:sp>
      <p:sp>
        <p:nvSpPr>
          <p:cNvPr id="6" name="Rechthoek 5">
            <a:extLst>
              <a:ext uri="{FF2B5EF4-FFF2-40B4-BE49-F238E27FC236}">
                <a16:creationId xmlns:a16="http://schemas.microsoft.com/office/drawing/2014/main" id="{15898A35-D024-4A8A-8F1A-993E462E55F0}"/>
              </a:ext>
            </a:extLst>
          </p:cNvPr>
          <p:cNvSpPr/>
          <p:nvPr/>
        </p:nvSpPr>
        <p:spPr>
          <a:xfrm>
            <a:off x="7226902" y="1941067"/>
            <a:ext cx="3739896" cy="4478019"/>
          </a:xfrm>
          <a:prstGeom prst="rect">
            <a:avLst/>
          </a:prstGeom>
          <a:ln>
            <a:solidFill>
              <a:schemeClr val="bg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nl-BE" sz="1100" dirty="0">
                <a:effectLst/>
                <a:latin typeface="Calibri" panose="020F0502020204030204" pitchFamily="34" charset="0"/>
                <a:ea typeface="Times New Roman" panose="02020603050405020304" pitchFamily="18" charset="0"/>
                <a:cs typeface="Times New Roman" panose="02020603050405020304" pitchFamily="18" charset="0"/>
              </a:rPr>
              <a:t>Het is een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lagere school</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daar gaan kinderen van 7 tot 12 jaar naar school. Je hebt ook een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kleuterschool</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daar gaan kinderen van 2,5 tot 6 jaar naar school. In de lagere school (7 tot 12 jaar) rekenen, lezen ze, … Maar natuurlijk moet er ook ontspanning zijn ze hebben speeltijden en turnen en zwemmen ook. Er zijn 5 dagen op school: maandag, dinsdag, woensdag, donderdag en vrijdag. De woensdag is het maar een halve dag en de zaterdag en zondag zijn ze thuis. In de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kleuterschool</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(2,5 tot 6 jaar) spelen ze nog veel.  Ze leren puzzelen, schilderen, tekenen, kleuren … De dag start om 8 uur 30. En de woensdag om 8.15 uur. Het eindigt om kwart voor vier er is dan ook nog studie in de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lagere school </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(7 tot 12 jaar). Daar gaan kinderen van het 4, 5 en 6 de leerjaar naartoe. In het eerste leerjaar leer je tot 20 tellen. In het tweede leerjaar leer je maal en gedeeld door. In het derde leerjaar leer je tot duizend, in het vierde leerjaar werk je met kommagetallen. In het vijfde leer je al vlot Frans en het zesde leerjaar ben je de oudste van de school. Je hebt telkens een juf of meester in je klas. Als je het soms moeilijk hebt, word je dan ook geholpen door de juf of meester. Dus in de lagere school is het van werken en in de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kleuterschool</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is het dus van spelen. Je hebt dan de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middelbare school </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daar heb je dan bv. een vak Latijn, </a:t>
            </a:r>
            <a:r>
              <a:rPr lang="nl-BE" sz="1100" dirty="0" err="1">
                <a:effectLst/>
                <a:latin typeface="Calibri" panose="020F0502020204030204" pitchFamily="34" charset="0"/>
                <a:ea typeface="Times New Roman" panose="02020603050405020304" pitchFamily="18" charset="0"/>
                <a:cs typeface="Times New Roman" panose="02020603050405020304" pitchFamily="18" charset="0"/>
              </a:rPr>
              <a:t>moderen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 daar gaan de grootste kinderen naartoe en als ze het middelbaar helemaal hebben gedaan dan kunnen ze studeren wat ze willen doen van job.</a:t>
            </a:r>
          </a:p>
        </p:txBody>
      </p:sp>
      <p:sp>
        <p:nvSpPr>
          <p:cNvPr id="7" name="Rechthoek 6">
            <a:extLst>
              <a:ext uri="{FF2B5EF4-FFF2-40B4-BE49-F238E27FC236}">
                <a16:creationId xmlns:a16="http://schemas.microsoft.com/office/drawing/2014/main" id="{874E71BB-125D-40A4-B465-B3F755693985}"/>
              </a:ext>
            </a:extLst>
          </p:cNvPr>
          <p:cNvSpPr/>
          <p:nvPr/>
        </p:nvSpPr>
        <p:spPr>
          <a:xfrm>
            <a:off x="4636008" y="1941068"/>
            <a:ext cx="1088136" cy="4478018"/>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nl-NL" sz="1200" dirty="0"/>
              <a:t>4 Niveaus</a:t>
            </a:r>
          </a:p>
          <a:p>
            <a:pPr algn="ctr"/>
            <a:endParaRPr lang="nl-NL" sz="1200" dirty="0"/>
          </a:p>
          <a:p>
            <a:pPr algn="ctr"/>
            <a:r>
              <a:rPr lang="nl-NL" sz="1200" dirty="0"/>
              <a:t>Vakken</a:t>
            </a:r>
          </a:p>
          <a:p>
            <a:pPr algn="ctr"/>
            <a:r>
              <a:rPr lang="nl-NL" sz="1200" dirty="0"/>
              <a:t>Per niveau</a:t>
            </a:r>
          </a:p>
          <a:p>
            <a:pPr algn="ctr"/>
            <a:r>
              <a:rPr lang="nl-NL" sz="1200" dirty="0"/>
              <a:t>Leeftijden</a:t>
            </a:r>
          </a:p>
          <a:p>
            <a:pPr algn="ctr"/>
            <a:endParaRPr lang="nl-NL" sz="1200" dirty="0"/>
          </a:p>
          <a:p>
            <a:pPr algn="ctr"/>
            <a:endParaRPr lang="nl-NL" sz="1200" dirty="0"/>
          </a:p>
          <a:p>
            <a:pPr algn="ctr"/>
            <a:r>
              <a:rPr lang="nl-NL" sz="1200" dirty="0"/>
              <a:t>Leerjaren</a:t>
            </a:r>
          </a:p>
          <a:p>
            <a:pPr algn="ctr"/>
            <a:r>
              <a:rPr lang="nl-NL" sz="1200" dirty="0"/>
              <a:t>Toetsen </a:t>
            </a:r>
          </a:p>
          <a:p>
            <a:pPr algn="ctr"/>
            <a:endParaRPr lang="nl-NL" sz="1200" dirty="0"/>
          </a:p>
          <a:p>
            <a:pPr algn="ctr"/>
            <a:endParaRPr lang="nl-NL" sz="1200" dirty="0"/>
          </a:p>
          <a:p>
            <a:pPr algn="ctr"/>
            <a:endParaRPr lang="nl-NL" sz="1200" dirty="0"/>
          </a:p>
          <a:p>
            <a:pPr algn="ctr"/>
            <a:endParaRPr lang="nl-NL" sz="1200" dirty="0"/>
          </a:p>
          <a:p>
            <a:pPr algn="ctr"/>
            <a:endParaRPr lang="nl-NL" sz="1200" dirty="0"/>
          </a:p>
          <a:p>
            <a:pPr algn="ctr"/>
            <a:endParaRPr lang="nl-NL" sz="1200" dirty="0"/>
          </a:p>
          <a:p>
            <a:pPr algn="ctr"/>
            <a:r>
              <a:rPr lang="nl-NL" sz="1200" dirty="0"/>
              <a:t>Leerkracht</a:t>
            </a:r>
          </a:p>
          <a:p>
            <a:pPr algn="ctr"/>
            <a:endParaRPr lang="nl-NL" sz="1200" dirty="0"/>
          </a:p>
          <a:p>
            <a:pPr algn="ctr"/>
            <a:r>
              <a:rPr lang="nl-NL" sz="1200" dirty="0"/>
              <a:t>Dagen</a:t>
            </a:r>
          </a:p>
          <a:p>
            <a:pPr algn="ctr"/>
            <a:r>
              <a:rPr lang="nl-NL" sz="1200" dirty="0"/>
              <a:t>Vakantie </a:t>
            </a:r>
          </a:p>
          <a:p>
            <a:pPr algn="ctr"/>
            <a:endParaRPr lang="nl-BE" sz="1200" dirty="0"/>
          </a:p>
          <a:p>
            <a:pPr algn="ctr"/>
            <a:endParaRPr lang="nl-BE" sz="1200" dirty="0"/>
          </a:p>
          <a:p>
            <a:pPr algn="ctr"/>
            <a:r>
              <a:rPr lang="nl-BE" sz="1200" dirty="0"/>
              <a:t>Job</a:t>
            </a:r>
          </a:p>
        </p:txBody>
      </p:sp>
      <p:sp>
        <p:nvSpPr>
          <p:cNvPr id="8" name="Rechthoek 7">
            <a:extLst>
              <a:ext uri="{FF2B5EF4-FFF2-40B4-BE49-F238E27FC236}">
                <a16:creationId xmlns:a16="http://schemas.microsoft.com/office/drawing/2014/main" id="{6E071416-AB50-43A8-A700-381F467E4152}"/>
              </a:ext>
            </a:extLst>
          </p:cNvPr>
          <p:cNvSpPr/>
          <p:nvPr/>
        </p:nvSpPr>
        <p:spPr>
          <a:xfrm>
            <a:off x="5806440" y="1941068"/>
            <a:ext cx="1252728" cy="4478018"/>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nl-NL" sz="1200" dirty="0"/>
              <a:t>3 Niveaus</a:t>
            </a:r>
          </a:p>
          <a:p>
            <a:pPr algn="ctr"/>
            <a:r>
              <a:rPr lang="nl-NL" sz="1200" dirty="0"/>
              <a:t>Leeftijden </a:t>
            </a:r>
          </a:p>
          <a:p>
            <a:pPr algn="ctr"/>
            <a:endParaRPr lang="nl-NL" sz="1200" dirty="0"/>
          </a:p>
          <a:p>
            <a:pPr algn="ctr"/>
            <a:endParaRPr lang="nl-NL" sz="1200" dirty="0"/>
          </a:p>
          <a:p>
            <a:pPr algn="ctr"/>
            <a:r>
              <a:rPr lang="nl-NL" sz="1200" dirty="0"/>
              <a:t>Dagen/halve dag</a:t>
            </a:r>
          </a:p>
          <a:p>
            <a:pPr algn="ctr"/>
            <a:endParaRPr lang="nl-NL" sz="1200" dirty="0"/>
          </a:p>
          <a:p>
            <a:pPr algn="ctr"/>
            <a:endParaRPr lang="nl-NL" sz="1200" dirty="0"/>
          </a:p>
          <a:p>
            <a:pPr algn="ctr"/>
            <a:r>
              <a:rPr lang="nl-NL" sz="1200" dirty="0"/>
              <a:t>Vakken per niveau </a:t>
            </a:r>
          </a:p>
          <a:p>
            <a:pPr algn="ctr"/>
            <a:r>
              <a:rPr lang="nl-NL" sz="1200" dirty="0"/>
              <a:t>Leerjaren</a:t>
            </a:r>
          </a:p>
          <a:p>
            <a:pPr algn="ctr"/>
            <a:r>
              <a:rPr lang="nl-NL" sz="1200" dirty="0"/>
              <a:t>Inhoud vakken </a:t>
            </a:r>
          </a:p>
          <a:p>
            <a:pPr algn="ctr"/>
            <a:endParaRPr lang="nl-NL" sz="1200" dirty="0"/>
          </a:p>
          <a:p>
            <a:pPr algn="ctr"/>
            <a:endParaRPr lang="nl-NL" sz="1200" dirty="0"/>
          </a:p>
          <a:p>
            <a:pPr algn="ctr"/>
            <a:endParaRPr lang="nl-NL" sz="1200" dirty="0"/>
          </a:p>
          <a:p>
            <a:pPr algn="ctr"/>
            <a:r>
              <a:rPr lang="nl-NL" sz="1200" dirty="0"/>
              <a:t>Juf/meester</a:t>
            </a:r>
          </a:p>
          <a:p>
            <a:pPr algn="ctr"/>
            <a:endParaRPr lang="nl-NL" sz="1200" dirty="0"/>
          </a:p>
          <a:p>
            <a:pPr algn="ctr"/>
            <a:endParaRPr lang="nl-NL" sz="1200" dirty="0"/>
          </a:p>
          <a:p>
            <a:pPr algn="ctr"/>
            <a:endParaRPr lang="nl-NL" sz="1200" dirty="0"/>
          </a:p>
          <a:p>
            <a:pPr algn="ctr"/>
            <a:endParaRPr lang="nl-NL" sz="1200" dirty="0"/>
          </a:p>
          <a:p>
            <a:pPr algn="ctr"/>
            <a:r>
              <a:rPr lang="nl-NL" sz="1200" dirty="0"/>
              <a:t>Job </a:t>
            </a:r>
          </a:p>
        </p:txBody>
      </p:sp>
      <p:sp>
        <p:nvSpPr>
          <p:cNvPr id="9" name="Rechthoek 8">
            <a:extLst>
              <a:ext uri="{FF2B5EF4-FFF2-40B4-BE49-F238E27FC236}">
                <a16:creationId xmlns:a16="http://schemas.microsoft.com/office/drawing/2014/main" id="{DFEEF647-B713-45D4-8F25-2694B8069B59}"/>
              </a:ext>
            </a:extLst>
          </p:cNvPr>
          <p:cNvSpPr/>
          <p:nvPr/>
        </p:nvSpPr>
        <p:spPr>
          <a:xfrm>
            <a:off x="4636008" y="1572768"/>
            <a:ext cx="2423160"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INFORMATIE</a:t>
            </a:r>
            <a:endParaRPr lang="nl-BE" dirty="0">
              <a:solidFill>
                <a:sysClr val="windowText" lastClr="000000"/>
              </a:solidFill>
            </a:endParaRPr>
          </a:p>
        </p:txBody>
      </p:sp>
      <p:sp>
        <p:nvSpPr>
          <p:cNvPr id="10" name="Rechthoek 9">
            <a:extLst>
              <a:ext uri="{FF2B5EF4-FFF2-40B4-BE49-F238E27FC236}">
                <a16:creationId xmlns:a16="http://schemas.microsoft.com/office/drawing/2014/main" id="{81FF755B-48CA-4ACD-89A0-A6AC9A64D5D5}"/>
              </a:ext>
            </a:extLst>
          </p:cNvPr>
          <p:cNvSpPr/>
          <p:nvPr/>
        </p:nvSpPr>
        <p:spPr>
          <a:xfrm>
            <a:off x="676656" y="1572768"/>
            <a:ext cx="1517904"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Tekst 3</a:t>
            </a:r>
            <a:endParaRPr lang="nl-BE" dirty="0">
              <a:solidFill>
                <a:sysClr val="windowText" lastClr="000000"/>
              </a:solidFill>
            </a:endParaRPr>
          </a:p>
        </p:txBody>
      </p:sp>
      <p:sp>
        <p:nvSpPr>
          <p:cNvPr id="11" name="Rechthoek 10">
            <a:extLst>
              <a:ext uri="{FF2B5EF4-FFF2-40B4-BE49-F238E27FC236}">
                <a16:creationId xmlns:a16="http://schemas.microsoft.com/office/drawing/2014/main" id="{F771FBC6-485A-4468-B185-314D986D0A14}"/>
              </a:ext>
            </a:extLst>
          </p:cNvPr>
          <p:cNvSpPr/>
          <p:nvPr/>
        </p:nvSpPr>
        <p:spPr>
          <a:xfrm>
            <a:off x="9287256" y="1572768"/>
            <a:ext cx="1517904"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Tekst 2</a:t>
            </a:r>
            <a:endParaRPr lang="nl-BE" dirty="0">
              <a:solidFill>
                <a:sysClr val="windowText" lastClr="000000"/>
              </a:solidFill>
            </a:endParaRPr>
          </a:p>
        </p:txBody>
      </p:sp>
    </p:spTree>
    <p:extLst>
      <p:ext uri="{BB962C8B-B14F-4D97-AF65-F5344CB8AC3E}">
        <p14:creationId xmlns:p14="http://schemas.microsoft.com/office/powerpoint/2010/main" val="317546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0EDF-086A-46F6-9191-FFEEAB107E14}"/>
              </a:ext>
            </a:extLst>
          </p:cNvPr>
          <p:cNvSpPr>
            <a:spLocks noGrp="1"/>
          </p:cNvSpPr>
          <p:nvPr>
            <p:ph type="title"/>
          </p:nvPr>
        </p:nvSpPr>
        <p:spPr>
          <a:xfrm>
            <a:off x="704209" y="635069"/>
            <a:ext cx="4509236" cy="1139139"/>
          </a:xfrm>
        </p:spPr>
        <p:txBody>
          <a:bodyPr>
            <a:normAutofit/>
          </a:bodyPr>
          <a:lstStyle/>
          <a:p>
            <a:r>
              <a:rPr lang="nl-BE" sz="3600" dirty="0"/>
              <a:t>Leren door paren te vergelijken</a:t>
            </a:r>
          </a:p>
        </p:txBody>
      </p:sp>
      <p:sp>
        <p:nvSpPr>
          <p:cNvPr id="3" name="Content Placeholder 2">
            <a:extLst>
              <a:ext uri="{FF2B5EF4-FFF2-40B4-BE49-F238E27FC236}">
                <a16:creationId xmlns:a16="http://schemas.microsoft.com/office/drawing/2014/main" id="{A049A54B-46B1-49F3-ABCB-DBDAF926077D}"/>
              </a:ext>
            </a:extLst>
          </p:cNvPr>
          <p:cNvSpPr>
            <a:spLocks noGrp="1"/>
          </p:cNvSpPr>
          <p:nvPr>
            <p:ph idx="1"/>
          </p:nvPr>
        </p:nvSpPr>
        <p:spPr>
          <a:xfrm>
            <a:off x="720992" y="1941362"/>
            <a:ext cx="5213282" cy="2941857"/>
          </a:xfrm>
        </p:spPr>
        <p:txBody>
          <a:bodyPr anchor="t">
            <a:noAutofit/>
          </a:bodyPr>
          <a:lstStyle/>
          <a:p>
            <a:pPr lvl="0"/>
            <a:r>
              <a:rPr lang="nl-BE" sz="1600" dirty="0"/>
              <a:t>Concreet referentiepunt en geen abstract</a:t>
            </a:r>
          </a:p>
          <a:p>
            <a:pPr lvl="0"/>
            <a:r>
              <a:rPr lang="nl-BE" sz="1600" dirty="0"/>
              <a:t>Ervaren hoe goede teksten van gemiddelde en zwakke verschillen, bottom-up</a:t>
            </a:r>
          </a:p>
          <a:p>
            <a:pPr lvl="0"/>
            <a:r>
              <a:rPr lang="nl-BE" sz="1600" dirty="0"/>
              <a:t>Heeft effect op hoe ze de kwaliteit van eigen werk monitoren en reguleren</a:t>
            </a:r>
          </a:p>
          <a:p>
            <a:pPr lvl="0"/>
            <a:r>
              <a:rPr lang="nl-BE" sz="1600" dirty="0"/>
              <a:t>Als ze feedback geven, sterktes en zwaktes definiëren en uitzoeken hoe de mede student verder kan= diepe verwerking</a:t>
            </a:r>
          </a:p>
          <a:p>
            <a:pPr lvl="0"/>
            <a:r>
              <a:rPr lang="nl-BE" sz="1600" dirty="0"/>
              <a:t>Pedagogisch middel om inhoud van de cursus te verwerken</a:t>
            </a:r>
          </a:p>
        </p:txBody>
      </p:sp>
      <p:sp>
        <p:nvSpPr>
          <p:cNvPr id="20" name="Oval 1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10">
            <a:extLst>
              <a:ext uri="{FF2B5EF4-FFF2-40B4-BE49-F238E27FC236}">
                <a16:creationId xmlns:a16="http://schemas.microsoft.com/office/drawing/2014/main" id="{254BF81B-8D63-4631-BE85-6BE10854E882}"/>
              </a:ext>
            </a:extLst>
          </p:cNvPr>
          <p:cNvPicPr>
            <a:picLocks noChangeAspect="1"/>
          </p:cNvPicPr>
          <p:nvPr/>
        </p:nvPicPr>
        <p:blipFill rotWithShape="1">
          <a:blip r:embed="rId3"/>
          <a:srcRect r="-2" b="-2"/>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2" name="Freeform: Shape 1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1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10">
            <a:extLst>
              <a:ext uri="{FF2B5EF4-FFF2-40B4-BE49-F238E27FC236}">
                <a16:creationId xmlns:a16="http://schemas.microsoft.com/office/drawing/2014/main" id="{26452896-4496-4FA7-9184-51D62A846E56}"/>
              </a:ext>
            </a:extLst>
          </p:cNvPr>
          <p:cNvPicPr>
            <a:picLocks noChangeAspect="1"/>
          </p:cNvPicPr>
          <p:nvPr/>
        </p:nvPicPr>
        <p:blipFill rotWithShape="1">
          <a:blip r:embed="rId3"/>
          <a:srcRect/>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Tijdelijke aanduiding voor inhoud 10">
            <a:extLst>
              <a:ext uri="{FF2B5EF4-FFF2-40B4-BE49-F238E27FC236}">
                <a16:creationId xmlns:a16="http://schemas.microsoft.com/office/drawing/2014/main" id="{7D1F1D7B-0AC9-441B-AA7D-A2C5A87A8146}"/>
              </a:ext>
            </a:extLst>
          </p:cNvPr>
          <p:cNvPicPr>
            <a:picLocks noChangeAspect="1"/>
          </p:cNvPicPr>
          <p:nvPr/>
        </p:nvPicPr>
        <p:blipFill rotWithShape="1">
          <a:blip r:embed="rId3"/>
          <a:srcRect t="8257" r="-4" b="788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19" name="Freeform: Shape 18">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5B2299AB-74A5-4F35-9985-8A570E43AF86}"/>
              </a:ext>
            </a:extLst>
          </p:cNvPr>
          <p:cNvPicPr>
            <a:picLocks noChangeAspect="1"/>
          </p:cNvPicPr>
          <p:nvPr/>
        </p:nvPicPr>
        <p:blipFill rotWithShape="1">
          <a:blip r:embed="rId4">
            <a:duotone>
              <a:schemeClr val="accent2">
                <a:shade val="45000"/>
                <a:satMod val="135000"/>
              </a:schemeClr>
              <a:prstClr val="white"/>
            </a:duotone>
          </a:blip>
          <a:srcRect t="10319" r="2" b="36813"/>
          <a:stretch/>
        </p:blipFill>
        <p:spPr>
          <a:xfrm>
            <a:off x="2096302" y="5063164"/>
            <a:ext cx="3394831" cy="1794836"/>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1" name="Freeform: Shape 20">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Tijdelijke aanduiding voor inhoud 10">
            <a:extLst>
              <a:ext uri="{FF2B5EF4-FFF2-40B4-BE49-F238E27FC236}">
                <a16:creationId xmlns:a16="http://schemas.microsoft.com/office/drawing/2014/main" id="{AD8D6DFA-0137-45A9-B5FE-B9779976770A}"/>
              </a:ext>
            </a:extLst>
          </p:cNvPr>
          <p:cNvPicPr>
            <a:picLocks noChangeAspect="1"/>
          </p:cNvPicPr>
          <p:nvPr/>
        </p:nvPicPr>
        <p:blipFill rotWithShape="1">
          <a:blip r:embed="rId3"/>
          <a:srcRect t="7301" r="-4" b="6929"/>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28" name="Rechthoek 27">
            <a:extLst>
              <a:ext uri="{FF2B5EF4-FFF2-40B4-BE49-F238E27FC236}">
                <a16:creationId xmlns:a16="http://schemas.microsoft.com/office/drawing/2014/main" id="{A0476A0A-5FAC-416A-8AA4-06F9EAFC80C9}"/>
              </a:ext>
            </a:extLst>
          </p:cNvPr>
          <p:cNvSpPr/>
          <p:nvPr/>
        </p:nvSpPr>
        <p:spPr>
          <a:xfrm>
            <a:off x="5988833" y="6211669"/>
            <a:ext cx="5546318" cy="461665"/>
          </a:xfrm>
          <a:prstGeom prst="rect">
            <a:avLst/>
          </a:prstGeom>
        </p:spPr>
        <p:txBody>
          <a:bodyPr wrap="square">
            <a:spAutoFit/>
          </a:bodyPr>
          <a:lstStyle/>
          <a:p>
            <a:pPr lvl="0"/>
            <a:r>
              <a:rPr lang="nl-BE" sz="1200" dirty="0">
                <a:solidFill>
                  <a:srgbClr val="444D5A"/>
                </a:solidFill>
              </a:rPr>
              <a:t>(Bouwer et al., 2018a; Bouwer et al. 2018b; </a:t>
            </a:r>
            <a:r>
              <a:rPr lang="nl-BE" sz="1200" dirty="0" err="1">
                <a:solidFill>
                  <a:srgbClr val="444D5A"/>
                </a:solidFill>
              </a:rPr>
              <a:t>Carless</a:t>
            </a:r>
            <a:r>
              <a:rPr lang="nl-BE" sz="1200" dirty="0">
                <a:solidFill>
                  <a:srgbClr val="444D5A"/>
                </a:solidFill>
              </a:rPr>
              <a:t> et al., 2017;</a:t>
            </a:r>
            <a:r>
              <a:rPr lang="da-DK" sz="1200" dirty="0">
                <a:solidFill>
                  <a:srgbClr val="444D5A"/>
                </a:solidFill>
              </a:rPr>
              <a:t> Orsmond et al., 2002; Rust et al., 2003; Handley and Williams, 2011; Sadler, 1989</a:t>
            </a:r>
            <a:r>
              <a:rPr lang="nl-BE" sz="1200" dirty="0">
                <a:solidFill>
                  <a:srgbClr val="444D5A"/>
                </a:solidFill>
              </a:rPr>
              <a:t> )</a:t>
            </a:r>
          </a:p>
        </p:txBody>
      </p:sp>
    </p:spTree>
    <p:extLst>
      <p:ext uri="{BB962C8B-B14F-4D97-AF65-F5344CB8AC3E}">
        <p14:creationId xmlns:p14="http://schemas.microsoft.com/office/powerpoint/2010/main" val="88223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8DFC7-6FD8-4D74-B6DA-602BE7276F7A}"/>
              </a:ext>
            </a:extLst>
          </p:cNvPr>
          <p:cNvSpPr>
            <a:spLocks noGrp="1"/>
          </p:cNvSpPr>
          <p:nvPr>
            <p:ph type="title"/>
          </p:nvPr>
        </p:nvSpPr>
        <p:spPr/>
        <p:txBody>
          <a:bodyPr/>
          <a:lstStyle/>
          <a:p>
            <a:r>
              <a:rPr lang="nl-NL" dirty="0"/>
              <a:t>Best </a:t>
            </a:r>
            <a:r>
              <a:rPr lang="nl-NL" dirty="0" err="1"/>
              <a:t>practices</a:t>
            </a:r>
            <a:r>
              <a:rPr lang="nl-NL" dirty="0"/>
              <a:t>: Flip </a:t>
            </a:r>
            <a:r>
              <a:rPr lang="nl-NL" dirty="0" err="1"/>
              <a:t>the</a:t>
            </a:r>
            <a:r>
              <a:rPr lang="nl-NL" dirty="0"/>
              <a:t> classroom</a:t>
            </a:r>
            <a:endParaRPr lang="nl-BE" dirty="0"/>
          </a:p>
        </p:txBody>
      </p:sp>
      <p:pic>
        <p:nvPicPr>
          <p:cNvPr id="6" name="Tijdelijke aanduiding voor inhoud 5" descr="Professor">
            <a:extLst>
              <a:ext uri="{FF2B5EF4-FFF2-40B4-BE49-F238E27FC236}">
                <a16:creationId xmlns:a16="http://schemas.microsoft.com/office/drawing/2014/main" id="{6C5F321E-B416-4F20-A9F9-B54A8258A6D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290" y="1846774"/>
            <a:ext cx="914400" cy="914400"/>
          </a:xfrm>
        </p:spPr>
      </p:pic>
      <p:sp>
        <p:nvSpPr>
          <p:cNvPr id="4" name="Tijdelijke aanduiding voor dianummer 3">
            <a:extLst>
              <a:ext uri="{FF2B5EF4-FFF2-40B4-BE49-F238E27FC236}">
                <a16:creationId xmlns:a16="http://schemas.microsoft.com/office/drawing/2014/main" id="{63E609B0-BC30-486B-A363-105B68A4339C}"/>
              </a:ext>
            </a:extLst>
          </p:cNvPr>
          <p:cNvSpPr>
            <a:spLocks noGrp="1"/>
          </p:cNvSpPr>
          <p:nvPr>
            <p:ph type="sldNum" sz="quarter" idx="12"/>
          </p:nvPr>
        </p:nvSpPr>
        <p:spPr/>
        <p:txBody>
          <a:bodyPr/>
          <a:lstStyle/>
          <a:p>
            <a:fld id="{EE3BD6CC-8AF2-4D9E-816E-CA8663F78963}" type="slidenum">
              <a:rPr lang="fr-BE" smtClean="0"/>
              <a:t>12</a:t>
            </a:fld>
            <a:endParaRPr lang="fr-BE"/>
          </a:p>
        </p:txBody>
      </p:sp>
      <p:sp>
        <p:nvSpPr>
          <p:cNvPr id="12" name="Tijdelijke aanduiding voor inhoud 2">
            <a:extLst>
              <a:ext uri="{FF2B5EF4-FFF2-40B4-BE49-F238E27FC236}">
                <a16:creationId xmlns:a16="http://schemas.microsoft.com/office/drawing/2014/main" id="{1CF871DD-CFD9-420B-9250-C45F0B3F912C}"/>
              </a:ext>
            </a:extLst>
          </p:cNvPr>
          <p:cNvSpPr txBox="1">
            <a:spLocks/>
          </p:cNvSpPr>
          <p:nvPr/>
        </p:nvSpPr>
        <p:spPr>
          <a:xfrm>
            <a:off x="1849103" y="1876091"/>
            <a:ext cx="2123622" cy="1660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Selecteren </a:t>
            </a:r>
            <a:r>
              <a:rPr lang="nl-BE" sz="2000" dirty="0"/>
              <a:t>werken vorig jaar</a:t>
            </a:r>
            <a:endParaRPr lang="nl-NL" sz="2000" dirty="0"/>
          </a:p>
        </p:txBody>
      </p:sp>
      <p:sp>
        <p:nvSpPr>
          <p:cNvPr id="13" name="Tijdelijke aanduiding voor inhoud 2">
            <a:extLst>
              <a:ext uri="{FF2B5EF4-FFF2-40B4-BE49-F238E27FC236}">
                <a16:creationId xmlns:a16="http://schemas.microsoft.com/office/drawing/2014/main" id="{8ACB85CB-2962-4DF7-AF50-24C7564F3739}"/>
              </a:ext>
            </a:extLst>
          </p:cNvPr>
          <p:cNvSpPr txBox="1">
            <a:spLocks/>
          </p:cNvSpPr>
          <p:nvPr/>
        </p:nvSpPr>
        <p:spPr>
          <a:xfrm>
            <a:off x="1901906" y="4482571"/>
            <a:ext cx="2153982" cy="1153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Studenten maken 4 à 5 vergelijkingen</a:t>
            </a:r>
          </a:p>
        </p:txBody>
      </p:sp>
      <p:pic>
        <p:nvPicPr>
          <p:cNvPr id="16" name="Graphic 15" descr="Gebruikers">
            <a:extLst>
              <a:ext uri="{FF2B5EF4-FFF2-40B4-BE49-F238E27FC236}">
                <a16:creationId xmlns:a16="http://schemas.microsoft.com/office/drawing/2014/main" id="{3E19B5F9-7640-4E50-B47E-B0FDA815EE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959" y="3934577"/>
            <a:ext cx="914400" cy="914400"/>
          </a:xfrm>
          <a:prstGeom prst="rect">
            <a:avLst/>
          </a:prstGeom>
        </p:spPr>
      </p:pic>
      <p:pic>
        <p:nvPicPr>
          <p:cNvPr id="17" name="Graphic 16" descr="Gebruikers">
            <a:extLst>
              <a:ext uri="{FF2B5EF4-FFF2-40B4-BE49-F238E27FC236}">
                <a16:creationId xmlns:a16="http://schemas.microsoft.com/office/drawing/2014/main" id="{5B9F69A4-A410-491C-9C5E-3274C9EF81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48" y="4805835"/>
            <a:ext cx="914400" cy="914400"/>
          </a:xfrm>
          <a:prstGeom prst="rect">
            <a:avLst/>
          </a:prstGeom>
        </p:spPr>
      </p:pic>
      <p:pic>
        <p:nvPicPr>
          <p:cNvPr id="18" name="Graphic 17" descr="Gebruikers">
            <a:extLst>
              <a:ext uri="{FF2B5EF4-FFF2-40B4-BE49-F238E27FC236}">
                <a16:creationId xmlns:a16="http://schemas.microsoft.com/office/drawing/2014/main" id="{AAC6DDF0-6DDC-4E81-89B7-7765F78130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759" y="4381478"/>
            <a:ext cx="914400" cy="914400"/>
          </a:xfrm>
          <a:prstGeom prst="rect">
            <a:avLst/>
          </a:prstGeom>
        </p:spPr>
      </p:pic>
      <p:pic>
        <p:nvPicPr>
          <p:cNvPr id="22" name="Graphic 21" descr="Klaslokaal">
            <a:extLst>
              <a:ext uri="{FF2B5EF4-FFF2-40B4-BE49-F238E27FC236}">
                <a16:creationId xmlns:a16="http://schemas.microsoft.com/office/drawing/2014/main" id="{C3739B06-E5A0-4033-92F8-F95CC4FEA5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6976" y="2896229"/>
            <a:ext cx="914400" cy="914400"/>
          </a:xfrm>
          <a:prstGeom prst="rect">
            <a:avLst/>
          </a:prstGeom>
        </p:spPr>
      </p:pic>
      <p:sp>
        <p:nvSpPr>
          <p:cNvPr id="26" name="Tijdelijke aanduiding voor inhoud 2">
            <a:extLst>
              <a:ext uri="{FF2B5EF4-FFF2-40B4-BE49-F238E27FC236}">
                <a16:creationId xmlns:a16="http://schemas.microsoft.com/office/drawing/2014/main" id="{64C778AD-136A-42ED-8C82-A932D7FD9F0B}"/>
              </a:ext>
            </a:extLst>
          </p:cNvPr>
          <p:cNvSpPr txBox="1">
            <a:spLocks/>
          </p:cNvSpPr>
          <p:nvPr/>
        </p:nvSpPr>
        <p:spPr>
          <a:xfrm>
            <a:off x="4310590" y="2991659"/>
            <a:ext cx="2028648" cy="10007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Bespreking tijdens college</a:t>
            </a:r>
          </a:p>
        </p:txBody>
      </p:sp>
      <p:sp>
        <p:nvSpPr>
          <p:cNvPr id="27" name="Tijdelijke aanduiding voor inhoud 2">
            <a:extLst>
              <a:ext uri="{FF2B5EF4-FFF2-40B4-BE49-F238E27FC236}">
                <a16:creationId xmlns:a16="http://schemas.microsoft.com/office/drawing/2014/main" id="{A717E8D7-0323-4388-803C-0F2F10A3A9AC}"/>
              </a:ext>
            </a:extLst>
          </p:cNvPr>
          <p:cNvSpPr txBox="1">
            <a:spLocks/>
          </p:cNvSpPr>
          <p:nvPr/>
        </p:nvSpPr>
        <p:spPr>
          <a:xfrm>
            <a:off x="6459904" y="4483860"/>
            <a:ext cx="2225924" cy="1153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Studenten maken eigen werkstuk</a:t>
            </a:r>
          </a:p>
        </p:txBody>
      </p:sp>
      <p:pic>
        <p:nvPicPr>
          <p:cNvPr id="28" name="Graphic 27" descr="Gebruikers">
            <a:extLst>
              <a:ext uri="{FF2B5EF4-FFF2-40B4-BE49-F238E27FC236}">
                <a16:creationId xmlns:a16="http://schemas.microsoft.com/office/drawing/2014/main" id="{9281E336-599A-4938-AD58-8AF8CCA7DA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1107" y="3934577"/>
            <a:ext cx="914400" cy="914400"/>
          </a:xfrm>
          <a:prstGeom prst="rect">
            <a:avLst/>
          </a:prstGeom>
        </p:spPr>
      </p:pic>
      <p:pic>
        <p:nvPicPr>
          <p:cNvPr id="29" name="Graphic 28" descr="Gebruikers">
            <a:extLst>
              <a:ext uri="{FF2B5EF4-FFF2-40B4-BE49-F238E27FC236}">
                <a16:creationId xmlns:a16="http://schemas.microsoft.com/office/drawing/2014/main" id="{BDB8EE37-6F7B-412B-83CB-CB80631E5D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5096" y="4805835"/>
            <a:ext cx="914400" cy="914400"/>
          </a:xfrm>
          <a:prstGeom prst="rect">
            <a:avLst/>
          </a:prstGeom>
        </p:spPr>
      </p:pic>
      <p:pic>
        <p:nvPicPr>
          <p:cNvPr id="30" name="Graphic 29" descr="Gebruikers">
            <a:extLst>
              <a:ext uri="{FF2B5EF4-FFF2-40B4-BE49-F238E27FC236}">
                <a16:creationId xmlns:a16="http://schemas.microsoft.com/office/drawing/2014/main" id="{AAC8008A-00CD-4D97-93A1-E971BBF7BC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3907" y="4381478"/>
            <a:ext cx="914400" cy="914400"/>
          </a:xfrm>
          <a:prstGeom prst="rect">
            <a:avLst/>
          </a:prstGeom>
        </p:spPr>
      </p:pic>
      <p:sp>
        <p:nvSpPr>
          <p:cNvPr id="38" name="Tijdelijke aanduiding voor inhoud 2">
            <a:extLst>
              <a:ext uri="{FF2B5EF4-FFF2-40B4-BE49-F238E27FC236}">
                <a16:creationId xmlns:a16="http://schemas.microsoft.com/office/drawing/2014/main" id="{051154E8-6FB5-4A19-91E8-C6E43CFD0AD1}"/>
              </a:ext>
            </a:extLst>
          </p:cNvPr>
          <p:cNvSpPr txBox="1">
            <a:spLocks/>
          </p:cNvSpPr>
          <p:nvPr/>
        </p:nvSpPr>
        <p:spPr>
          <a:xfrm>
            <a:off x="8552582" y="1541450"/>
            <a:ext cx="2823338" cy="3990001"/>
          </a:xfrm>
          <a:prstGeom prst="round2Diag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dirty="0"/>
          </a:p>
          <a:p>
            <a:endParaRPr lang="nl-NL" sz="2000" dirty="0"/>
          </a:p>
          <a:p>
            <a:r>
              <a:rPr lang="nl-NL" sz="2000" dirty="0"/>
              <a:t>Verhoogd taakbegrip</a:t>
            </a:r>
          </a:p>
          <a:p>
            <a:r>
              <a:rPr lang="nl-NL" sz="2000" dirty="0"/>
              <a:t>Leereffect</a:t>
            </a:r>
          </a:p>
          <a:p>
            <a:r>
              <a:rPr lang="nl-NL" sz="2000" dirty="0"/>
              <a:t>Betere eindproducten</a:t>
            </a:r>
          </a:p>
          <a:p>
            <a:r>
              <a:rPr lang="nl-NL" sz="2000" dirty="0"/>
              <a:t>Kennislacunes detecteren</a:t>
            </a:r>
          </a:p>
          <a:p>
            <a:r>
              <a:rPr lang="nl-NL" sz="2000" dirty="0"/>
              <a:t>Feedback skills</a:t>
            </a:r>
          </a:p>
          <a:p>
            <a:endParaRPr lang="nl-NL" sz="2000" dirty="0"/>
          </a:p>
        </p:txBody>
      </p:sp>
      <p:pic>
        <p:nvPicPr>
          <p:cNvPr id="39" name="Graphic 38" descr="Trofee">
            <a:extLst>
              <a:ext uri="{FF2B5EF4-FFF2-40B4-BE49-F238E27FC236}">
                <a16:creationId xmlns:a16="http://schemas.microsoft.com/office/drawing/2014/main" id="{7D94A218-2BBF-4CC8-88D2-415AD18F35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07051" y="1541450"/>
            <a:ext cx="914400" cy="914400"/>
          </a:xfrm>
          <a:prstGeom prst="rect">
            <a:avLst/>
          </a:prstGeom>
        </p:spPr>
      </p:pic>
      <p:cxnSp>
        <p:nvCxnSpPr>
          <p:cNvPr id="41" name="Rechte verbindingslijn met pijl 40">
            <a:extLst>
              <a:ext uri="{FF2B5EF4-FFF2-40B4-BE49-F238E27FC236}">
                <a16:creationId xmlns:a16="http://schemas.microsoft.com/office/drawing/2014/main" id="{40CAB788-4FF8-4BCA-B935-94BD18B6D4E2}"/>
              </a:ext>
            </a:extLst>
          </p:cNvPr>
          <p:cNvCxnSpPr>
            <a:cxnSpLocks/>
          </p:cNvCxnSpPr>
          <p:nvPr/>
        </p:nvCxnSpPr>
        <p:spPr>
          <a:xfrm>
            <a:off x="1516490" y="2860978"/>
            <a:ext cx="0" cy="8634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3" name="Rechte verbindingslijn met pijl 42">
            <a:extLst>
              <a:ext uri="{FF2B5EF4-FFF2-40B4-BE49-F238E27FC236}">
                <a16:creationId xmlns:a16="http://schemas.microsoft.com/office/drawing/2014/main" id="{858E1EB9-E582-44CF-A79F-EF3D69A926E5}"/>
              </a:ext>
            </a:extLst>
          </p:cNvPr>
          <p:cNvCxnSpPr>
            <a:cxnSpLocks/>
          </p:cNvCxnSpPr>
          <p:nvPr/>
        </p:nvCxnSpPr>
        <p:spPr>
          <a:xfrm flipV="1">
            <a:off x="2406774" y="3892314"/>
            <a:ext cx="797449" cy="4811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5" name="Rechte verbindingslijn met pijl 44">
            <a:extLst>
              <a:ext uri="{FF2B5EF4-FFF2-40B4-BE49-F238E27FC236}">
                <a16:creationId xmlns:a16="http://schemas.microsoft.com/office/drawing/2014/main" id="{41B338D0-E3D0-4491-A4B0-1500C9764BFC}"/>
              </a:ext>
            </a:extLst>
          </p:cNvPr>
          <p:cNvCxnSpPr>
            <a:cxnSpLocks/>
          </p:cNvCxnSpPr>
          <p:nvPr/>
        </p:nvCxnSpPr>
        <p:spPr>
          <a:xfrm>
            <a:off x="4467310" y="3862917"/>
            <a:ext cx="882567" cy="4533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9515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8DFC7-6FD8-4D74-B6DA-602BE7276F7A}"/>
              </a:ext>
            </a:extLst>
          </p:cNvPr>
          <p:cNvSpPr>
            <a:spLocks noGrp="1"/>
          </p:cNvSpPr>
          <p:nvPr>
            <p:ph type="title"/>
          </p:nvPr>
        </p:nvSpPr>
        <p:spPr/>
        <p:txBody>
          <a:bodyPr/>
          <a:lstStyle/>
          <a:p>
            <a:r>
              <a:rPr lang="nl-NL" dirty="0"/>
              <a:t>Best </a:t>
            </a:r>
            <a:r>
              <a:rPr lang="nl-NL" dirty="0" err="1"/>
              <a:t>practices</a:t>
            </a:r>
            <a:r>
              <a:rPr lang="nl-NL" dirty="0"/>
              <a:t>: peerassessment cycli</a:t>
            </a:r>
            <a:endParaRPr lang="nl-BE" dirty="0"/>
          </a:p>
        </p:txBody>
      </p:sp>
      <p:pic>
        <p:nvPicPr>
          <p:cNvPr id="6" name="Tijdelijke aanduiding voor inhoud 5" descr="Professor">
            <a:extLst>
              <a:ext uri="{FF2B5EF4-FFF2-40B4-BE49-F238E27FC236}">
                <a16:creationId xmlns:a16="http://schemas.microsoft.com/office/drawing/2014/main" id="{6C5F321E-B416-4F20-A9F9-B54A8258A6D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290" y="1846774"/>
            <a:ext cx="914400" cy="914400"/>
          </a:xfrm>
        </p:spPr>
      </p:pic>
      <p:sp>
        <p:nvSpPr>
          <p:cNvPr id="4" name="Tijdelijke aanduiding voor dianummer 3">
            <a:extLst>
              <a:ext uri="{FF2B5EF4-FFF2-40B4-BE49-F238E27FC236}">
                <a16:creationId xmlns:a16="http://schemas.microsoft.com/office/drawing/2014/main" id="{63E609B0-BC30-486B-A363-105B68A4339C}"/>
              </a:ext>
            </a:extLst>
          </p:cNvPr>
          <p:cNvSpPr>
            <a:spLocks noGrp="1"/>
          </p:cNvSpPr>
          <p:nvPr>
            <p:ph type="sldNum" sz="quarter" idx="12"/>
          </p:nvPr>
        </p:nvSpPr>
        <p:spPr/>
        <p:txBody>
          <a:bodyPr/>
          <a:lstStyle/>
          <a:p>
            <a:fld id="{EE3BD6CC-8AF2-4D9E-816E-CA8663F78963}" type="slidenum">
              <a:rPr lang="fr-BE" smtClean="0"/>
              <a:t>13</a:t>
            </a:fld>
            <a:endParaRPr lang="fr-BE"/>
          </a:p>
        </p:txBody>
      </p:sp>
      <p:sp>
        <p:nvSpPr>
          <p:cNvPr id="12" name="Tijdelijke aanduiding voor inhoud 2">
            <a:extLst>
              <a:ext uri="{FF2B5EF4-FFF2-40B4-BE49-F238E27FC236}">
                <a16:creationId xmlns:a16="http://schemas.microsoft.com/office/drawing/2014/main" id="{1CF871DD-CFD9-420B-9250-C45F0B3F912C}"/>
              </a:ext>
            </a:extLst>
          </p:cNvPr>
          <p:cNvSpPr txBox="1">
            <a:spLocks/>
          </p:cNvSpPr>
          <p:nvPr/>
        </p:nvSpPr>
        <p:spPr>
          <a:xfrm>
            <a:off x="1879600" y="1876092"/>
            <a:ext cx="2699117" cy="1660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Opdracht </a:t>
            </a:r>
          </a:p>
        </p:txBody>
      </p:sp>
      <p:sp>
        <p:nvSpPr>
          <p:cNvPr id="26" name="Tijdelijke aanduiding voor inhoud 2">
            <a:extLst>
              <a:ext uri="{FF2B5EF4-FFF2-40B4-BE49-F238E27FC236}">
                <a16:creationId xmlns:a16="http://schemas.microsoft.com/office/drawing/2014/main" id="{64C778AD-136A-42ED-8C82-A932D7FD9F0B}"/>
              </a:ext>
            </a:extLst>
          </p:cNvPr>
          <p:cNvSpPr txBox="1">
            <a:spLocks/>
          </p:cNvSpPr>
          <p:nvPr/>
        </p:nvSpPr>
        <p:spPr>
          <a:xfrm>
            <a:off x="3281920" y="3359070"/>
            <a:ext cx="1367712" cy="853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Product maken</a:t>
            </a:r>
          </a:p>
        </p:txBody>
      </p:sp>
      <p:sp>
        <p:nvSpPr>
          <p:cNvPr id="27" name="Tijdelijke aanduiding voor inhoud 2">
            <a:extLst>
              <a:ext uri="{FF2B5EF4-FFF2-40B4-BE49-F238E27FC236}">
                <a16:creationId xmlns:a16="http://schemas.microsoft.com/office/drawing/2014/main" id="{A717E8D7-0323-4388-803C-0F2F10A3A9AC}"/>
              </a:ext>
            </a:extLst>
          </p:cNvPr>
          <p:cNvSpPr txBox="1">
            <a:spLocks/>
          </p:cNvSpPr>
          <p:nvPr/>
        </p:nvSpPr>
        <p:spPr>
          <a:xfrm>
            <a:off x="6147020" y="3607141"/>
            <a:ext cx="1941320" cy="1271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2000" dirty="0"/>
              <a:t>Vergelijkingen maken + feedback geven</a:t>
            </a:r>
          </a:p>
        </p:txBody>
      </p:sp>
      <p:sp>
        <p:nvSpPr>
          <p:cNvPr id="38" name="Tijdelijke aanduiding voor inhoud 2">
            <a:extLst>
              <a:ext uri="{FF2B5EF4-FFF2-40B4-BE49-F238E27FC236}">
                <a16:creationId xmlns:a16="http://schemas.microsoft.com/office/drawing/2014/main" id="{051154E8-6FB5-4A19-91E8-C6E43CFD0AD1}"/>
              </a:ext>
            </a:extLst>
          </p:cNvPr>
          <p:cNvSpPr txBox="1">
            <a:spLocks/>
          </p:cNvSpPr>
          <p:nvPr/>
        </p:nvSpPr>
        <p:spPr>
          <a:xfrm>
            <a:off x="8552582" y="1541450"/>
            <a:ext cx="2823338" cy="3990001"/>
          </a:xfrm>
          <a:prstGeom prst="round2Diag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dirty="0"/>
          </a:p>
          <a:p>
            <a:endParaRPr lang="nl-NL" sz="2000" dirty="0"/>
          </a:p>
          <a:p>
            <a:r>
              <a:rPr lang="nl-NL" sz="2000" dirty="0"/>
              <a:t>Telkens verbeterd product</a:t>
            </a:r>
          </a:p>
          <a:p>
            <a:r>
              <a:rPr lang="nl-NL" sz="2000" dirty="0"/>
              <a:t>Leereffect </a:t>
            </a:r>
          </a:p>
          <a:p>
            <a:r>
              <a:rPr lang="nl-NL" sz="2000" dirty="0"/>
              <a:t>Feedback skills</a:t>
            </a:r>
          </a:p>
          <a:p>
            <a:r>
              <a:rPr lang="nl-NL" sz="2000" dirty="0" err="1"/>
              <a:t>Workload</a:t>
            </a:r>
            <a:r>
              <a:rPr lang="nl-NL" sz="2000" dirty="0"/>
              <a:t> bij student</a:t>
            </a:r>
          </a:p>
          <a:p>
            <a:r>
              <a:rPr lang="nl-NL" sz="2000" dirty="0"/>
              <a:t>Kennislacunes detecteren</a:t>
            </a:r>
          </a:p>
          <a:p>
            <a:endParaRPr lang="nl-NL" sz="2000" dirty="0"/>
          </a:p>
        </p:txBody>
      </p:sp>
      <p:pic>
        <p:nvPicPr>
          <p:cNvPr id="39" name="Graphic 38" descr="Trofee">
            <a:extLst>
              <a:ext uri="{FF2B5EF4-FFF2-40B4-BE49-F238E27FC236}">
                <a16:creationId xmlns:a16="http://schemas.microsoft.com/office/drawing/2014/main" id="{7D94A218-2BBF-4CC8-88D2-415AD18F35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07051" y="1541450"/>
            <a:ext cx="914400" cy="914400"/>
          </a:xfrm>
          <a:prstGeom prst="rect">
            <a:avLst/>
          </a:prstGeom>
        </p:spPr>
      </p:pic>
      <p:grpSp>
        <p:nvGrpSpPr>
          <p:cNvPr id="7" name="Groep 6">
            <a:extLst>
              <a:ext uri="{FF2B5EF4-FFF2-40B4-BE49-F238E27FC236}">
                <a16:creationId xmlns:a16="http://schemas.microsoft.com/office/drawing/2014/main" id="{38D50510-617B-48BA-B0A8-CD78E14BB4B4}"/>
              </a:ext>
            </a:extLst>
          </p:cNvPr>
          <p:cNvGrpSpPr/>
          <p:nvPr/>
        </p:nvGrpSpPr>
        <p:grpSpPr>
          <a:xfrm>
            <a:off x="3651868" y="2823654"/>
            <a:ext cx="3222536" cy="3222536"/>
            <a:chOff x="1006758" y="3096134"/>
            <a:chExt cx="3222536" cy="3222536"/>
          </a:xfrm>
        </p:grpSpPr>
        <p:pic>
          <p:nvPicPr>
            <p:cNvPr id="16" name="Graphic 15" descr="Gebruikers">
              <a:extLst>
                <a:ext uri="{FF2B5EF4-FFF2-40B4-BE49-F238E27FC236}">
                  <a16:creationId xmlns:a16="http://schemas.microsoft.com/office/drawing/2014/main" id="{3E19B5F9-7640-4E50-B47E-B0FDA815EE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58642" y="4058195"/>
              <a:ext cx="914400" cy="914400"/>
            </a:xfrm>
            <a:prstGeom prst="rect">
              <a:avLst/>
            </a:prstGeom>
          </p:spPr>
        </p:pic>
        <p:pic>
          <p:nvPicPr>
            <p:cNvPr id="18" name="Graphic 17" descr="Gebruikers">
              <a:extLst>
                <a:ext uri="{FF2B5EF4-FFF2-40B4-BE49-F238E27FC236}">
                  <a16:creationId xmlns:a16="http://schemas.microsoft.com/office/drawing/2014/main" id="{AAC6DDF0-6DDC-4E81-89B7-7765F78130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442" y="4505096"/>
              <a:ext cx="914400" cy="914400"/>
            </a:xfrm>
            <a:prstGeom prst="rect">
              <a:avLst/>
            </a:prstGeom>
          </p:spPr>
        </p:pic>
        <p:pic>
          <p:nvPicPr>
            <p:cNvPr id="5" name="Graphic 4" descr="Cirkel pijl">
              <a:extLst>
                <a:ext uri="{FF2B5EF4-FFF2-40B4-BE49-F238E27FC236}">
                  <a16:creationId xmlns:a16="http://schemas.microsoft.com/office/drawing/2014/main" id="{9CA9C315-39E9-4D8E-896D-2836642E71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758" y="3096134"/>
              <a:ext cx="3222536" cy="3222536"/>
            </a:xfrm>
            <a:prstGeom prst="rect">
              <a:avLst/>
            </a:prstGeom>
          </p:spPr>
        </p:pic>
      </p:grpSp>
      <p:cxnSp>
        <p:nvCxnSpPr>
          <p:cNvPr id="31" name="Rechte verbindingslijn met pijl 30">
            <a:extLst>
              <a:ext uri="{FF2B5EF4-FFF2-40B4-BE49-F238E27FC236}">
                <a16:creationId xmlns:a16="http://schemas.microsoft.com/office/drawing/2014/main" id="{F215A7FF-390B-4547-A4E9-65159D472101}"/>
              </a:ext>
            </a:extLst>
          </p:cNvPr>
          <p:cNvCxnSpPr>
            <a:cxnSpLocks/>
          </p:cNvCxnSpPr>
          <p:nvPr/>
        </p:nvCxnSpPr>
        <p:spPr>
          <a:xfrm>
            <a:off x="7116815" y="4900048"/>
            <a:ext cx="0" cy="41610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2" name="Graphic 31" descr="Klaslokaal">
            <a:extLst>
              <a:ext uri="{FF2B5EF4-FFF2-40B4-BE49-F238E27FC236}">
                <a16:creationId xmlns:a16="http://schemas.microsoft.com/office/drawing/2014/main" id="{F447F56C-34A6-468D-BFF3-AF65F40816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5767" y="5402523"/>
            <a:ext cx="914400" cy="914400"/>
          </a:xfrm>
          <a:prstGeom prst="rect">
            <a:avLst/>
          </a:prstGeom>
        </p:spPr>
      </p:pic>
      <p:sp>
        <p:nvSpPr>
          <p:cNvPr id="36" name="Tijdelijke aanduiding voor inhoud 2">
            <a:extLst>
              <a:ext uri="{FF2B5EF4-FFF2-40B4-BE49-F238E27FC236}">
                <a16:creationId xmlns:a16="http://schemas.microsoft.com/office/drawing/2014/main" id="{F67AAB0D-A94D-46BD-BC27-C4950E9DE280}"/>
              </a:ext>
            </a:extLst>
          </p:cNvPr>
          <p:cNvSpPr txBox="1">
            <a:spLocks/>
          </p:cNvSpPr>
          <p:nvPr/>
        </p:nvSpPr>
        <p:spPr>
          <a:xfrm>
            <a:off x="7338646" y="5522260"/>
            <a:ext cx="1779699" cy="10007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Bespreking tijdens college</a:t>
            </a:r>
          </a:p>
        </p:txBody>
      </p:sp>
      <p:cxnSp>
        <p:nvCxnSpPr>
          <p:cNvPr id="37" name="Rechte verbindingslijn met pijl 36">
            <a:extLst>
              <a:ext uri="{FF2B5EF4-FFF2-40B4-BE49-F238E27FC236}">
                <a16:creationId xmlns:a16="http://schemas.microsoft.com/office/drawing/2014/main" id="{E7EEAECE-A812-4216-BB5E-DE6FA086F209}"/>
              </a:ext>
            </a:extLst>
          </p:cNvPr>
          <p:cNvCxnSpPr>
            <a:cxnSpLocks/>
          </p:cNvCxnSpPr>
          <p:nvPr/>
        </p:nvCxnSpPr>
        <p:spPr>
          <a:xfrm flipH="1">
            <a:off x="5949114" y="5662175"/>
            <a:ext cx="429767" cy="106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0" name="Tijdelijke aanduiding voor inhoud 2">
            <a:extLst>
              <a:ext uri="{FF2B5EF4-FFF2-40B4-BE49-F238E27FC236}">
                <a16:creationId xmlns:a16="http://schemas.microsoft.com/office/drawing/2014/main" id="{9CF2F6F9-2EBA-4180-B739-A8E7A232D65C}"/>
              </a:ext>
            </a:extLst>
          </p:cNvPr>
          <p:cNvSpPr txBox="1">
            <a:spLocks/>
          </p:cNvSpPr>
          <p:nvPr/>
        </p:nvSpPr>
        <p:spPr>
          <a:xfrm>
            <a:off x="3870076" y="5396209"/>
            <a:ext cx="2225924" cy="1153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7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7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7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2000" dirty="0"/>
              <a:t>Product herwerken a.d.h.v. de resultaten</a:t>
            </a:r>
          </a:p>
        </p:txBody>
      </p:sp>
      <p:cxnSp>
        <p:nvCxnSpPr>
          <p:cNvPr id="42" name="Verbindingslijn: gebogen 41">
            <a:extLst>
              <a:ext uri="{FF2B5EF4-FFF2-40B4-BE49-F238E27FC236}">
                <a16:creationId xmlns:a16="http://schemas.microsoft.com/office/drawing/2014/main" id="{908345A6-FA3C-42C7-B2F9-E6716742CC48}"/>
              </a:ext>
            </a:extLst>
          </p:cNvPr>
          <p:cNvCxnSpPr>
            <a:cxnSpLocks/>
          </p:cNvCxnSpPr>
          <p:nvPr/>
        </p:nvCxnSpPr>
        <p:spPr>
          <a:xfrm>
            <a:off x="1575088" y="2890772"/>
            <a:ext cx="1358897" cy="1291356"/>
          </a:xfrm>
          <a:prstGeom prst="bentConnector3">
            <a:avLst>
              <a:gd name="adj1" fmla="val -1402"/>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668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32A28-81DF-426A-AEC3-B529B97204F2}"/>
              </a:ext>
            </a:extLst>
          </p:cNvPr>
          <p:cNvSpPr>
            <a:spLocks noGrp="1"/>
          </p:cNvSpPr>
          <p:nvPr>
            <p:ph type="title"/>
          </p:nvPr>
        </p:nvSpPr>
        <p:spPr/>
        <p:txBody>
          <a:bodyPr/>
          <a:lstStyle/>
          <a:p>
            <a:r>
              <a:rPr lang="nl-NL" dirty="0"/>
              <a:t>Onderzoek: schrijfkwaliteit</a:t>
            </a:r>
            <a:endParaRPr lang="nl-BE" dirty="0"/>
          </a:p>
        </p:txBody>
      </p:sp>
      <p:sp>
        <p:nvSpPr>
          <p:cNvPr id="3" name="Tijdelijke aanduiding voor inhoud 2">
            <a:extLst>
              <a:ext uri="{FF2B5EF4-FFF2-40B4-BE49-F238E27FC236}">
                <a16:creationId xmlns:a16="http://schemas.microsoft.com/office/drawing/2014/main" id="{845AF328-302C-41A6-B704-BDF2B39F3B5A}"/>
              </a:ext>
            </a:extLst>
          </p:cNvPr>
          <p:cNvSpPr>
            <a:spLocks noGrp="1"/>
          </p:cNvSpPr>
          <p:nvPr>
            <p:ph idx="1"/>
          </p:nvPr>
        </p:nvSpPr>
        <p:spPr/>
        <p:txBody>
          <a:bodyPr/>
          <a:lstStyle/>
          <a:p>
            <a:r>
              <a:rPr lang="nl-NL" dirty="0"/>
              <a:t>Conditie A</a:t>
            </a:r>
          </a:p>
          <a:p>
            <a:pPr lvl="1"/>
            <a:r>
              <a:rPr lang="nl-NL" dirty="0"/>
              <a:t>Tekst schrijven</a:t>
            </a:r>
          </a:p>
          <a:p>
            <a:pPr lvl="1"/>
            <a:r>
              <a:rPr lang="nl-BE" dirty="0"/>
              <a:t>PF a.d.h.v. criteria</a:t>
            </a:r>
          </a:p>
          <a:p>
            <a:pPr lvl="1"/>
            <a:r>
              <a:rPr lang="nl-BE" dirty="0"/>
              <a:t>2</a:t>
            </a:r>
            <a:r>
              <a:rPr lang="nl-BE" baseline="30000" dirty="0"/>
              <a:t>de</a:t>
            </a:r>
            <a:r>
              <a:rPr lang="nl-BE" dirty="0"/>
              <a:t> tekst schrijven</a:t>
            </a:r>
          </a:p>
          <a:p>
            <a:r>
              <a:rPr lang="nl-BE" dirty="0"/>
              <a:t>Conditie B</a:t>
            </a:r>
          </a:p>
          <a:p>
            <a:pPr lvl="1"/>
            <a:r>
              <a:rPr lang="nl-BE" dirty="0"/>
              <a:t>Tekst schrijven</a:t>
            </a:r>
          </a:p>
          <a:p>
            <a:pPr lvl="1"/>
            <a:r>
              <a:rPr lang="nl-BE" dirty="0"/>
              <a:t>PF a.d.h.v. paren vergelijken</a:t>
            </a:r>
          </a:p>
          <a:p>
            <a:pPr lvl="1"/>
            <a:r>
              <a:rPr lang="nl-BE" dirty="0"/>
              <a:t>2</a:t>
            </a:r>
            <a:r>
              <a:rPr lang="nl-BE" baseline="30000" dirty="0"/>
              <a:t>de</a:t>
            </a:r>
            <a:r>
              <a:rPr lang="nl-BE" dirty="0"/>
              <a:t> tekst schrijven</a:t>
            </a:r>
          </a:p>
          <a:p>
            <a:pPr>
              <a:buFont typeface="Wingdings" panose="05000000000000000000" pitchFamily="2" charset="2"/>
              <a:buChar char="è"/>
            </a:pPr>
            <a:r>
              <a:rPr lang="nl-BE" dirty="0">
                <a:sym typeface="Wingdings" panose="05000000000000000000" pitchFamily="2" charset="2"/>
              </a:rPr>
              <a:t>Beoordeling kwaliteit </a:t>
            </a:r>
          </a:p>
          <a:p>
            <a:pPr marL="0" indent="0">
              <a:buNone/>
            </a:pPr>
            <a:r>
              <a:rPr lang="nl-BE" dirty="0">
                <a:sym typeface="Wingdings" panose="05000000000000000000" pitchFamily="2" charset="2"/>
              </a:rPr>
              <a:t>	2</a:t>
            </a:r>
            <a:r>
              <a:rPr lang="nl-BE" baseline="30000" dirty="0">
                <a:sym typeface="Wingdings" panose="05000000000000000000" pitchFamily="2" charset="2"/>
              </a:rPr>
              <a:t>de</a:t>
            </a:r>
            <a:r>
              <a:rPr lang="nl-BE" dirty="0">
                <a:sym typeface="Wingdings" panose="05000000000000000000" pitchFamily="2" charset="2"/>
              </a:rPr>
              <a:t> tekst</a:t>
            </a:r>
            <a:endParaRPr lang="nl-BE" dirty="0"/>
          </a:p>
        </p:txBody>
      </p:sp>
      <p:sp>
        <p:nvSpPr>
          <p:cNvPr id="4" name="Tijdelijke aanduiding voor dianummer 3">
            <a:extLst>
              <a:ext uri="{FF2B5EF4-FFF2-40B4-BE49-F238E27FC236}">
                <a16:creationId xmlns:a16="http://schemas.microsoft.com/office/drawing/2014/main" id="{0F530104-A91F-4324-B5D4-2989A40A5189}"/>
              </a:ext>
            </a:extLst>
          </p:cNvPr>
          <p:cNvSpPr>
            <a:spLocks noGrp="1"/>
          </p:cNvSpPr>
          <p:nvPr>
            <p:ph type="sldNum" sz="quarter" idx="12"/>
          </p:nvPr>
        </p:nvSpPr>
        <p:spPr/>
        <p:txBody>
          <a:bodyPr/>
          <a:lstStyle/>
          <a:p>
            <a:fld id="{EE3BD6CC-8AF2-4D9E-816E-CA8663F78963}" type="slidenum">
              <a:rPr lang="fr-BE" smtClean="0"/>
              <a:t>14</a:t>
            </a:fld>
            <a:endParaRPr lang="fr-BE"/>
          </a:p>
        </p:txBody>
      </p:sp>
      <p:pic>
        <p:nvPicPr>
          <p:cNvPr id="5" name="Picture 6" descr="Macintosh HD:Users:rensque:Documents:Werk alg:Data:D-PAC:Artevelde Pieterjan Bonne:Resultaten:errorbar2.jpg">
            <a:extLst>
              <a:ext uri="{FF2B5EF4-FFF2-40B4-BE49-F238E27FC236}">
                <a16:creationId xmlns:a16="http://schemas.microsoft.com/office/drawing/2014/main" id="{88106AFC-1D09-4DC4-B53E-73A4B2A907EF}"/>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5807260" y="1460500"/>
            <a:ext cx="5437001" cy="4351338"/>
          </a:xfrm>
          <a:prstGeom prst="rect">
            <a:avLst/>
          </a:prstGeom>
          <a:noFill/>
          <a:ln>
            <a:noFill/>
          </a:ln>
        </p:spPr>
      </p:pic>
      <p:sp>
        <p:nvSpPr>
          <p:cNvPr id="6" name="Rechthoek 5">
            <a:extLst>
              <a:ext uri="{FF2B5EF4-FFF2-40B4-BE49-F238E27FC236}">
                <a16:creationId xmlns:a16="http://schemas.microsoft.com/office/drawing/2014/main" id="{A2614F3F-36BF-49E5-AE0D-ECF9E13B288D}"/>
              </a:ext>
            </a:extLst>
          </p:cNvPr>
          <p:cNvSpPr/>
          <p:nvPr/>
        </p:nvSpPr>
        <p:spPr>
          <a:xfrm>
            <a:off x="5736353" y="5779490"/>
            <a:ext cx="1975591" cy="276999"/>
          </a:xfrm>
          <a:prstGeom prst="rect">
            <a:avLst/>
          </a:prstGeom>
        </p:spPr>
        <p:txBody>
          <a:bodyPr wrap="square">
            <a:spAutoFit/>
          </a:bodyPr>
          <a:lstStyle/>
          <a:p>
            <a:pPr lvl="0"/>
            <a:r>
              <a:rPr lang="nl-BE" sz="1200" dirty="0">
                <a:solidFill>
                  <a:srgbClr val="444D5A"/>
                </a:solidFill>
              </a:rPr>
              <a:t>(Bouwer et al., 2018)</a:t>
            </a:r>
          </a:p>
        </p:txBody>
      </p:sp>
    </p:spTree>
    <p:extLst>
      <p:ext uri="{BB962C8B-B14F-4D97-AF65-F5344CB8AC3E}">
        <p14:creationId xmlns:p14="http://schemas.microsoft.com/office/powerpoint/2010/main" val="175549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5F727-321F-4833-B829-E83ACEEDE1BE}"/>
              </a:ext>
            </a:extLst>
          </p:cNvPr>
          <p:cNvSpPr>
            <a:spLocks noGrp="1"/>
          </p:cNvSpPr>
          <p:nvPr>
            <p:ph type="title"/>
          </p:nvPr>
        </p:nvSpPr>
        <p:spPr/>
        <p:txBody>
          <a:bodyPr/>
          <a:lstStyle/>
          <a:p>
            <a:r>
              <a:rPr lang="nl-NL" dirty="0"/>
              <a:t>Onderzoek: feedback kwaliteit</a:t>
            </a:r>
            <a:endParaRPr lang="nl-BE" dirty="0"/>
          </a:p>
        </p:txBody>
      </p:sp>
      <p:sp>
        <p:nvSpPr>
          <p:cNvPr id="3" name="Tijdelijke aanduiding voor inhoud 2">
            <a:extLst>
              <a:ext uri="{FF2B5EF4-FFF2-40B4-BE49-F238E27FC236}">
                <a16:creationId xmlns:a16="http://schemas.microsoft.com/office/drawing/2014/main" id="{ACDA9737-9182-4087-971B-DFF4105AE567}"/>
              </a:ext>
            </a:extLst>
          </p:cNvPr>
          <p:cNvSpPr>
            <a:spLocks noGrp="1"/>
          </p:cNvSpPr>
          <p:nvPr>
            <p:ph idx="1"/>
          </p:nvPr>
        </p:nvSpPr>
        <p:spPr>
          <a:xfrm>
            <a:off x="369276" y="1460500"/>
            <a:ext cx="4035575" cy="1872635"/>
          </a:xfrm>
        </p:spPr>
        <p:txBody>
          <a:bodyPr/>
          <a:lstStyle/>
          <a:p>
            <a:r>
              <a:rPr lang="nl-NL" dirty="0"/>
              <a:t>Meer feedback op hoge orde aspecten van de competentie</a:t>
            </a:r>
            <a:endParaRPr lang="nl-BE" dirty="0"/>
          </a:p>
        </p:txBody>
      </p:sp>
      <p:sp>
        <p:nvSpPr>
          <p:cNvPr id="4" name="Tijdelijke aanduiding voor dianummer 3">
            <a:extLst>
              <a:ext uri="{FF2B5EF4-FFF2-40B4-BE49-F238E27FC236}">
                <a16:creationId xmlns:a16="http://schemas.microsoft.com/office/drawing/2014/main" id="{A678AC90-6667-4DEC-8C1A-85BDE9E001E2}"/>
              </a:ext>
            </a:extLst>
          </p:cNvPr>
          <p:cNvSpPr>
            <a:spLocks noGrp="1"/>
          </p:cNvSpPr>
          <p:nvPr>
            <p:ph type="sldNum" sz="quarter" idx="12"/>
          </p:nvPr>
        </p:nvSpPr>
        <p:spPr/>
        <p:txBody>
          <a:bodyPr/>
          <a:lstStyle/>
          <a:p>
            <a:fld id="{EE3BD6CC-8AF2-4D9E-816E-CA8663F78963}" type="slidenum">
              <a:rPr lang="fr-BE" smtClean="0"/>
              <a:t>15</a:t>
            </a:fld>
            <a:endParaRPr lang="fr-BE"/>
          </a:p>
        </p:txBody>
      </p:sp>
      <p:pic>
        <p:nvPicPr>
          <p:cNvPr id="7" name="Picture 2">
            <a:extLst>
              <a:ext uri="{FF2B5EF4-FFF2-40B4-BE49-F238E27FC236}">
                <a16:creationId xmlns:a16="http://schemas.microsoft.com/office/drawing/2014/main" id="{797780AB-13DA-4F56-A920-280395D64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77" y="4274254"/>
            <a:ext cx="5913420" cy="2216765"/>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D6196C02-490B-4B87-B044-19EAC09CB322}"/>
              </a:ext>
            </a:extLst>
          </p:cNvPr>
          <p:cNvSpPr/>
          <p:nvPr/>
        </p:nvSpPr>
        <p:spPr>
          <a:xfrm>
            <a:off x="5270090" y="1285683"/>
            <a:ext cx="6550435" cy="40017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Tijdelijke aanduiding voor inhoud 4">
            <a:extLst>
              <a:ext uri="{FF2B5EF4-FFF2-40B4-BE49-F238E27FC236}">
                <a16:creationId xmlns:a16="http://schemas.microsoft.com/office/drawing/2014/main" id="{F35CC10E-2C59-4024-AFCB-9E4538309B6D}"/>
              </a:ext>
            </a:extLst>
          </p:cNvPr>
          <p:cNvPicPr>
            <a:picLocks noChangeAspect="1"/>
          </p:cNvPicPr>
          <p:nvPr/>
        </p:nvPicPr>
        <p:blipFill>
          <a:blip r:embed="rId3"/>
          <a:stretch>
            <a:fillRect/>
          </a:stretch>
        </p:blipFill>
        <p:spPr>
          <a:xfrm>
            <a:off x="5343242" y="1285683"/>
            <a:ext cx="6554455" cy="3981261"/>
          </a:xfrm>
          <a:prstGeom prst="rect">
            <a:avLst/>
          </a:prstGeom>
        </p:spPr>
      </p:pic>
    </p:spTree>
    <p:extLst>
      <p:ext uri="{BB962C8B-B14F-4D97-AF65-F5344CB8AC3E}">
        <p14:creationId xmlns:p14="http://schemas.microsoft.com/office/powerpoint/2010/main" val="425566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D13FC-DD32-413B-A3AA-161D42304CCE}"/>
              </a:ext>
            </a:extLst>
          </p:cNvPr>
          <p:cNvSpPr>
            <a:spLocks noGrp="1"/>
          </p:cNvSpPr>
          <p:nvPr>
            <p:ph type="title"/>
          </p:nvPr>
        </p:nvSpPr>
        <p:spPr/>
        <p:txBody>
          <a:bodyPr/>
          <a:lstStyle/>
          <a:p>
            <a:r>
              <a:rPr lang="nl-NL" dirty="0"/>
              <a:t>Referenties</a:t>
            </a:r>
            <a:endParaRPr lang="nl-BE" dirty="0"/>
          </a:p>
        </p:txBody>
      </p:sp>
      <p:sp>
        <p:nvSpPr>
          <p:cNvPr id="3" name="Tijdelijke aanduiding voor inhoud 2">
            <a:extLst>
              <a:ext uri="{FF2B5EF4-FFF2-40B4-BE49-F238E27FC236}">
                <a16:creationId xmlns:a16="http://schemas.microsoft.com/office/drawing/2014/main" id="{9EDB4A0E-A22E-4631-99EF-05E23BA6053E}"/>
              </a:ext>
            </a:extLst>
          </p:cNvPr>
          <p:cNvSpPr>
            <a:spLocks noGrp="1"/>
          </p:cNvSpPr>
          <p:nvPr>
            <p:ph idx="1"/>
          </p:nvPr>
        </p:nvSpPr>
        <p:spPr/>
        <p:txBody>
          <a:bodyPr>
            <a:normAutofit fontScale="47500" lnSpcReduction="20000"/>
          </a:bodyPr>
          <a:lstStyle/>
          <a:p>
            <a:r>
              <a:rPr lang="nl-BE" dirty="0"/>
              <a:t>Bartholomew, S. R., </a:t>
            </a:r>
            <a:r>
              <a:rPr lang="nl-BE" dirty="0" err="1"/>
              <a:t>Strimel</a:t>
            </a:r>
            <a:r>
              <a:rPr lang="nl-BE" dirty="0"/>
              <a:t>, G. S., &amp; </a:t>
            </a:r>
            <a:r>
              <a:rPr lang="nl-BE" dirty="0" err="1"/>
              <a:t>Yoshikawa</a:t>
            </a:r>
            <a:r>
              <a:rPr lang="nl-BE" dirty="0"/>
              <a:t>, E. (2018). Using </a:t>
            </a:r>
            <a:r>
              <a:rPr lang="nl-BE" dirty="0" err="1"/>
              <a:t>adaptive</a:t>
            </a:r>
            <a:r>
              <a:rPr lang="nl-BE" dirty="0"/>
              <a:t> </a:t>
            </a:r>
            <a:r>
              <a:rPr lang="nl-BE" dirty="0" err="1"/>
              <a:t>comparative</a:t>
            </a:r>
            <a:r>
              <a:rPr lang="nl-BE" dirty="0"/>
              <a:t> </a:t>
            </a:r>
            <a:r>
              <a:rPr lang="nl-BE" dirty="0" err="1"/>
              <a:t>judgment</a:t>
            </a:r>
            <a:r>
              <a:rPr lang="nl-BE" dirty="0"/>
              <a:t> </a:t>
            </a:r>
            <a:r>
              <a:rPr lang="nl-BE" dirty="0" err="1"/>
              <a:t>for</a:t>
            </a:r>
            <a:r>
              <a:rPr lang="nl-BE" dirty="0"/>
              <a:t> student </a:t>
            </a:r>
            <a:r>
              <a:rPr lang="nl-BE" dirty="0" err="1"/>
              <a:t>formative</a:t>
            </a:r>
            <a:r>
              <a:rPr lang="nl-BE" dirty="0"/>
              <a:t> feedback </a:t>
            </a:r>
            <a:r>
              <a:rPr lang="nl-BE" dirty="0" err="1"/>
              <a:t>and</a:t>
            </a:r>
            <a:r>
              <a:rPr lang="nl-BE" dirty="0"/>
              <a:t> </a:t>
            </a:r>
            <a:r>
              <a:rPr lang="nl-BE" dirty="0" err="1"/>
              <a:t>learning</a:t>
            </a:r>
            <a:r>
              <a:rPr lang="nl-BE" dirty="0"/>
              <a:t> </a:t>
            </a:r>
            <a:r>
              <a:rPr lang="nl-BE" dirty="0" err="1"/>
              <a:t>during</a:t>
            </a:r>
            <a:r>
              <a:rPr lang="nl-BE" dirty="0"/>
              <a:t> a </a:t>
            </a:r>
            <a:r>
              <a:rPr lang="nl-BE" dirty="0" err="1"/>
              <a:t>middle</a:t>
            </a:r>
            <a:r>
              <a:rPr lang="nl-BE" dirty="0"/>
              <a:t> school open- </a:t>
            </a:r>
            <a:r>
              <a:rPr lang="nl-BE" dirty="0" err="1"/>
              <a:t>ended</a:t>
            </a:r>
            <a:r>
              <a:rPr lang="nl-BE" dirty="0"/>
              <a:t> design </a:t>
            </a:r>
            <a:r>
              <a:rPr lang="nl-BE" dirty="0" err="1"/>
              <a:t>challenge</a:t>
            </a:r>
            <a:r>
              <a:rPr lang="nl-BE" dirty="0"/>
              <a:t>. International Journal of Technology </a:t>
            </a:r>
            <a:r>
              <a:rPr lang="nl-BE" dirty="0" err="1"/>
              <a:t>and</a:t>
            </a:r>
            <a:r>
              <a:rPr lang="nl-BE" dirty="0"/>
              <a:t> Design </a:t>
            </a:r>
            <a:r>
              <a:rPr lang="nl-BE" dirty="0" err="1"/>
              <a:t>Education</a:t>
            </a:r>
            <a:r>
              <a:rPr lang="nl-BE" dirty="0"/>
              <a:t>, 29(2), 363–385.</a:t>
            </a:r>
          </a:p>
          <a:p>
            <a:r>
              <a:rPr lang="en-US" dirty="0"/>
              <a:t>Bell, A., R. Mladenovic, and M. Price. 2013. “Students’ Perceptions of the Usefulness of Marking Guides, Grade Descriptors and Annotated Exemplars.” Assessment &amp; Evaluation in Higher Education 38 (7): 769–788 (criteria zin)</a:t>
            </a:r>
          </a:p>
          <a:p>
            <a:r>
              <a:rPr lang="en-US" dirty="0"/>
              <a:t>Bloxham, S., and L. Campbell. 2010. “Generating Dialogue in Assessment Feedback: Exploring the Use of Interactive Cover Sheets.” Assessment &amp; Evaluation in Higher Education 35 (3): 291–300. (tacit)</a:t>
            </a:r>
          </a:p>
          <a:p>
            <a:r>
              <a:rPr lang="en-US" dirty="0"/>
              <a:t>Bouwer R, Lesterhuis M, Bonne P and De Maeyer S (2018) Applying Criteria to Examples or Learning by Comparison: Effects on Students' Evaluative Judgment and Performance in Writing. Front. Educ. 3:86. </a:t>
            </a:r>
            <a:r>
              <a:rPr lang="en-US" dirty="0" err="1"/>
              <a:t>doi</a:t>
            </a:r>
            <a:r>
              <a:rPr lang="en-US" dirty="0"/>
              <a:t>: 10.3389/feduc.2018.00086</a:t>
            </a:r>
          </a:p>
          <a:p>
            <a:pPr algn="l"/>
            <a:r>
              <a:rPr lang="en-US" dirty="0"/>
              <a:t>Carless, D., and Chan, K. K. H. (2017).Managing dialogic use of exemplars. Assess. Eval. Higher Edu. 42, 930–941. </a:t>
            </a:r>
            <a:r>
              <a:rPr lang="en-US" dirty="0" err="1"/>
              <a:t>doi</a:t>
            </a:r>
            <a:r>
              <a:rPr lang="en-US" dirty="0"/>
              <a:t>: 10.1080/02602938.2016.1211246 (learning from exemplars)</a:t>
            </a:r>
          </a:p>
          <a:p>
            <a:r>
              <a:rPr lang="en-US" dirty="0"/>
              <a:t>Hendry, G., and J. Anderson. 2013. “Helping Students Understand the Standards of Work Expected in an Essay: Using Exemplars in Mathematics Pre-service Education Classes.” Assessment &amp; Evaluation in Higher Education 38 (6): 754–768.</a:t>
            </a:r>
          </a:p>
          <a:p>
            <a:r>
              <a:rPr lang="en-US" dirty="0"/>
              <a:t>Kimbell, R. (2018). Constructs of quality and the power of holism. Paper presented at the PATT35, Athlone Institute of Technology, Athlone, Ireland.</a:t>
            </a:r>
          </a:p>
          <a:p>
            <a:pPr algn="l"/>
            <a:r>
              <a:rPr lang="en-US" dirty="0"/>
              <a:t>Nicol, D. 2010. “From Monologue to Dialogue: Improving Written Feedback Processes in Mass Higher Education.” Assessment &amp; Evaluation in Higher Education 35 (5): 501–517</a:t>
            </a:r>
          </a:p>
          <a:p>
            <a:r>
              <a:rPr lang="en-US" dirty="0"/>
              <a:t>Sadler, D. R. 2010. “Beyond Feedback: Developing Student Capability in Complex Appraisal.” Assessment &amp; Evaluation in Higher Education 35 (5): 535–550.</a:t>
            </a:r>
          </a:p>
          <a:p>
            <a:pPr algn="l"/>
            <a:r>
              <a:rPr lang="en-US" dirty="0"/>
              <a:t>Smith, C., K. </a:t>
            </a:r>
            <a:r>
              <a:rPr lang="en-US" dirty="0" err="1"/>
              <a:t>Worsfold</a:t>
            </a:r>
            <a:r>
              <a:rPr lang="en-US" dirty="0"/>
              <a:t>, L. Davies, R. Fisher, and R. McPhail. 2013. “Assessment Literacy and Student Learning: The Case for Explicitly Developing Students’ ‘Assessment Literacy’.” Assessment &amp; Evaluation in Higher Education 38 (1): 44–60.</a:t>
            </a:r>
          </a:p>
          <a:p>
            <a:pPr algn="l"/>
            <a:r>
              <a:rPr lang="en-US" dirty="0"/>
              <a:t>To, J., and D. Carless. 2015. “Making Productive Use of Exemplars: Peer Discussion and Teacher Guidance for Positive Transfer of Strategies.” Journal of Further and Higher Education. doi:10.1080/0309877X.2015.1014317.</a:t>
            </a:r>
          </a:p>
        </p:txBody>
      </p:sp>
      <p:sp>
        <p:nvSpPr>
          <p:cNvPr id="4" name="Tijdelijke aanduiding voor dianummer 3">
            <a:extLst>
              <a:ext uri="{FF2B5EF4-FFF2-40B4-BE49-F238E27FC236}">
                <a16:creationId xmlns:a16="http://schemas.microsoft.com/office/drawing/2014/main" id="{FDD7BC22-9F19-4F07-B8E2-9718B2AD5C8D}"/>
              </a:ext>
            </a:extLst>
          </p:cNvPr>
          <p:cNvSpPr>
            <a:spLocks noGrp="1"/>
          </p:cNvSpPr>
          <p:nvPr>
            <p:ph type="sldNum" sz="quarter" idx="12"/>
          </p:nvPr>
        </p:nvSpPr>
        <p:spPr/>
        <p:txBody>
          <a:bodyPr/>
          <a:lstStyle/>
          <a:p>
            <a:fld id="{EE3BD6CC-8AF2-4D9E-816E-CA8663F78963}" type="slidenum">
              <a:rPr lang="fr-BE" smtClean="0"/>
              <a:t>16</a:t>
            </a:fld>
            <a:endParaRPr lang="fr-BE"/>
          </a:p>
        </p:txBody>
      </p:sp>
    </p:spTree>
    <p:extLst>
      <p:ext uri="{BB962C8B-B14F-4D97-AF65-F5344CB8AC3E}">
        <p14:creationId xmlns:p14="http://schemas.microsoft.com/office/powerpoint/2010/main" val="409543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 descr="Afbeelding met tekening, apparaat&#10;&#10;Automatisch gegenereerde beschrijving">
            <a:extLst>
              <a:ext uri="{FF2B5EF4-FFF2-40B4-BE49-F238E27FC236}">
                <a16:creationId xmlns:a16="http://schemas.microsoft.com/office/drawing/2014/main" id="{FABBE2FF-5A3F-4375-8A67-6B2C7BD88E0B}"/>
              </a:ext>
            </a:extLst>
          </p:cNvPr>
          <p:cNvPicPr>
            <a:picLocks noChangeAspect="1"/>
          </p:cNvPicPr>
          <p:nvPr/>
        </p:nvPicPr>
        <p:blipFill rotWithShape="1">
          <a:blip r:embed="rId3">
            <a:extLst>
              <a:ext uri="{28A0092B-C50C-407E-A947-70E740481C1C}">
                <a14:useLocalDpi xmlns:a14="http://schemas.microsoft.com/office/drawing/2010/main" val="0"/>
              </a:ext>
            </a:extLst>
          </a:blip>
          <a:srcRect t="45806" r="55070"/>
          <a:stretch/>
        </p:blipFill>
        <p:spPr>
          <a:xfrm rot="16200000">
            <a:off x="531812" y="-531812"/>
            <a:ext cx="5032375" cy="6096000"/>
          </a:xfrm>
          <a:prstGeom prst="rect">
            <a:avLst/>
          </a:prstGeom>
        </p:spPr>
      </p:pic>
      <p:sp>
        <p:nvSpPr>
          <p:cNvPr id="9" name="Tekstvak 8">
            <a:extLst>
              <a:ext uri="{FF2B5EF4-FFF2-40B4-BE49-F238E27FC236}">
                <a16:creationId xmlns:a16="http://schemas.microsoft.com/office/drawing/2014/main" id="{D18321B6-C7A7-45A9-A762-C9C0504CBE06}"/>
              </a:ext>
            </a:extLst>
          </p:cNvPr>
          <p:cNvSpPr txBox="1"/>
          <p:nvPr/>
        </p:nvSpPr>
        <p:spPr>
          <a:xfrm>
            <a:off x="8149751" y="4044749"/>
            <a:ext cx="3949429" cy="477054"/>
          </a:xfrm>
          <a:prstGeom prst="rect">
            <a:avLst/>
          </a:prstGeom>
          <a:noFill/>
        </p:spPr>
        <p:txBody>
          <a:bodyPr wrap="square" rtlCol="0">
            <a:spAutoFit/>
          </a:bodyPr>
          <a:lstStyle/>
          <a:p>
            <a:pPr algn="ctr"/>
            <a:endParaRPr lang="nl-NL" sz="2500" dirty="0">
              <a:solidFill>
                <a:schemeClr val="bg1"/>
              </a:solidFill>
              <a:latin typeface="Century Gothic" panose="020B0502020202020204" pitchFamily="34" charset="0"/>
            </a:endParaRPr>
          </a:p>
        </p:txBody>
      </p:sp>
      <p:sp>
        <p:nvSpPr>
          <p:cNvPr id="10" name="Tijdelijke aanduiding voor dianummer 9">
            <a:extLst>
              <a:ext uri="{FF2B5EF4-FFF2-40B4-BE49-F238E27FC236}">
                <a16:creationId xmlns:a16="http://schemas.microsoft.com/office/drawing/2014/main" id="{045D1960-C581-4502-A9C1-C04D6E34499D}"/>
              </a:ext>
            </a:extLst>
          </p:cNvPr>
          <p:cNvSpPr>
            <a:spLocks noGrp="1"/>
          </p:cNvSpPr>
          <p:nvPr>
            <p:ph type="sldNum" sz="quarter" idx="12"/>
          </p:nvPr>
        </p:nvSpPr>
        <p:spPr>
          <a:xfrm>
            <a:off x="8610600" y="6356350"/>
            <a:ext cx="2743200" cy="365125"/>
          </a:xfrm>
        </p:spPr>
        <p:txBody>
          <a:bodyPr/>
          <a:lstStyle/>
          <a:p>
            <a:fld id="{EE3BD6CC-8AF2-4D9E-816E-CA8663F78963}" type="slidenum">
              <a:rPr lang="fr-BE" smtClean="0"/>
              <a:t>17</a:t>
            </a:fld>
            <a:endParaRPr lang="fr-BE" dirty="0"/>
          </a:p>
        </p:txBody>
      </p:sp>
      <p:sp>
        <p:nvSpPr>
          <p:cNvPr id="17" name="Titel 1">
            <a:extLst>
              <a:ext uri="{FF2B5EF4-FFF2-40B4-BE49-F238E27FC236}">
                <a16:creationId xmlns:a16="http://schemas.microsoft.com/office/drawing/2014/main" id="{905C75CE-830E-4619-95F2-189E66428821}"/>
              </a:ext>
            </a:extLst>
          </p:cNvPr>
          <p:cNvSpPr txBox="1">
            <a:spLocks/>
          </p:cNvSpPr>
          <p:nvPr/>
        </p:nvSpPr>
        <p:spPr>
          <a:xfrm>
            <a:off x="3090041" y="1487688"/>
            <a:ext cx="8631696" cy="5233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a:solidFill>
                  <a:srgbClr val="636767"/>
                </a:solidFill>
                <a:latin typeface="Century Gothic" panose="020B0502020202020204" pitchFamily="34" charset="0"/>
              </a:rPr>
              <a:t>Vragen?</a:t>
            </a:r>
            <a:endParaRPr lang="nl-NL" dirty="0">
              <a:solidFill>
                <a:srgbClr val="636767"/>
              </a:solidFill>
              <a:latin typeface="Century Gothic" panose="020B0502020202020204" pitchFamily="34" charset="0"/>
            </a:endParaRPr>
          </a:p>
          <a:p>
            <a:pPr algn="ctr"/>
            <a:endParaRPr lang="nl-NL" dirty="0">
              <a:solidFill>
                <a:srgbClr val="636767"/>
              </a:solidFill>
              <a:latin typeface="Century Gothic" panose="020B0502020202020204" pitchFamily="34" charset="0"/>
            </a:endParaRPr>
          </a:p>
          <a:p>
            <a:pPr algn="ctr"/>
            <a:endParaRPr lang="nl-NL" dirty="0">
              <a:solidFill>
                <a:srgbClr val="636767"/>
              </a:solidFill>
              <a:latin typeface="Century Gothic" panose="020B0502020202020204" pitchFamily="34" charset="0"/>
            </a:endParaRPr>
          </a:p>
          <a:p>
            <a:pPr algn="ctr"/>
            <a:r>
              <a:rPr lang="nl-NL" sz="3200" dirty="0">
                <a:solidFill>
                  <a:srgbClr val="636767"/>
                </a:solidFill>
                <a:latin typeface="Century Gothic" panose="020B0502020202020204" pitchFamily="34" charset="0"/>
              </a:rPr>
              <a:t>Extra info:  </a:t>
            </a:r>
            <a:r>
              <a:rPr lang="nl-NL" sz="3200" dirty="0">
                <a:solidFill>
                  <a:srgbClr val="636767"/>
                </a:solidFill>
                <a:latin typeface="Century Gothic" panose="020B0502020202020204" pitchFamily="34" charset="0"/>
                <a:hlinkClick r:id="rId4"/>
              </a:rPr>
              <a:t>www.comproved.com</a:t>
            </a:r>
            <a:endParaRPr lang="nl-NL" sz="3200" dirty="0">
              <a:solidFill>
                <a:srgbClr val="636767"/>
              </a:solidFill>
              <a:latin typeface="Century Gothic" panose="020B0502020202020204" pitchFamily="34" charset="0"/>
            </a:endParaRPr>
          </a:p>
          <a:p>
            <a:pPr algn="ctr"/>
            <a:endParaRPr lang="nl-NL" sz="3200" dirty="0">
              <a:solidFill>
                <a:srgbClr val="636767"/>
              </a:solidFill>
              <a:latin typeface="Century Gothic" panose="020B0502020202020204" pitchFamily="34" charset="0"/>
            </a:endParaRPr>
          </a:p>
          <a:p>
            <a:pPr algn="ctr"/>
            <a:r>
              <a:rPr lang="nl-NL" sz="3200" dirty="0">
                <a:solidFill>
                  <a:srgbClr val="636767"/>
                </a:solidFill>
                <a:latin typeface="Century Gothic" panose="020B0502020202020204" pitchFamily="34" charset="0"/>
              </a:rPr>
              <a:t>Contact: </a:t>
            </a:r>
            <a:r>
              <a:rPr lang="nl-NL" sz="3200" dirty="0">
                <a:solidFill>
                  <a:srgbClr val="636767"/>
                </a:solidFill>
                <a:latin typeface="Century Gothic" panose="020B0502020202020204" pitchFamily="34" charset="0"/>
                <a:hlinkClick r:id="rId5"/>
              </a:rPr>
              <a:t>maarten@comproved.com</a:t>
            </a:r>
            <a:endParaRPr lang="fr-BE" dirty="0">
              <a:solidFill>
                <a:srgbClr val="636767"/>
              </a:solidFill>
              <a:latin typeface="Century Gothic" panose="020B0502020202020204" pitchFamily="34" charset="0"/>
            </a:endParaRPr>
          </a:p>
        </p:txBody>
      </p:sp>
      <p:grpSp>
        <p:nvGrpSpPr>
          <p:cNvPr id="5" name="Groep 4">
            <a:extLst>
              <a:ext uri="{FF2B5EF4-FFF2-40B4-BE49-F238E27FC236}">
                <a16:creationId xmlns:a16="http://schemas.microsoft.com/office/drawing/2014/main" id="{91DABD0F-5354-46EB-B835-27C0C26EDD57}"/>
              </a:ext>
            </a:extLst>
          </p:cNvPr>
          <p:cNvGrpSpPr/>
          <p:nvPr/>
        </p:nvGrpSpPr>
        <p:grpSpPr>
          <a:xfrm>
            <a:off x="146200" y="200297"/>
            <a:ext cx="648125" cy="3342876"/>
            <a:chOff x="112036" y="1524000"/>
            <a:chExt cx="648125" cy="3342876"/>
          </a:xfrm>
        </p:grpSpPr>
        <p:pic>
          <p:nvPicPr>
            <p:cNvPr id="12" name="Graphic 11" descr="E-mail">
              <a:hlinkClick r:id="rId6"/>
              <a:extLst>
                <a:ext uri="{FF2B5EF4-FFF2-40B4-BE49-F238E27FC236}">
                  <a16:creationId xmlns:a16="http://schemas.microsoft.com/office/drawing/2014/main" id="{853247D0-B1FD-489E-8A0D-6442AB74E3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840" y="4238314"/>
              <a:ext cx="628562" cy="628562"/>
            </a:xfrm>
            <a:prstGeom prst="rect">
              <a:avLst/>
            </a:prstGeom>
          </p:spPr>
        </p:pic>
        <p:pic>
          <p:nvPicPr>
            <p:cNvPr id="13" name="Picture 6" descr="Social Media Icons Set Logo Vector Illustrator, Social ...">
              <a:hlinkClick r:id="rId9"/>
              <a:extLst>
                <a:ext uri="{FF2B5EF4-FFF2-40B4-BE49-F238E27FC236}">
                  <a16:creationId xmlns:a16="http://schemas.microsoft.com/office/drawing/2014/main" id="{FB71E44E-63EC-4D04-AC44-B2B336C7D8F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3936" t="36277" r="7846" b="33723"/>
            <a:stretch/>
          </p:blipFill>
          <p:spPr bwMode="auto">
            <a:xfrm>
              <a:off x="123095" y="1524000"/>
              <a:ext cx="626007" cy="645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ocial Media Icons Set Logo Vector Illustrator, Social ...">
              <a:hlinkClick r:id="rId11"/>
              <a:extLst>
                <a:ext uri="{FF2B5EF4-FFF2-40B4-BE49-F238E27FC236}">
                  <a16:creationId xmlns:a16="http://schemas.microsoft.com/office/drawing/2014/main" id="{57C337E2-5B95-4260-A497-8241A5CA56A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953" t="34275" r="63830" b="35724"/>
            <a:stretch/>
          </p:blipFill>
          <p:spPr bwMode="auto">
            <a:xfrm>
              <a:off x="123095" y="2200410"/>
              <a:ext cx="626008" cy="6454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ocial Media Icons Set Logo Vector Illustrator, Social ...">
              <a:hlinkClick r:id="rId12"/>
              <a:extLst>
                <a:ext uri="{FF2B5EF4-FFF2-40B4-BE49-F238E27FC236}">
                  <a16:creationId xmlns:a16="http://schemas.microsoft.com/office/drawing/2014/main" id="{CF63B337-FA13-4303-A608-13CC53E67EC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953" t="2713" r="63830" b="67287"/>
            <a:stretch/>
          </p:blipFill>
          <p:spPr bwMode="auto">
            <a:xfrm>
              <a:off x="123095" y="2876821"/>
              <a:ext cx="626007" cy="645450"/>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Wereld">
              <a:hlinkClick r:id="rId4"/>
              <a:extLst>
                <a:ext uri="{FF2B5EF4-FFF2-40B4-BE49-F238E27FC236}">
                  <a16:creationId xmlns:a16="http://schemas.microsoft.com/office/drawing/2014/main" id="{6AA37EBC-7B59-4212-BD2C-AB9D20CF737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036" y="3553231"/>
              <a:ext cx="648125" cy="628562"/>
            </a:xfrm>
            <a:prstGeom prst="rect">
              <a:avLst/>
            </a:prstGeom>
          </p:spPr>
        </p:pic>
      </p:grpSp>
      <p:sp>
        <p:nvSpPr>
          <p:cNvPr id="2" name="Tijdelijke aanduiding voor datum 1">
            <a:extLst>
              <a:ext uri="{FF2B5EF4-FFF2-40B4-BE49-F238E27FC236}">
                <a16:creationId xmlns:a16="http://schemas.microsoft.com/office/drawing/2014/main" id="{9179FC76-DD11-402D-95C6-75AA02CC5FBE}"/>
              </a:ext>
            </a:extLst>
          </p:cNvPr>
          <p:cNvSpPr>
            <a:spLocks noGrp="1"/>
          </p:cNvSpPr>
          <p:nvPr>
            <p:ph type="dt" sz="half" idx="4294967295"/>
          </p:nvPr>
        </p:nvSpPr>
        <p:spPr>
          <a:xfrm>
            <a:off x="7776369" y="6491019"/>
            <a:ext cx="2635714" cy="251094"/>
          </a:xfrm>
        </p:spPr>
        <p:txBody>
          <a:bodyPr/>
          <a:lstStyle/>
          <a:p>
            <a:fld id="{E2A5D838-9DEC-4238-83A7-4F4AF2EE85CD}" type="datetime4">
              <a:rPr lang="nl-BE" smtClean="0"/>
              <a:t>19 oktober 2021</a:t>
            </a:fld>
            <a:endParaRPr lang="fr-BE"/>
          </a:p>
        </p:txBody>
      </p:sp>
    </p:spTree>
    <p:extLst>
      <p:ext uri="{BB962C8B-B14F-4D97-AF65-F5344CB8AC3E}">
        <p14:creationId xmlns:p14="http://schemas.microsoft.com/office/powerpoint/2010/main" val="347416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0EDF-086A-46F6-9191-FFEEAB107E14}"/>
              </a:ext>
            </a:extLst>
          </p:cNvPr>
          <p:cNvSpPr>
            <a:spLocks noGrp="1"/>
          </p:cNvSpPr>
          <p:nvPr>
            <p:ph type="title"/>
          </p:nvPr>
        </p:nvSpPr>
        <p:spPr/>
        <p:txBody>
          <a:bodyPr/>
          <a:lstStyle/>
          <a:p>
            <a:r>
              <a:rPr lang="nl-NL"/>
              <a:t>Intro: comparatief beoordelen</a:t>
            </a:r>
            <a:endParaRPr lang="nl-BE" dirty="0"/>
          </a:p>
        </p:txBody>
      </p:sp>
      <p:sp>
        <p:nvSpPr>
          <p:cNvPr id="10" name="Tijdelijke aanduiding voor inhoud 4">
            <a:extLst>
              <a:ext uri="{FF2B5EF4-FFF2-40B4-BE49-F238E27FC236}">
                <a16:creationId xmlns:a16="http://schemas.microsoft.com/office/drawing/2014/main" id="{4EB1E669-538E-4C41-AD02-5231D5301BB7}"/>
              </a:ext>
            </a:extLst>
          </p:cNvPr>
          <p:cNvSpPr>
            <a:spLocks noGrp="1"/>
          </p:cNvSpPr>
          <p:nvPr>
            <p:ph sz="half" idx="1"/>
          </p:nvPr>
        </p:nvSpPr>
        <p:spPr>
          <a:xfrm>
            <a:off x="335007" y="1494884"/>
            <a:ext cx="5181600" cy="4351338"/>
          </a:xfrm>
        </p:spPr>
        <p:txBody>
          <a:bodyPr>
            <a:normAutofit fontScale="77500" lnSpcReduction="20000"/>
          </a:bodyPr>
          <a:lstStyle/>
          <a:p>
            <a:pPr>
              <a:lnSpc>
                <a:spcPct val="100000"/>
              </a:lnSpc>
            </a:pPr>
            <a:r>
              <a:rPr lang="en-US" dirty="0" err="1">
                <a:latin typeface="Century Gothic" panose="020B0502020202020204" pitchFamily="34" charset="0"/>
              </a:rPr>
              <a:t>Als</a:t>
            </a:r>
            <a:r>
              <a:rPr lang="en-US" dirty="0">
                <a:latin typeface="Century Gothic" panose="020B0502020202020204" pitchFamily="34" charset="0"/>
              </a:rPr>
              <a:t> </a:t>
            </a:r>
            <a:r>
              <a:rPr lang="en-US" dirty="0" err="1">
                <a:latin typeface="Century Gothic" panose="020B0502020202020204" pitchFamily="34" charset="0"/>
              </a:rPr>
              <a:t>beoordelaar</a:t>
            </a:r>
            <a:r>
              <a:rPr lang="en-US" dirty="0">
                <a:latin typeface="Century Gothic" panose="020B0502020202020204" pitchFamily="34" charset="0"/>
              </a:rPr>
              <a:t> (docent, student, </a:t>
            </a:r>
            <a:r>
              <a:rPr lang="en-US" dirty="0" err="1">
                <a:latin typeface="Century Gothic" panose="020B0502020202020204" pitchFamily="34" charset="0"/>
              </a:rPr>
              <a:t>externe</a:t>
            </a:r>
            <a:r>
              <a:rPr lang="en-US" dirty="0">
                <a:latin typeface="Century Gothic" panose="020B0502020202020204" pitchFamily="34" charset="0"/>
              </a:rPr>
              <a:t>) </a:t>
            </a:r>
            <a:r>
              <a:rPr lang="en-US" dirty="0" err="1">
                <a:latin typeface="Century Gothic" panose="020B0502020202020204" pitchFamily="34" charset="0"/>
              </a:rPr>
              <a:t>maak</a:t>
            </a:r>
            <a:r>
              <a:rPr lang="en-US" dirty="0">
                <a:latin typeface="Century Gothic" panose="020B0502020202020204" pitchFamily="34" charset="0"/>
              </a:rPr>
              <a:t> je </a:t>
            </a:r>
            <a:r>
              <a:rPr lang="en-US" b="1" dirty="0" err="1">
                <a:latin typeface="Century Gothic" panose="020B0502020202020204" pitchFamily="34" charset="0"/>
              </a:rPr>
              <a:t>meerdere</a:t>
            </a:r>
            <a:r>
              <a:rPr lang="en-US" b="1" dirty="0">
                <a:latin typeface="Century Gothic" panose="020B0502020202020204" pitchFamily="34" charset="0"/>
              </a:rPr>
              <a:t> </a:t>
            </a:r>
            <a:r>
              <a:rPr lang="en-US" b="1" dirty="0" err="1">
                <a:latin typeface="Century Gothic" panose="020B0502020202020204" pitchFamily="34" charset="0"/>
              </a:rPr>
              <a:t>vergelijkingen</a:t>
            </a:r>
            <a:endParaRPr lang="en-US" b="1" dirty="0">
              <a:latin typeface="Century Gothic" panose="020B0502020202020204" pitchFamily="34" charset="0"/>
            </a:endParaRPr>
          </a:p>
          <a:p>
            <a:pPr>
              <a:lnSpc>
                <a:spcPct val="100000"/>
              </a:lnSpc>
              <a:buBlip>
                <a:blip r:embed="rId3"/>
              </a:buBlip>
            </a:pPr>
            <a:endParaRPr lang="en-US" b="1" dirty="0">
              <a:solidFill>
                <a:schemeClr val="bg1"/>
              </a:solidFill>
              <a:latin typeface="Century Gothic" panose="020B0502020202020204" pitchFamily="34" charset="0"/>
            </a:endParaRPr>
          </a:p>
          <a:p>
            <a:pPr>
              <a:lnSpc>
                <a:spcPct val="100000"/>
              </a:lnSpc>
            </a:pPr>
            <a:r>
              <a:rPr lang="en-US" b="1" dirty="0" err="1">
                <a:solidFill>
                  <a:srgbClr val="F4F1F0"/>
                </a:solidFill>
                <a:latin typeface="Century Gothic" panose="020B0502020202020204" pitchFamily="34" charset="0"/>
              </a:rPr>
              <a:t>Meerdere</a:t>
            </a:r>
            <a:r>
              <a:rPr lang="en-US" b="1" dirty="0">
                <a:solidFill>
                  <a:srgbClr val="F4F1F0"/>
                </a:solidFill>
                <a:latin typeface="Century Gothic" panose="020B0502020202020204" pitchFamily="34" charset="0"/>
              </a:rPr>
              <a:t> </a:t>
            </a:r>
            <a:r>
              <a:rPr lang="en-US" b="1" dirty="0" err="1">
                <a:solidFill>
                  <a:srgbClr val="F4F1F0"/>
                </a:solidFill>
                <a:latin typeface="Century Gothic" panose="020B0502020202020204" pitchFamily="34" charset="0"/>
              </a:rPr>
              <a:t>beoordelaars</a:t>
            </a:r>
            <a:r>
              <a:rPr lang="en-US" b="1"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maken</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vergelijkingen</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waardoor</a:t>
            </a:r>
            <a:r>
              <a:rPr lang="en-US" dirty="0">
                <a:solidFill>
                  <a:srgbClr val="F4F1F0"/>
                </a:solidFill>
                <a:latin typeface="Century Gothic" panose="020B0502020202020204" pitchFamily="34" charset="0"/>
              </a:rPr>
              <a:t> elk product </a:t>
            </a:r>
            <a:r>
              <a:rPr lang="en-US" dirty="0" err="1">
                <a:solidFill>
                  <a:srgbClr val="F4F1F0"/>
                </a:solidFill>
                <a:latin typeface="Century Gothic" panose="020B0502020202020204" pitchFamily="34" charset="0"/>
              </a:rPr>
              <a:t>meerdere</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keren</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wordt</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vergeleken</a:t>
            </a:r>
            <a:endParaRPr lang="en-US" dirty="0">
              <a:solidFill>
                <a:srgbClr val="F4F1F0"/>
              </a:solidFill>
              <a:latin typeface="Century Gothic" panose="020B0502020202020204" pitchFamily="34" charset="0"/>
            </a:endParaRPr>
          </a:p>
          <a:p>
            <a:pPr>
              <a:lnSpc>
                <a:spcPct val="100000"/>
              </a:lnSpc>
            </a:pPr>
            <a:endParaRPr lang="en-US" dirty="0">
              <a:solidFill>
                <a:srgbClr val="F4F1F0"/>
              </a:solidFill>
              <a:latin typeface="Century Gothic" panose="020B0502020202020204" pitchFamily="34" charset="0"/>
            </a:endParaRPr>
          </a:p>
          <a:p>
            <a:pPr>
              <a:lnSpc>
                <a:spcPct val="100000"/>
              </a:lnSpc>
            </a:pPr>
            <a:r>
              <a:rPr lang="en-US" dirty="0">
                <a:solidFill>
                  <a:srgbClr val="F4F1F0"/>
                </a:solidFill>
                <a:latin typeface="Century Gothic" panose="020B0502020202020204" pitchFamily="34" charset="0"/>
              </a:rPr>
              <a:t>Op basis </a:t>
            </a:r>
            <a:r>
              <a:rPr lang="en-US" dirty="0" err="1">
                <a:solidFill>
                  <a:srgbClr val="F4F1F0"/>
                </a:solidFill>
                <a:latin typeface="Century Gothic" panose="020B0502020202020204" pitchFamily="34" charset="0"/>
              </a:rPr>
              <a:t>hiervan</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wordt</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een</a:t>
            </a:r>
            <a:r>
              <a:rPr lang="en-US" dirty="0">
                <a:solidFill>
                  <a:srgbClr val="F4F1F0"/>
                </a:solidFill>
                <a:latin typeface="Century Gothic" panose="020B0502020202020204" pitchFamily="34" charset="0"/>
              </a:rPr>
              <a:t> </a:t>
            </a:r>
            <a:r>
              <a:rPr lang="en-US" b="1" dirty="0" err="1">
                <a:solidFill>
                  <a:srgbClr val="F4F1F0"/>
                </a:solidFill>
                <a:latin typeface="Century Gothic" panose="020B0502020202020204" pitchFamily="34" charset="0"/>
              </a:rPr>
              <a:t>rangorde</a:t>
            </a:r>
            <a:r>
              <a:rPr lang="en-US" b="1"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berekend</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geeft</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beeld</a:t>
            </a:r>
            <a:r>
              <a:rPr lang="en-US" dirty="0">
                <a:solidFill>
                  <a:srgbClr val="F4F1F0"/>
                </a:solidFill>
                <a:latin typeface="Century Gothic" panose="020B0502020202020204" pitchFamily="34" charset="0"/>
              </a:rPr>
              <a:t> van </a:t>
            </a:r>
            <a:r>
              <a:rPr lang="en-US" b="1" dirty="0" err="1">
                <a:solidFill>
                  <a:srgbClr val="F4F1F0"/>
                </a:solidFill>
                <a:latin typeface="Century Gothic" panose="020B0502020202020204" pitchFamily="34" charset="0"/>
              </a:rPr>
              <a:t>waar</a:t>
            </a:r>
            <a:r>
              <a:rPr lang="en-US" b="1" dirty="0">
                <a:solidFill>
                  <a:srgbClr val="F4F1F0"/>
                </a:solidFill>
                <a:latin typeface="Century Gothic" panose="020B0502020202020204" pitchFamily="34" charset="0"/>
              </a:rPr>
              <a:t> </a:t>
            </a:r>
            <a:r>
              <a:rPr lang="en-US" b="1" dirty="0" err="1">
                <a:solidFill>
                  <a:srgbClr val="F4F1F0"/>
                </a:solidFill>
                <a:latin typeface="Century Gothic" panose="020B0502020202020204" pitchFamily="34" charset="0"/>
              </a:rPr>
              <a:t>studenten</a:t>
            </a:r>
            <a:r>
              <a:rPr lang="en-US" b="1" dirty="0">
                <a:solidFill>
                  <a:srgbClr val="F4F1F0"/>
                </a:solidFill>
                <a:latin typeface="Century Gothic" panose="020B0502020202020204" pitchFamily="34" charset="0"/>
              </a:rPr>
              <a:t> </a:t>
            </a:r>
            <a:r>
              <a:rPr lang="en-US" b="1" dirty="0" err="1">
                <a:solidFill>
                  <a:srgbClr val="F4F1F0"/>
                </a:solidFill>
                <a:latin typeface="Century Gothic" panose="020B0502020202020204" pitchFamily="34" charset="0"/>
              </a:rPr>
              <a:t>staan</a:t>
            </a:r>
            <a:r>
              <a:rPr lang="en-US" dirty="0">
                <a:solidFill>
                  <a:srgbClr val="F4F1F0"/>
                </a:solidFill>
                <a:latin typeface="Century Gothic" panose="020B0502020202020204" pitchFamily="34" charset="0"/>
              </a:rPr>
              <a:t>)</a:t>
            </a:r>
          </a:p>
        </p:txBody>
      </p:sp>
      <p:grpSp>
        <p:nvGrpSpPr>
          <p:cNvPr id="3" name="Groep 2">
            <a:extLst>
              <a:ext uri="{FF2B5EF4-FFF2-40B4-BE49-F238E27FC236}">
                <a16:creationId xmlns:a16="http://schemas.microsoft.com/office/drawing/2014/main" id="{9AE6578E-6257-4112-BF1D-8F5D40B2A467}"/>
              </a:ext>
            </a:extLst>
          </p:cNvPr>
          <p:cNvGrpSpPr/>
          <p:nvPr/>
        </p:nvGrpSpPr>
        <p:grpSpPr>
          <a:xfrm>
            <a:off x="5268012" y="1494884"/>
            <a:ext cx="6260347" cy="1020197"/>
            <a:chOff x="5423654" y="1910283"/>
            <a:chExt cx="6260347" cy="1020197"/>
          </a:xfrm>
        </p:grpSpPr>
        <p:pic>
          <p:nvPicPr>
            <p:cNvPr id="15" name="Graphic 14" descr="Contract RTL">
              <a:extLst>
                <a:ext uri="{FF2B5EF4-FFF2-40B4-BE49-F238E27FC236}">
                  <a16:creationId xmlns:a16="http://schemas.microsoft.com/office/drawing/2014/main" id="{1E5E1F81-2802-4213-9A4A-42610254C4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7264" y="1910283"/>
              <a:ext cx="914400" cy="914400"/>
            </a:xfrm>
            <a:prstGeom prst="rect">
              <a:avLst/>
            </a:prstGeom>
          </p:spPr>
        </p:pic>
        <p:pic>
          <p:nvPicPr>
            <p:cNvPr id="6" name="Graphic 5" descr="Mannelijk profiel">
              <a:extLst>
                <a:ext uri="{FF2B5EF4-FFF2-40B4-BE49-F238E27FC236}">
                  <a16:creationId xmlns:a16="http://schemas.microsoft.com/office/drawing/2014/main" id="{07C42124-AF09-487A-9371-7559F160E1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3654" y="1910283"/>
              <a:ext cx="1020197" cy="1020197"/>
            </a:xfrm>
            <a:prstGeom prst="rect">
              <a:avLst/>
            </a:prstGeom>
          </p:spPr>
        </p:pic>
        <p:pic>
          <p:nvPicPr>
            <p:cNvPr id="12" name="Graphic 11" descr="Contract">
              <a:extLst>
                <a:ext uri="{FF2B5EF4-FFF2-40B4-BE49-F238E27FC236}">
                  <a16:creationId xmlns:a16="http://schemas.microsoft.com/office/drawing/2014/main" id="{BF420250-4409-458A-A25C-46EAA7E3A2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05693" y="1910283"/>
              <a:ext cx="914400" cy="914400"/>
            </a:xfrm>
            <a:prstGeom prst="rect">
              <a:avLst/>
            </a:prstGeom>
          </p:spPr>
        </p:pic>
        <p:pic>
          <p:nvPicPr>
            <p:cNvPr id="14" name="Graphic 13" descr="Contract RTL">
              <a:extLst>
                <a:ext uri="{FF2B5EF4-FFF2-40B4-BE49-F238E27FC236}">
                  <a16:creationId xmlns:a16="http://schemas.microsoft.com/office/drawing/2014/main" id="{45B932C6-1B1E-4C6F-9021-4F8445026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1230" y="1910283"/>
              <a:ext cx="914400" cy="914400"/>
            </a:xfrm>
            <a:prstGeom prst="rect">
              <a:avLst/>
            </a:prstGeom>
          </p:spPr>
        </p:pic>
        <p:pic>
          <p:nvPicPr>
            <p:cNvPr id="16" name="Graphic 15" descr="Contract">
              <a:extLst>
                <a:ext uri="{FF2B5EF4-FFF2-40B4-BE49-F238E27FC236}">
                  <a16:creationId xmlns:a16="http://schemas.microsoft.com/office/drawing/2014/main" id="{7D56B9F9-D782-46EB-9B4F-BECF797971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2801" y="1910283"/>
              <a:ext cx="914400" cy="914400"/>
            </a:xfrm>
            <a:prstGeom prst="rect">
              <a:avLst/>
            </a:prstGeom>
          </p:spPr>
        </p:pic>
        <p:pic>
          <p:nvPicPr>
            <p:cNvPr id="30" name="Graphic 29" descr="Contract RTL">
              <a:extLst>
                <a:ext uri="{FF2B5EF4-FFF2-40B4-BE49-F238E27FC236}">
                  <a16:creationId xmlns:a16="http://schemas.microsoft.com/office/drawing/2014/main" id="{8F229997-2A02-43F2-A18C-E336417619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04372" y="1910283"/>
              <a:ext cx="914400" cy="914400"/>
            </a:xfrm>
            <a:prstGeom prst="rect">
              <a:avLst/>
            </a:prstGeom>
          </p:spPr>
        </p:pic>
        <p:pic>
          <p:nvPicPr>
            <p:cNvPr id="32" name="Graphic 31" descr="Contract RTL">
              <a:extLst>
                <a:ext uri="{FF2B5EF4-FFF2-40B4-BE49-F238E27FC236}">
                  <a16:creationId xmlns:a16="http://schemas.microsoft.com/office/drawing/2014/main" id="{1E486B62-1B4F-47F4-8C59-F486043D66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8835" y="1910283"/>
              <a:ext cx="914400" cy="914400"/>
            </a:xfrm>
            <a:prstGeom prst="rect">
              <a:avLst/>
            </a:prstGeom>
          </p:spPr>
        </p:pic>
        <p:cxnSp>
          <p:nvCxnSpPr>
            <p:cNvPr id="18" name="Rechte verbindingslijn 17">
              <a:extLst>
                <a:ext uri="{FF2B5EF4-FFF2-40B4-BE49-F238E27FC236}">
                  <a16:creationId xmlns:a16="http://schemas.microsoft.com/office/drawing/2014/main" id="{52A43EB1-BAFA-4BC1-A03F-3F8830C45CDE}"/>
                </a:ext>
              </a:extLst>
            </p:cNvPr>
            <p:cNvCxnSpPr>
              <a:cxnSpLocks/>
            </p:cNvCxnSpPr>
            <p:nvPr/>
          </p:nvCxnSpPr>
          <p:spPr>
            <a:xfrm flipH="1">
              <a:off x="7872801" y="2027382"/>
              <a:ext cx="116655" cy="683491"/>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Rechte verbindingslijn 37">
              <a:extLst>
                <a:ext uri="{FF2B5EF4-FFF2-40B4-BE49-F238E27FC236}">
                  <a16:creationId xmlns:a16="http://schemas.microsoft.com/office/drawing/2014/main" id="{95C2BFF7-7FA4-4F8C-A050-76CB4C9DBEBF}"/>
                </a:ext>
              </a:extLst>
            </p:cNvPr>
            <p:cNvCxnSpPr>
              <a:cxnSpLocks/>
            </p:cNvCxnSpPr>
            <p:nvPr/>
          </p:nvCxnSpPr>
          <p:spPr>
            <a:xfrm flipH="1">
              <a:off x="9346044" y="2025737"/>
              <a:ext cx="116655" cy="683491"/>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Rechte verbindingslijn 39">
              <a:extLst>
                <a:ext uri="{FF2B5EF4-FFF2-40B4-BE49-F238E27FC236}">
                  <a16:creationId xmlns:a16="http://schemas.microsoft.com/office/drawing/2014/main" id="{F7AE82C1-960C-4B4A-AC1E-16FEDCE7DF9C}"/>
                </a:ext>
              </a:extLst>
            </p:cNvPr>
            <p:cNvCxnSpPr>
              <a:cxnSpLocks/>
            </p:cNvCxnSpPr>
            <p:nvPr/>
          </p:nvCxnSpPr>
          <p:spPr>
            <a:xfrm flipH="1">
              <a:off x="10904636" y="2025736"/>
              <a:ext cx="116655" cy="683491"/>
            </a:xfrm>
            <a:prstGeom prst="line">
              <a:avLst/>
            </a:prstGeom>
          </p:spPr>
          <p:style>
            <a:lnRef idx="1">
              <a:schemeClr val="accent2"/>
            </a:lnRef>
            <a:fillRef idx="0">
              <a:schemeClr val="accent2"/>
            </a:fillRef>
            <a:effectRef idx="0">
              <a:schemeClr val="accent2"/>
            </a:effectRef>
            <a:fontRef idx="minor">
              <a:schemeClr val="tx1"/>
            </a:fontRef>
          </p:style>
        </p:cxnSp>
        <p:sp>
          <p:nvSpPr>
            <p:cNvPr id="26" name="Rechthoek 25">
              <a:extLst>
                <a:ext uri="{FF2B5EF4-FFF2-40B4-BE49-F238E27FC236}">
                  <a16:creationId xmlns:a16="http://schemas.microsoft.com/office/drawing/2014/main" id="{13400A82-9935-44ED-BAE2-8BECF21D32F8}"/>
                </a:ext>
              </a:extLst>
            </p:cNvPr>
            <p:cNvSpPr/>
            <p:nvPr/>
          </p:nvSpPr>
          <p:spPr>
            <a:xfrm>
              <a:off x="10693400" y="2198921"/>
              <a:ext cx="990601" cy="683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rgbClr val="66C1BE"/>
                  </a:solidFill>
                </a:rPr>
                <a:t>…</a:t>
              </a:r>
              <a:endParaRPr lang="nl-BE" sz="3600" dirty="0">
                <a:solidFill>
                  <a:srgbClr val="66C1BE"/>
                </a:solidFill>
              </a:endParaRPr>
            </a:p>
          </p:txBody>
        </p:sp>
      </p:grpSp>
    </p:spTree>
    <p:extLst>
      <p:ext uri="{BB962C8B-B14F-4D97-AF65-F5344CB8AC3E}">
        <p14:creationId xmlns:p14="http://schemas.microsoft.com/office/powerpoint/2010/main" val="81963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0EDF-086A-46F6-9191-FFEEAB107E14}"/>
              </a:ext>
            </a:extLst>
          </p:cNvPr>
          <p:cNvSpPr>
            <a:spLocks noGrp="1"/>
          </p:cNvSpPr>
          <p:nvPr>
            <p:ph type="title"/>
          </p:nvPr>
        </p:nvSpPr>
        <p:spPr/>
        <p:txBody>
          <a:bodyPr/>
          <a:lstStyle/>
          <a:p>
            <a:r>
              <a:rPr lang="nl-NL" dirty="0"/>
              <a:t>Intro: comparatief beoordelen</a:t>
            </a:r>
            <a:endParaRPr lang="nl-BE" dirty="0"/>
          </a:p>
        </p:txBody>
      </p:sp>
      <p:sp>
        <p:nvSpPr>
          <p:cNvPr id="24" name="Tijdelijke aanduiding voor inhoud 4">
            <a:extLst>
              <a:ext uri="{FF2B5EF4-FFF2-40B4-BE49-F238E27FC236}">
                <a16:creationId xmlns:a16="http://schemas.microsoft.com/office/drawing/2014/main" id="{8EFBCE1E-A595-4DB3-B881-56ABFFE432F5}"/>
              </a:ext>
            </a:extLst>
          </p:cNvPr>
          <p:cNvSpPr>
            <a:spLocks noGrp="1"/>
          </p:cNvSpPr>
          <p:nvPr>
            <p:ph sz="half" idx="1"/>
          </p:nvPr>
        </p:nvSpPr>
        <p:spPr>
          <a:xfrm>
            <a:off x="335007" y="1500263"/>
            <a:ext cx="5181600" cy="4351338"/>
          </a:xfrm>
        </p:spPr>
        <p:txBody>
          <a:bodyPr>
            <a:normAutofit fontScale="77500" lnSpcReduction="20000"/>
          </a:bodyPr>
          <a:lstStyle/>
          <a:p>
            <a:pPr>
              <a:lnSpc>
                <a:spcPct val="100000"/>
              </a:lnSpc>
            </a:pPr>
            <a:r>
              <a:rPr lang="en-US" dirty="0" err="1">
                <a:latin typeface="Century Gothic" panose="020B0502020202020204" pitchFamily="34" charset="0"/>
              </a:rPr>
              <a:t>Als</a:t>
            </a:r>
            <a:r>
              <a:rPr lang="en-US" dirty="0">
                <a:latin typeface="Century Gothic" panose="020B0502020202020204" pitchFamily="34" charset="0"/>
              </a:rPr>
              <a:t> </a:t>
            </a:r>
            <a:r>
              <a:rPr lang="en-US" dirty="0" err="1">
                <a:latin typeface="Century Gothic" panose="020B0502020202020204" pitchFamily="34" charset="0"/>
              </a:rPr>
              <a:t>beoordelaar</a:t>
            </a:r>
            <a:r>
              <a:rPr lang="en-US" dirty="0">
                <a:latin typeface="Century Gothic" panose="020B0502020202020204" pitchFamily="34" charset="0"/>
              </a:rPr>
              <a:t> (docent, student, </a:t>
            </a:r>
            <a:r>
              <a:rPr lang="en-US" dirty="0" err="1">
                <a:latin typeface="Century Gothic" panose="020B0502020202020204" pitchFamily="34" charset="0"/>
              </a:rPr>
              <a:t>externe</a:t>
            </a:r>
            <a:r>
              <a:rPr lang="en-US" dirty="0">
                <a:latin typeface="Century Gothic" panose="020B0502020202020204" pitchFamily="34" charset="0"/>
              </a:rPr>
              <a:t>) </a:t>
            </a:r>
            <a:r>
              <a:rPr lang="en-US" dirty="0" err="1">
                <a:latin typeface="Century Gothic" panose="020B0502020202020204" pitchFamily="34" charset="0"/>
              </a:rPr>
              <a:t>maak</a:t>
            </a:r>
            <a:r>
              <a:rPr lang="en-US" dirty="0">
                <a:latin typeface="Century Gothic" panose="020B0502020202020204" pitchFamily="34" charset="0"/>
              </a:rPr>
              <a:t> je </a:t>
            </a:r>
            <a:r>
              <a:rPr lang="en-US" b="1" dirty="0" err="1">
                <a:latin typeface="Century Gothic" panose="020B0502020202020204" pitchFamily="34" charset="0"/>
              </a:rPr>
              <a:t>meerdere</a:t>
            </a:r>
            <a:r>
              <a:rPr lang="en-US" b="1" dirty="0">
                <a:latin typeface="Century Gothic" panose="020B0502020202020204" pitchFamily="34" charset="0"/>
              </a:rPr>
              <a:t> </a:t>
            </a:r>
            <a:r>
              <a:rPr lang="en-US" b="1" dirty="0" err="1">
                <a:latin typeface="Century Gothic" panose="020B0502020202020204" pitchFamily="34" charset="0"/>
              </a:rPr>
              <a:t>vergelijkingen</a:t>
            </a:r>
            <a:endParaRPr lang="en-US" b="1" dirty="0">
              <a:latin typeface="Century Gothic" panose="020B0502020202020204" pitchFamily="34" charset="0"/>
            </a:endParaRPr>
          </a:p>
          <a:p>
            <a:pPr>
              <a:lnSpc>
                <a:spcPct val="100000"/>
              </a:lnSpc>
            </a:pPr>
            <a:endParaRPr lang="en-US" dirty="0">
              <a:latin typeface="Century Gothic" panose="020B0502020202020204" pitchFamily="34" charset="0"/>
            </a:endParaRPr>
          </a:p>
          <a:p>
            <a:pPr>
              <a:lnSpc>
                <a:spcPct val="100000"/>
              </a:lnSpc>
            </a:pPr>
            <a:r>
              <a:rPr lang="en-US" b="1" dirty="0" err="1">
                <a:latin typeface="Century Gothic" panose="020B0502020202020204" pitchFamily="34" charset="0"/>
              </a:rPr>
              <a:t>Meerdere</a:t>
            </a:r>
            <a:r>
              <a:rPr lang="en-US" b="1" dirty="0">
                <a:latin typeface="Century Gothic" panose="020B0502020202020204" pitchFamily="34" charset="0"/>
              </a:rPr>
              <a:t> </a:t>
            </a:r>
            <a:r>
              <a:rPr lang="en-US" b="1" dirty="0" err="1">
                <a:latin typeface="Century Gothic" panose="020B0502020202020204" pitchFamily="34" charset="0"/>
              </a:rPr>
              <a:t>beoordelaars</a:t>
            </a:r>
            <a:r>
              <a:rPr lang="en-US" b="1" dirty="0">
                <a:latin typeface="Century Gothic" panose="020B0502020202020204" pitchFamily="34" charset="0"/>
              </a:rPr>
              <a:t> </a:t>
            </a:r>
            <a:r>
              <a:rPr lang="en-US" dirty="0" err="1">
                <a:latin typeface="Century Gothic" panose="020B0502020202020204" pitchFamily="34" charset="0"/>
              </a:rPr>
              <a:t>maken</a:t>
            </a:r>
            <a:r>
              <a:rPr lang="en-US" dirty="0">
                <a:latin typeface="Century Gothic" panose="020B0502020202020204" pitchFamily="34" charset="0"/>
              </a:rPr>
              <a:t> </a:t>
            </a:r>
            <a:r>
              <a:rPr lang="en-US" dirty="0" err="1">
                <a:latin typeface="Century Gothic" panose="020B0502020202020204" pitchFamily="34" charset="0"/>
              </a:rPr>
              <a:t>vergelijkingen</a:t>
            </a:r>
            <a:r>
              <a:rPr lang="en-US" dirty="0">
                <a:latin typeface="Century Gothic" panose="020B0502020202020204" pitchFamily="34" charset="0"/>
              </a:rPr>
              <a:t>, </a:t>
            </a:r>
            <a:r>
              <a:rPr lang="en-US" dirty="0" err="1">
                <a:latin typeface="Century Gothic" panose="020B0502020202020204" pitchFamily="34" charset="0"/>
              </a:rPr>
              <a:t>waardoor</a:t>
            </a:r>
            <a:r>
              <a:rPr lang="en-US" dirty="0">
                <a:latin typeface="Century Gothic" panose="020B0502020202020204" pitchFamily="34" charset="0"/>
              </a:rPr>
              <a:t> elk product </a:t>
            </a:r>
            <a:r>
              <a:rPr lang="en-US" dirty="0" err="1">
                <a:latin typeface="Century Gothic" panose="020B0502020202020204" pitchFamily="34" charset="0"/>
              </a:rPr>
              <a:t>meerdere</a:t>
            </a:r>
            <a:r>
              <a:rPr lang="en-US" dirty="0">
                <a:latin typeface="Century Gothic" panose="020B0502020202020204" pitchFamily="34" charset="0"/>
              </a:rPr>
              <a:t> </a:t>
            </a:r>
            <a:r>
              <a:rPr lang="en-US" dirty="0" err="1">
                <a:latin typeface="Century Gothic" panose="020B0502020202020204" pitchFamily="34" charset="0"/>
              </a:rPr>
              <a:t>keren</a:t>
            </a:r>
            <a:r>
              <a:rPr lang="en-US" dirty="0">
                <a:latin typeface="Century Gothic" panose="020B0502020202020204" pitchFamily="34" charset="0"/>
              </a:rPr>
              <a:t> </a:t>
            </a:r>
            <a:r>
              <a:rPr lang="en-US" dirty="0" err="1">
                <a:latin typeface="Century Gothic" panose="020B0502020202020204" pitchFamily="34" charset="0"/>
              </a:rPr>
              <a:t>wordt</a:t>
            </a:r>
            <a:r>
              <a:rPr lang="en-US" dirty="0">
                <a:latin typeface="Century Gothic" panose="020B0502020202020204" pitchFamily="34" charset="0"/>
              </a:rPr>
              <a:t> </a:t>
            </a:r>
            <a:r>
              <a:rPr lang="en-US" dirty="0" err="1">
                <a:latin typeface="Century Gothic" panose="020B0502020202020204" pitchFamily="34" charset="0"/>
              </a:rPr>
              <a:t>vergeleken</a:t>
            </a:r>
            <a:endParaRPr lang="en-US" dirty="0">
              <a:latin typeface="Century Gothic" panose="020B0502020202020204" pitchFamily="34" charset="0"/>
            </a:endParaRPr>
          </a:p>
          <a:p>
            <a:pPr>
              <a:lnSpc>
                <a:spcPct val="100000"/>
              </a:lnSpc>
            </a:pPr>
            <a:endParaRPr lang="en-US" dirty="0">
              <a:solidFill>
                <a:schemeClr val="bg1"/>
              </a:solidFill>
              <a:latin typeface="Century Gothic" panose="020B0502020202020204" pitchFamily="34" charset="0"/>
            </a:endParaRPr>
          </a:p>
          <a:p>
            <a:pPr>
              <a:lnSpc>
                <a:spcPct val="100000"/>
              </a:lnSpc>
            </a:pPr>
            <a:r>
              <a:rPr lang="en-US" dirty="0">
                <a:solidFill>
                  <a:srgbClr val="F4F1F0"/>
                </a:solidFill>
                <a:latin typeface="Century Gothic" panose="020B0502020202020204" pitchFamily="34" charset="0"/>
              </a:rPr>
              <a:t>Op basis </a:t>
            </a:r>
            <a:r>
              <a:rPr lang="en-US" dirty="0" err="1">
                <a:solidFill>
                  <a:srgbClr val="F4F1F0"/>
                </a:solidFill>
                <a:latin typeface="Century Gothic" panose="020B0502020202020204" pitchFamily="34" charset="0"/>
              </a:rPr>
              <a:t>hiervan</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wordt</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een</a:t>
            </a:r>
            <a:r>
              <a:rPr lang="en-US" dirty="0">
                <a:solidFill>
                  <a:srgbClr val="F4F1F0"/>
                </a:solidFill>
                <a:latin typeface="Century Gothic" panose="020B0502020202020204" pitchFamily="34" charset="0"/>
              </a:rPr>
              <a:t> </a:t>
            </a:r>
            <a:r>
              <a:rPr lang="en-US" b="1" dirty="0" err="1">
                <a:solidFill>
                  <a:srgbClr val="F4F1F0"/>
                </a:solidFill>
                <a:latin typeface="Century Gothic" panose="020B0502020202020204" pitchFamily="34" charset="0"/>
              </a:rPr>
              <a:t>rangorde</a:t>
            </a:r>
            <a:r>
              <a:rPr lang="en-US" b="1"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berekend</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geeft</a:t>
            </a:r>
            <a:r>
              <a:rPr lang="en-US" dirty="0">
                <a:solidFill>
                  <a:srgbClr val="F4F1F0"/>
                </a:solidFill>
                <a:latin typeface="Century Gothic" panose="020B0502020202020204" pitchFamily="34" charset="0"/>
              </a:rPr>
              <a:t> </a:t>
            </a:r>
            <a:r>
              <a:rPr lang="en-US" dirty="0" err="1">
                <a:solidFill>
                  <a:srgbClr val="F4F1F0"/>
                </a:solidFill>
                <a:latin typeface="Century Gothic" panose="020B0502020202020204" pitchFamily="34" charset="0"/>
              </a:rPr>
              <a:t>beeld</a:t>
            </a:r>
            <a:r>
              <a:rPr lang="en-US" dirty="0">
                <a:solidFill>
                  <a:srgbClr val="F4F1F0"/>
                </a:solidFill>
                <a:latin typeface="Century Gothic" panose="020B0502020202020204" pitchFamily="34" charset="0"/>
              </a:rPr>
              <a:t> van </a:t>
            </a:r>
            <a:r>
              <a:rPr lang="en-US" b="1" dirty="0" err="1">
                <a:solidFill>
                  <a:srgbClr val="F4F1F0"/>
                </a:solidFill>
                <a:latin typeface="Century Gothic" panose="020B0502020202020204" pitchFamily="34" charset="0"/>
              </a:rPr>
              <a:t>waar</a:t>
            </a:r>
            <a:r>
              <a:rPr lang="en-US" b="1" dirty="0">
                <a:solidFill>
                  <a:srgbClr val="F4F1F0"/>
                </a:solidFill>
                <a:latin typeface="Century Gothic" panose="020B0502020202020204" pitchFamily="34" charset="0"/>
              </a:rPr>
              <a:t> </a:t>
            </a:r>
            <a:r>
              <a:rPr lang="en-US" b="1" dirty="0" err="1">
                <a:solidFill>
                  <a:srgbClr val="F4F1F0"/>
                </a:solidFill>
                <a:latin typeface="Century Gothic" panose="020B0502020202020204" pitchFamily="34" charset="0"/>
              </a:rPr>
              <a:t>studenten</a:t>
            </a:r>
            <a:r>
              <a:rPr lang="en-US" b="1" dirty="0">
                <a:solidFill>
                  <a:srgbClr val="F4F1F0"/>
                </a:solidFill>
                <a:latin typeface="Century Gothic" panose="020B0502020202020204" pitchFamily="34" charset="0"/>
              </a:rPr>
              <a:t> </a:t>
            </a:r>
            <a:r>
              <a:rPr lang="en-US" b="1" dirty="0" err="1">
                <a:solidFill>
                  <a:srgbClr val="F4F1F0"/>
                </a:solidFill>
                <a:latin typeface="Century Gothic" panose="020B0502020202020204" pitchFamily="34" charset="0"/>
              </a:rPr>
              <a:t>staan</a:t>
            </a:r>
            <a:r>
              <a:rPr lang="en-US" dirty="0">
                <a:solidFill>
                  <a:srgbClr val="F4F1F0"/>
                </a:solidFill>
                <a:latin typeface="Century Gothic" panose="020B0502020202020204" pitchFamily="34" charset="0"/>
              </a:rPr>
              <a:t>)</a:t>
            </a:r>
          </a:p>
        </p:txBody>
      </p:sp>
      <p:grpSp>
        <p:nvGrpSpPr>
          <p:cNvPr id="3" name="Groep 2">
            <a:extLst>
              <a:ext uri="{FF2B5EF4-FFF2-40B4-BE49-F238E27FC236}">
                <a16:creationId xmlns:a16="http://schemas.microsoft.com/office/drawing/2014/main" id="{7903F4D9-392C-42BB-9DA0-F58D5FD2EEEC}"/>
              </a:ext>
            </a:extLst>
          </p:cNvPr>
          <p:cNvGrpSpPr/>
          <p:nvPr/>
        </p:nvGrpSpPr>
        <p:grpSpPr>
          <a:xfrm>
            <a:off x="5268012" y="1500263"/>
            <a:ext cx="6667824" cy="3058358"/>
            <a:chOff x="5423654" y="1910283"/>
            <a:chExt cx="6667824" cy="3058358"/>
          </a:xfrm>
        </p:grpSpPr>
        <p:pic>
          <p:nvPicPr>
            <p:cNvPr id="25" name="Graphic 24" descr="Contract RTL">
              <a:extLst>
                <a:ext uri="{FF2B5EF4-FFF2-40B4-BE49-F238E27FC236}">
                  <a16:creationId xmlns:a16="http://schemas.microsoft.com/office/drawing/2014/main" id="{54FC68FA-6456-4D39-9108-2921694E7E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7264" y="1910283"/>
              <a:ext cx="914400" cy="914400"/>
            </a:xfrm>
            <a:prstGeom prst="rect">
              <a:avLst/>
            </a:prstGeom>
          </p:spPr>
        </p:pic>
        <p:pic>
          <p:nvPicPr>
            <p:cNvPr id="26" name="Graphic 25" descr="Mannelijk profiel">
              <a:extLst>
                <a:ext uri="{FF2B5EF4-FFF2-40B4-BE49-F238E27FC236}">
                  <a16:creationId xmlns:a16="http://schemas.microsoft.com/office/drawing/2014/main" id="{C222EFF1-0550-4235-8FF7-5FA0DB38B0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3654" y="1910283"/>
              <a:ext cx="1020197" cy="1020197"/>
            </a:xfrm>
            <a:prstGeom prst="rect">
              <a:avLst/>
            </a:prstGeom>
          </p:spPr>
        </p:pic>
        <p:pic>
          <p:nvPicPr>
            <p:cNvPr id="27" name="Graphic 26" descr="Contract">
              <a:extLst>
                <a:ext uri="{FF2B5EF4-FFF2-40B4-BE49-F238E27FC236}">
                  <a16:creationId xmlns:a16="http://schemas.microsoft.com/office/drawing/2014/main" id="{BFF0D9D5-46D0-4291-A95D-B52DC1DC1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05693" y="1910283"/>
              <a:ext cx="914400" cy="914400"/>
            </a:xfrm>
            <a:prstGeom prst="rect">
              <a:avLst/>
            </a:prstGeom>
          </p:spPr>
        </p:pic>
        <p:pic>
          <p:nvPicPr>
            <p:cNvPr id="28" name="Graphic 27" descr="Contract RTL">
              <a:extLst>
                <a:ext uri="{FF2B5EF4-FFF2-40B4-BE49-F238E27FC236}">
                  <a16:creationId xmlns:a16="http://schemas.microsoft.com/office/drawing/2014/main" id="{FF02147F-1091-44EE-875B-9FAFB95190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230" y="1910283"/>
              <a:ext cx="914400" cy="914400"/>
            </a:xfrm>
            <a:prstGeom prst="rect">
              <a:avLst/>
            </a:prstGeom>
          </p:spPr>
        </p:pic>
        <p:pic>
          <p:nvPicPr>
            <p:cNvPr id="29" name="Graphic 28" descr="Contract">
              <a:extLst>
                <a:ext uri="{FF2B5EF4-FFF2-40B4-BE49-F238E27FC236}">
                  <a16:creationId xmlns:a16="http://schemas.microsoft.com/office/drawing/2014/main" id="{B9F0BBAE-1900-4D66-BB6F-CA8EF2CF94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72801" y="1910283"/>
              <a:ext cx="914400" cy="914400"/>
            </a:xfrm>
            <a:prstGeom prst="rect">
              <a:avLst/>
            </a:prstGeom>
          </p:spPr>
        </p:pic>
        <p:pic>
          <p:nvPicPr>
            <p:cNvPr id="30" name="Graphic 29" descr="Contract RTL">
              <a:extLst>
                <a:ext uri="{FF2B5EF4-FFF2-40B4-BE49-F238E27FC236}">
                  <a16:creationId xmlns:a16="http://schemas.microsoft.com/office/drawing/2014/main" id="{A65EC542-714F-4EFA-862D-1BE4F584A5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4372" y="1910283"/>
              <a:ext cx="914400" cy="914400"/>
            </a:xfrm>
            <a:prstGeom prst="rect">
              <a:avLst/>
            </a:prstGeom>
          </p:spPr>
        </p:pic>
        <p:pic>
          <p:nvPicPr>
            <p:cNvPr id="31" name="Graphic 30" descr="Contract RTL">
              <a:extLst>
                <a:ext uri="{FF2B5EF4-FFF2-40B4-BE49-F238E27FC236}">
                  <a16:creationId xmlns:a16="http://schemas.microsoft.com/office/drawing/2014/main" id="{4BDCFCA8-2296-47BF-A8F3-FDFAC8B9CF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8835" y="1910283"/>
              <a:ext cx="914400" cy="914400"/>
            </a:xfrm>
            <a:prstGeom prst="rect">
              <a:avLst/>
            </a:prstGeom>
          </p:spPr>
        </p:pic>
        <p:cxnSp>
          <p:nvCxnSpPr>
            <p:cNvPr id="32" name="Rechte verbindingslijn 31">
              <a:extLst>
                <a:ext uri="{FF2B5EF4-FFF2-40B4-BE49-F238E27FC236}">
                  <a16:creationId xmlns:a16="http://schemas.microsoft.com/office/drawing/2014/main" id="{38FFD4B6-3B63-4A1B-A52B-A6862288B4C7}"/>
                </a:ext>
              </a:extLst>
            </p:cNvPr>
            <p:cNvCxnSpPr>
              <a:cxnSpLocks/>
            </p:cNvCxnSpPr>
            <p:nvPr/>
          </p:nvCxnSpPr>
          <p:spPr>
            <a:xfrm flipH="1">
              <a:off x="7872801" y="2027382"/>
              <a:ext cx="116655" cy="683491"/>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Rechte verbindingslijn 32">
              <a:extLst>
                <a:ext uri="{FF2B5EF4-FFF2-40B4-BE49-F238E27FC236}">
                  <a16:creationId xmlns:a16="http://schemas.microsoft.com/office/drawing/2014/main" id="{F75C516E-D434-4467-B268-4BB03C87DB15}"/>
                </a:ext>
              </a:extLst>
            </p:cNvPr>
            <p:cNvCxnSpPr>
              <a:cxnSpLocks/>
            </p:cNvCxnSpPr>
            <p:nvPr/>
          </p:nvCxnSpPr>
          <p:spPr>
            <a:xfrm flipH="1">
              <a:off x="9346044" y="2025737"/>
              <a:ext cx="116655" cy="683491"/>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Rechte verbindingslijn 33">
              <a:extLst>
                <a:ext uri="{FF2B5EF4-FFF2-40B4-BE49-F238E27FC236}">
                  <a16:creationId xmlns:a16="http://schemas.microsoft.com/office/drawing/2014/main" id="{6705FDFF-6EE9-462B-B5CF-369B94C19F1B}"/>
                </a:ext>
              </a:extLst>
            </p:cNvPr>
            <p:cNvCxnSpPr>
              <a:cxnSpLocks/>
            </p:cNvCxnSpPr>
            <p:nvPr/>
          </p:nvCxnSpPr>
          <p:spPr>
            <a:xfrm flipH="1">
              <a:off x="10904636" y="2025736"/>
              <a:ext cx="116655" cy="683491"/>
            </a:xfrm>
            <a:prstGeom prst="line">
              <a:avLst/>
            </a:prstGeom>
          </p:spPr>
          <p:style>
            <a:lnRef idx="1">
              <a:schemeClr val="accent2"/>
            </a:lnRef>
            <a:fillRef idx="0">
              <a:schemeClr val="accent2"/>
            </a:fillRef>
            <a:effectRef idx="0">
              <a:schemeClr val="accent2"/>
            </a:effectRef>
            <a:fontRef idx="minor">
              <a:schemeClr val="tx1"/>
            </a:fontRef>
          </p:style>
        </p:cxnSp>
        <p:sp>
          <p:nvSpPr>
            <p:cNvPr id="35" name="Rechthoek 34">
              <a:extLst>
                <a:ext uri="{FF2B5EF4-FFF2-40B4-BE49-F238E27FC236}">
                  <a16:creationId xmlns:a16="http://schemas.microsoft.com/office/drawing/2014/main" id="{A4353C08-D894-4FFF-ACA8-2D7B4B24E7D1}"/>
                </a:ext>
              </a:extLst>
            </p:cNvPr>
            <p:cNvSpPr/>
            <p:nvPr/>
          </p:nvSpPr>
          <p:spPr>
            <a:xfrm>
              <a:off x="10693400" y="2198921"/>
              <a:ext cx="990601" cy="683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rgbClr val="66C1BE"/>
                  </a:solidFill>
                </a:rPr>
                <a:t>…</a:t>
              </a:r>
              <a:endParaRPr lang="nl-BE" sz="3600" dirty="0">
                <a:solidFill>
                  <a:srgbClr val="66C1BE"/>
                </a:solidFill>
              </a:endParaRPr>
            </a:p>
          </p:txBody>
        </p:sp>
        <p:pic>
          <p:nvPicPr>
            <p:cNvPr id="36" name="Graphic 35" descr="Contract RTL">
              <a:extLst>
                <a:ext uri="{FF2B5EF4-FFF2-40B4-BE49-F238E27FC236}">
                  <a16:creationId xmlns:a16="http://schemas.microsoft.com/office/drawing/2014/main" id="{AC1F6668-E6D1-41C5-BC64-1B06DBE778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4741" y="2976316"/>
              <a:ext cx="914400" cy="914400"/>
            </a:xfrm>
            <a:prstGeom prst="rect">
              <a:avLst/>
            </a:prstGeom>
          </p:spPr>
        </p:pic>
        <p:pic>
          <p:nvPicPr>
            <p:cNvPr id="38" name="Graphic 37" descr="Contract">
              <a:extLst>
                <a:ext uri="{FF2B5EF4-FFF2-40B4-BE49-F238E27FC236}">
                  <a16:creationId xmlns:a16="http://schemas.microsoft.com/office/drawing/2014/main" id="{6AB654FB-2B53-42B8-8455-1730F8C144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3170" y="2976316"/>
              <a:ext cx="914400" cy="914400"/>
            </a:xfrm>
            <a:prstGeom prst="rect">
              <a:avLst/>
            </a:prstGeom>
          </p:spPr>
        </p:pic>
        <p:pic>
          <p:nvPicPr>
            <p:cNvPr id="39" name="Graphic 38" descr="Contract RTL">
              <a:extLst>
                <a:ext uri="{FF2B5EF4-FFF2-40B4-BE49-F238E27FC236}">
                  <a16:creationId xmlns:a16="http://schemas.microsoft.com/office/drawing/2014/main" id="{24551518-132B-4A0E-AA93-99205367A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8707" y="2976316"/>
              <a:ext cx="914400" cy="914400"/>
            </a:xfrm>
            <a:prstGeom prst="rect">
              <a:avLst/>
            </a:prstGeom>
          </p:spPr>
        </p:pic>
        <p:pic>
          <p:nvPicPr>
            <p:cNvPr id="40" name="Graphic 39" descr="Contract">
              <a:extLst>
                <a:ext uri="{FF2B5EF4-FFF2-40B4-BE49-F238E27FC236}">
                  <a16:creationId xmlns:a16="http://schemas.microsoft.com/office/drawing/2014/main" id="{F167A258-4ED9-49F0-ADAA-E015FED93D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80278" y="2976316"/>
              <a:ext cx="914400" cy="914400"/>
            </a:xfrm>
            <a:prstGeom prst="rect">
              <a:avLst/>
            </a:prstGeom>
          </p:spPr>
        </p:pic>
        <p:pic>
          <p:nvPicPr>
            <p:cNvPr id="41" name="Graphic 40" descr="Contract RTL">
              <a:extLst>
                <a:ext uri="{FF2B5EF4-FFF2-40B4-BE49-F238E27FC236}">
                  <a16:creationId xmlns:a16="http://schemas.microsoft.com/office/drawing/2014/main" id="{809B63AE-5192-4C86-8B60-84583E1AF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1849" y="2976316"/>
              <a:ext cx="914400" cy="914400"/>
            </a:xfrm>
            <a:prstGeom prst="rect">
              <a:avLst/>
            </a:prstGeom>
          </p:spPr>
        </p:pic>
        <p:pic>
          <p:nvPicPr>
            <p:cNvPr id="42" name="Graphic 41" descr="Contract RTL">
              <a:extLst>
                <a:ext uri="{FF2B5EF4-FFF2-40B4-BE49-F238E27FC236}">
                  <a16:creationId xmlns:a16="http://schemas.microsoft.com/office/drawing/2014/main" id="{3F39D74B-59C4-48D6-A08F-94D4989068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6312" y="2976316"/>
              <a:ext cx="914400" cy="914400"/>
            </a:xfrm>
            <a:prstGeom prst="rect">
              <a:avLst/>
            </a:prstGeom>
          </p:spPr>
        </p:pic>
        <p:cxnSp>
          <p:nvCxnSpPr>
            <p:cNvPr id="43" name="Rechte verbindingslijn 42">
              <a:extLst>
                <a:ext uri="{FF2B5EF4-FFF2-40B4-BE49-F238E27FC236}">
                  <a16:creationId xmlns:a16="http://schemas.microsoft.com/office/drawing/2014/main" id="{F59C736B-3E8B-4E2C-A2A4-4E5AAA10CECD}"/>
                </a:ext>
              </a:extLst>
            </p:cNvPr>
            <p:cNvCxnSpPr>
              <a:cxnSpLocks/>
            </p:cNvCxnSpPr>
            <p:nvPr/>
          </p:nvCxnSpPr>
          <p:spPr>
            <a:xfrm flipH="1">
              <a:off x="8280278" y="3093415"/>
              <a:ext cx="116655" cy="683491"/>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Rechte verbindingslijn 43">
              <a:extLst>
                <a:ext uri="{FF2B5EF4-FFF2-40B4-BE49-F238E27FC236}">
                  <a16:creationId xmlns:a16="http://schemas.microsoft.com/office/drawing/2014/main" id="{0AFC0707-75F1-47C9-8EE7-DD8CFDF7CCFF}"/>
                </a:ext>
              </a:extLst>
            </p:cNvPr>
            <p:cNvCxnSpPr>
              <a:cxnSpLocks/>
            </p:cNvCxnSpPr>
            <p:nvPr/>
          </p:nvCxnSpPr>
          <p:spPr>
            <a:xfrm flipH="1">
              <a:off x="9753521" y="3091770"/>
              <a:ext cx="116655" cy="683491"/>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Rechte verbindingslijn 44">
              <a:extLst>
                <a:ext uri="{FF2B5EF4-FFF2-40B4-BE49-F238E27FC236}">
                  <a16:creationId xmlns:a16="http://schemas.microsoft.com/office/drawing/2014/main" id="{2C2153EB-FE64-47C8-BCBA-562AC9E41962}"/>
                </a:ext>
              </a:extLst>
            </p:cNvPr>
            <p:cNvCxnSpPr>
              <a:cxnSpLocks/>
            </p:cNvCxnSpPr>
            <p:nvPr/>
          </p:nvCxnSpPr>
          <p:spPr>
            <a:xfrm flipH="1">
              <a:off x="11312113" y="3091769"/>
              <a:ext cx="116655" cy="683491"/>
            </a:xfrm>
            <a:prstGeom prst="line">
              <a:avLst/>
            </a:prstGeom>
          </p:spPr>
          <p:style>
            <a:lnRef idx="1">
              <a:schemeClr val="accent2"/>
            </a:lnRef>
            <a:fillRef idx="0">
              <a:schemeClr val="accent2"/>
            </a:fillRef>
            <a:effectRef idx="0">
              <a:schemeClr val="accent2"/>
            </a:effectRef>
            <a:fontRef idx="minor">
              <a:schemeClr val="tx1"/>
            </a:fontRef>
          </p:style>
        </p:cxnSp>
        <p:sp>
          <p:nvSpPr>
            <p:cNvPr id="46" name="Rechthoek 45">
              <a:extLst>
                <a:ext uri="{FF2B5EF4-FFF2-40B4-BE49-F238E27FC236}">
                  <a16:creationId xmlns:a16="http://schemas.microsoft.com/office/drawing/2014/main" id="{EFFCBAC4-2158-45F0-B18B-21512380702B}"/>
                </a:ext>
              </a:extLst>
            </p:cNvPr>
            <p:cNvSpPr/>
            <p:nvPr/>
          </p:nvSpPr>
          <p:spPr>
            <a:xfrm>
              <a:off x="11100877" y="3264954"/>
              <a:ext cx="990601" cy="683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rgbClr val="66C1BE"/>
                  </a:solidFill>
                </a:rPr>
                <a:t>…</a:t>
              </a:r>
              <a:endParaRPr lang="nl-BE" sz="3600" dirty="0">
                <a:solidFill>
                  <a:srgbClr val="66C1BE"/>
                </a:solidFill>
              </a:endParaRPr>
            </a:p>
          </p:txBody>
        </p:sp>
        <p:pic>
          <p:nvPicPr>
            <p:cNvPr id="47" name="Graphic 46" descr="Contract RTL">
              <a:extLst>
                <a:ext uri="{FF2B5EF4-FFF2-40B4-BE49-F238E27FC236}">
                  <a16:creationId xmlns:a16="http://schemas.microsoft.com/office/drawing/2014/main" id="{09CD64DE-750A-4FCC-ADB2-59A3D80F6D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4741" y="3996513"/>
              <a:ext cx="914400" cy="914400"/>
            </a:xfrm>
            <a:prstGeom prst="rect">
              <a:avLst/>
            </a:prstGeom>
          </p:spPr>
        </p:pic>
        <p:pic>
          <p:nvPicPr>
            <p:cNvPr id="49" name="Graphic 48" descr="Contract">
              <a:extLst>
                <a:ext uri="{FF2B5EF4-FFF2-40B4-BE49-F238E27FC236}">
                  <a16:creationId xmlns:a16="http://schemas.microsoft.com/office/drawing/2014/main" id="{E4FBA69E-C71C-4610-9ABB-F1DB8AD63E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3170" y="3996513"/>
              <a:ext cx="914400" cy="914400"/>
            </a:xfrm>
            <a:prstGeom prst="rect">
              <a:avLst/>
            </a:prstGeom>
          </p:spPr>
        </p:pic>
        <p:pic>
          <p:nvPicPr>
            <p:cNvPr id="50" name="Graphic 49" descr="Contract RTL">
              <a:extLst>
                <a:ext uri="{FF2B5EF4-FFF2-40B4-BE49-F238E27FC236}">
                  <a16:creationId xmlns:a16="http://schemas.microsoft.com/office/drawing/2014/main" id="{6FAF34C1-BEFC-475C-8F5B-995ADAAEF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8707" y="3996513"/>
              <a:ext cx="914400" cy="914400"/>
            </a:xfrm>
            <a:prstGeom prst="rect">
              <a:avLst/>
            </a:prstGeom>
          </p:spPr>
        </p:pic>
        <p:pic>
          <p:nvPicPr>
            <p:cNvPr id="51" name="Graphic 50" descr="Contract">
              <a:extLst>
                <a:ext uri="{FF2B5EF4-FFF2-40B4-BE49-F238E27FC236}">
                  <a16:creationId xmlns:a16="http://schemas.microsoft.com/office/drawing/2014/main" id="{8123D98D-B32A-48C8-B48A-9DF38C97D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80278" y="3996513"/>
              <a:ext cx="914400" cy="914400"/>
            </a:xfrm>
            <a:prstGeom prst="rect">
              <a:avLst/>
            </a:prstGeom>
          </p:spPr>
        </p:pic>
        <p:pic>
          <p:nvPicPr>
            <p:cNvPr id="52" name="Graphic 51" descr="Contract RTL">
              <a:extLst>
                <a:ext uri="{FF2B5EF4-FFF2-40B4-BE49-F238E27FC236}">
                  <a16:creationId xmlns:a16="http://schemas.microsoft.com/office/drawing/2014/main" id="{973ADCBC-ED8E-434E-87E9-26CE199743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1849" y="3996513"/>
              <a:ext cx="914400" cy="914400"/>
            </a:xfrm>
            <a:prstGeom prst="rect">
              <a:avLst/>
            </a:prstGeom>
          </p:spPr>
        </p:pic>
        <p:pic>
          <p:nvPicPr>
            <p:cNvPr id="53" name="Graphic 52" descr="Contract RTL">
              <a:extLst>
                <a:ext uri="{FF2B5EF4-FFF2-40B4-BE49-F238E27FC236}">
                  <a16:creationId xmlns:a16="http://schemas.microsoft.com/office/drawing/2014/main" id="{02E5E74A-5CFE-4347-97FD-EB1C699E93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6312" y="3996513"/>
              <a:ext cx="914400" cy="914400"/>
            </a:xfrm>
            <a:prstGeom prst="rect">
              <a:avLst/>
            </a:prstGeom>
          </p:spPr>
        </p:pic>
        <p:cxnSp>
          <p:nvCxnSpPr>
            <p:cNvPr id="54" name="Rechte verbindingslijn 53">
              <a:extLst>
                <a:ext uri="{FF2B5EF4-FFF2-40B4-BE49-F238E27FC236}">
                  <a16:creationId xmlns:a16="http://schemas.microsoft.com/office/drawing/2014/main" id="{B3A0D7E7-3F9F-4B1B-A13F-0F35BD9907B4}"/>
                </a:ext>
              </a:extLst>
            </p:cNvPr>
            <p:cNvCxnSpPr>
              <a:cxnSpLocks/>
            </p:cNvCxnSpPr>
            <p:nvPr/>
          </p:nvCxnSpPr>
          <p:spPr>
            <a:xfrm flipH="1">
              <a:off x="8280278" y="4113612"/>
              <a:ext cx="116655" cy="683491"/>
            </a:xfrm>
            <a:prstGeom prst="line">
              <a:avLst/>
            </a:prstGeom>
          </p:spPr>
          <p:style>
            <a:lnRef idx="1">
              <a:schemeClr val="accent2"/>
            </a:lnRef>
            <a:fillRef idx="0">
              <a:schemeClr val="accent2"/>
            </a:fillRef>
            <a:effectRef idx="0">
              <a:schemeClr val="accent2"/>
            </a:effectRef>
            <a:fontRef idx="minor">
              <a:schemeClr val="tx1"/>
            </a:fontRef>
          </p:style>
        </p:cxnSp>
        <p:cxnSp>
          <p:nvCxnSpPr>
            <p:cNvPr id="55" name="Rechte verbindingslijn 54">
              <a:extLst>
                <a:ext uri="{FF2B5EF4-FFF2-40B4-BE49-F238E27FC236}">
                  <a16:creationId xmlns:a16="http://schemas.microsoft.com/office/drawing/2014/main" id="{BA0E9D79-7C79-4E34-B896-D9F656576330}"/>
                </a:ext>
              </a:extLst>
            </p:cNvPr>
            <p:cNvCxnSpPr>
              <a:cxnSpLocks/>
            </p:cNvCxnSpPr>
            <p:nvPr/>
          </p:nvCxnSpPr>
          <p:spPr>
            <a:xfrm flipH="1">
              <a:off x="9753521" y="4111967"/>
              <a:ext cx="116655" cy="683491"/>
            </a:xfrm>
            <a:prstGeom prst="line">
              <a:avLst/>
            </a:prstGeom>
          </p:spPr>
          <p:style>
            <a:lnRef idx="1">
              <a:schemeClr val="accent2"/>
            </a:lnRef>
            <a:fillRef idx="0">
              <a:schemeClr val="accent2"/>
            </a:fillRef>
            <a:effectRef idx="0">
              <a:schemeClr val="accent2"/>
            </a:effectRef>
            <a:fontRef idx="minor">
              <a:schemeClr val="tx1"/>
            </a:fontRef>
          </p:style>
        </p:cxnSp>
        <p:cxnSp>
          <p:nvCxnSpPr>
            <p:cNvPr id="56" name="Rechte verbindingslijn 55">
              <a:extLst>
                <a:ext uri="{FF2B5EF4-FFF2-40B4-BE49-F238E27FC236}">
                  <a16:creationId xmlns:a16="http://schemas.microsoft.com/office/drawing/2014/main" id="{1008A20B-E3AD-41BB-90EB-3A7C5062B58E}"/>
                </a:ext>
              </a:extLst>
            </p:cNvPr>
            <p:cNvCxnSpPr>
              <a:cxnSpLocks/>
            </p:cNvCxnSpPr>
            <p:nvPr/>
          </p:nvCxnSpPr>
          <p:spPr>
            <a:xfrm flipH="1">
              <a:off x="11312113" y="4111966"/>
              <a:ext cx="116655" cy="683491"/>
            </a:xfrm>
            <a:prstGeom prst="line">
              <a:avLst/>
            </a:prstGeom>
          </p:spPr>
          <p:style>
            <a:lnRef idx="1">
              <a:schemeClr val="accent2"/>
            </a:lnRef>
            <a:fillRef idx="0">
              <a:schemeClr val="accent2"/>
            </a:fillRef>
            <a:effectRef idx="0">
              <a:schemeClr val="accent2"/>
            </a:effectRef>
            <a:fontRef idx="minor">
              <a:schemeClr val="tx1"/>
            </a:fontRef>
          </p:style>
        </p:cxnSp>
        <p:sp>
          <p:nvSpPr>
            <p:cNvPr id="57" name="Rechthoek 56">
              <a:extLst>
                <a:ext uri="{FF2B5EF4-FFF2-40B4-BE49-F238E27FC236}">
                  <a16:creationId xmlns:a16="http://schemas.microsoft.com/office/drawing/2014/main" id="{D27C7A5F-FF2A-4BA1-8524-AF8E94537C6B}"/>
                </a:ext>
              </a:extLst>
            </p:cNvPr>
            <p:cNvSpPr/>
            <p:nvPr/>
          </p:nvSpPr>
          <p:spPr>
            <a:xfrm>
              <a:off x="11100877" y="4285151"/>
              <a:ext cx="990601" cy="683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rgbClr val="66C1BE"/>
                  </a:solidFill>
                </a:rPr>
                <a:t>…</a:t>
              </a:r>
              <a:endParaRPr lang="nl-BE" sz="3600" dirty="0">
                <a:solidFill>
                  <a:srgbClr val="66C1BE"/>
                </a:solidFill>
              </a:endParaRPr>
            </a:p>
          </p:txBody>
        </p:sp>
        <p:pic>
          <p:nvPicPr>
            <p:cNvPr id="4" name="Graphic 3" descr="Vrouwelijk profiel">
              <a:extLst>
                <a:ext uri="{FF2B5EF4-FFF2-40B4-BE49-F238E27FC236}">
                  <a16:creationId xmlns:a16="http://schemas.microsoft.com/office/drawing/2014/main" id="{947D3E3F-0316-4283-9249-101CFBF047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98575" y="3015258"/>
              <a:ext cx="914400" cy="914400"/>
            </a:xfrm>
            <a:prstGeom prst="rect">
              <a:avLst/>
            </a:prstGeom>
          </p:spPr>
        </p:pic>
        <p:pic>
          <p:nvPicPr>
            <p:cNvPr id="6" name="Graphic 5" descr="Gebruiker">
              <a:extLst>
                <a:ext uri="{FF2B5EF4-FFF2-40B4-BE49-F238E27FC236}">
                  <a16:creationId xmlns:a16="http://schemas.microsoft.com/office/drawing/2014/main" id="{E56CB663-5414-4F69-8EF0-6BEDD5383A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39693" y="4035455"/>
              <a:ext cx="914400" cy="914400"/>
            </a:xfrm>
            <a:prstGeom prst="rect">
              <a:avLst/>
            </a:prstGeom>
          </p:spPr>
        </p:pic>
      </p:grpSp>
    </p:spTree>
    <p:extLst>
      <p:ext uri="{BB962C8B-B14F-4D97-AF65-F5344CB8AC3E}">
        <p14:creationId xmlns:p14="http://schemas.microsoft.com/office/powerpoint/2010/main" val="227906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5AB50-4FFB-45CE-8FD9-A2A68E05E20E}"/>
              </a:ext>
            </a:extLst>
          </p:cNvPr>
          <p:cNvSpPr>
            <a:spLocks noGrp="1"/>
          </p:cNvSpPr>
          <p:nvPr>
            <p:ph type="title"/>
          </p:nvPr>
        </p:nvSpPr>
        <p:spPr/>
        <p:txBody>
          <a:bodyPr/>
          <a:lstStyle/>
          <a:p>
            <a:endParaRPr lang="nl-BE"/>
          </a:p>
        </p:txBody>
      </p:sp>
      <p:sp>
        <p:nvSpPr>
          <p:cNvPr id="4" name="Tijdelijke aanduiding voor dianummer 3">
            <a:extLst>
              <a:ext uri="{FF2B5EF4-FFF2-40B4-BE49-F238E27FC236}">
                <a16:creationId xmlns:a16="http://schemas.microsoft.com/office/drawing/2014/main" id="{620E9FC7-0442-4A0E-92EA-00B1949BCB2F}"/>
              </a:ext>
            </a:extLst>
          </p:cNvPr>
          <p:cNvSpPr>
            <a:spLocks noGrp="1"/>
          </p:cNvSpPr>
          <p:nvPr>
            <p:ph type="sldNum" sz="quarter" idx="12"/>
          </p:nvPr>
        </p:nvSpPr>
        <p:spPr/>
        <p:txBody>
          <a:bodyPr/>
          <a:lstStyle/>
          <a:p>
            <a:fld id="{EE3BD6CC-8AF2-4D9E-816E-CA8663F78963}" type="slidenum">
              <a:rPr lang="fr-BE" smtClean="0"/>
              <a:t>2</a:t>
            </a:fld>
            <a:endParaRPr lang="fr-BE"/>
          </a:p>
        </p:txBody>
      </p:sp>
      <p:pic>
        <p:nvPicPr>
          <p:cNvPr id="14" name="Afbeelding 13" descr="Afbeelding met persoon, binnen, hoog&#10;&#10;Automatisch gegenereerde beschrijving">
            <a:extLst>
              <a:ext uri="{FF2B5EF4-FFF2-40B4-BE49-F238E27FC236}">
                <a16:creationId xmlns:a16="http://schemas.microsoft.com/office/drawing/2014/main" id="{68883FB1-6A43-48AC-A662-BEA03147D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242" y="1548162"/>
            <a:ext cx="5247516" cy="3761676"/>
          </a:xfrm>
          <a:prstGeom prst="rect">
            <a:avLst/>
          </a:prstGeom>
        </p:spPr>
      </p:pic>
    </p:spTree>
    <p:extLst>
      <p:ext uri="{BB962C8B-B14F-4D97-AF65-F5344CB8AC3E}">
        <p14:creationId xmlns:p14="http://schemas.microsoft.com/office/powerpoint/2010/main" val="151329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0EDF-086A-46F6-9191-FFEEAB107E14}"/>
              </a:ext>
            </a:extLst>
          </p:cNvPr>
          <p:cNvSpPr>
            <a:spLocks noGrp="1"/>
          </p:cNvSpPr>
          <p:nvPr>
            <p:ph type="title"/>
          </p:nvPr>
        </p:nvSpPr>
        <p:spPr/>
        <p:txBody>
          <a:bodyPr/>
          <a:lstStyle/>
          <a:p>
            <a:r>
              <a:rPr lang="nl-NL" dirty="0"/>
              <a:t>Intro: comparatief beoordelen</a:t>
            </a:r>
            <a:endParaRPr lang="nl-BE" dirty="0"/>
          </a:p>
        </p:txBody>
      </p:sp>
      <p:sp>
        <p:nvSpPr>
          <p:cNvPr id="24" name="Tijdelijke aanduiding voor inhoud 4">
            <a:extLst>
              <a:ext uri="{FF2B5EF4-FFF2-40B4-BE49-F238E27FC236}">
                <a16:creationId xmlns:a16="http://schemas.microsoft.com/office/drawing/2014/main" id="{8EFBCE1E-A595-4DB3-B881-56ABFFE432F5}"/>
              </a:ext>
            </a:extLst>
          </p:cNvPr>
          <p:cNvSpPr>
            <a:spLocks noGrp="1"/>
          </p:cNvSpPr>
          <p:nvPr>
            <p:ph sz="half" idx="1"/>
          </p:nvPr>
        </p:nvSpPr>
        <p:spPr>
          <a:xfrm>
            <a:off x="348258" y="1521120"/>
            <a:ext cx="5181600" cy="4351338"/>
          </a:xfrm>
        </p:spPr>
        <p:txBody>
          <a:bodyPr>
            <a:normAutofit fontScale="77500" lnSpcReduction="20000"/>
          </a:bodyPr>
          <a:lstStyle/>
          <a:p>
            <a:pPr>
              <a:lnSpc>
                <a:spcPct val="100000"/>
              </a:lnSpc>
            </a:pPr>
            <a:r>
              <a:rPr lang="en-US" dirty="0" err="1">
                <a:latin typeface="Century Gothic" panose="020B0502020202020204" pitchFamily="34" charset="0"/>
              </a:rPr>
              <a:t>Als</a:t>
            </a:r>
            <a:r>
              <a:rPr lang="en-US" dirty="0">
                <a:latin typeface="Century Gothic" panose="020B0502020202020204" pitchFamily="34" charset="0"/>
              </a:rPr>
              <a:t> </a:t>
            </a:r>
            <a:r>
              <a:rPr lang="en-US" dirty="0" err="1">
                <a:latin typeface="Century Gothic" panose="020B0502020202020204" pitchFamily="34" charset="0"/>
              </a:rPr>
              <a:t>beoordelaar</a:t>
            </a:r>
            <a:r>
              <a:rPr lang="en-US" dirty="0">
                <a:latin typeface="Century Gothic" panose="020B0502020202020204" pitchFamily="34" charset="0"/>
              </a:rPr>
              <a:t> (docent, student, </a:t>
            </a:r>
            <a:r>
              <a:rPr lang="en-US" dirty="0" err="1">
                <a:latin typeface="Century Gothic" panose="020B0502020202020204" pitchFamily="34" charset="0"/>
              </a:rPr>
              <a:t>externe</a:t>
            </a:r>
            <a:r>
              <a:rPr lang="en-US" dirty="0">
                <a:latin typeface="Century Gothic" panose="020B0502020202020204" pitchFamily="34" charset="0"/>
              </a:rPr>
              <a:t>) </a:t>
            </a:r>
            <a:r>
              <a:rPr lang="en-US" dirty="0" err="1">
                <a:latin typeface="Century Gothic" panose="020B0502020202020204" pitchFamily="34" charset="0"/>
              </a:rPr>
              <a:t>maak</a:t>
            </a:r>
            <a:r>
              <a:rPr lang="en-US" dirty="0">
                <a:latin typeface="Century Gothic" panose="020B0502020202020204" pitchFamily="34" charset="0"/>
              </a:rPr>
              <a:t> je </a:t>
            </a:r>
            <a:r>
              <a:rPr lang="en-US" b="1" dirty="0" err="1">
                <a:latin typeface="Century Gothic" panose="020B0502020202020204" pitchFamily="34" charset="0"/>
              </a:rPr>
              <a:t>meerdere</a:t>
            </a:r>
            <a:r>
              <a:rPr lang="en-US" b="1" dirty="0">
                <a:latin typeface="Century Gothic" panose="020B0502020202020204" pitchFamily="34" charset="0"/>
              </a:rPr>
              <a:t> </a:t>
            </a:r>
            <a:r>
              <a:rPr lang="en-US" b="1" dirty="0" err="1">
                <a:latin typeface="Century Gothic" panose="020B0502020202020204" pitchFamily="34" charset="0"/>
              </a:rPr>
              <a:t>vergelijkingen</a:t>
            </a:r>
            <a:endParaRPr lang="en-US" b="1" dirty="0">
              <a:latin typeface="Century Gothic" panose="020B0502020202020204" pitchFamily="34" charset="0"/>
            </a:endParaRPr>
          </a:p>
          <a:p>
            <a:pPr>
              <a:lnSpc>
                <a:spcPct val="100000"/>
              </a:lnSpc>
            </a:pPr>
            <a:endParaRPr lang="en-US" dirty="0">
              <a:latin typeface="Century Gothic" panose="020B0502020202020204" pitchFamily="34" charset="0"/>
            </a:endParaRPr>
          </a:p>
          <a:p>
            <a:pPr>
              <a:lnSpc>
                <a:spcPct val="100000"/>
              </a:lnSpc>
            </a:pPr>
            <a:r>
              <a:rPr lang="en-US" b="1" dirty="0" err="1">
                <a:latin typeface="Century Gothic" panose="020B0502020202020204" pitchFamily="34" charset="0"/>
              </a:rPr>
              <a:t>Meerdere</a:t>
            </a:r>
            <a:r>
              <a:rPr lang="en-US" b="1" dirty="0">
                <a:latin typeface="Century Gothic" panose="020B0502020202020204" pitchFamily="34" charset="0"/>
              </a:rPr>
              <a:t> </a:t>
            </a:r>
            <a:r>
              <a:rPr lang="en-US" b="1" dirty="0" err="1">
                <a:latin typeface="Century Gothic" panose="020B0502020202020204" pitchFamily="34" charset="0"/>
              </a:rPr>
              <a:t>beoordelaars</a:t>
            </a:r>
            <a:r>
              <a:rPr lang="en-US" b="1" dirty="0">
                <a:latin typeface="Century Gothic" panose="020B0502020202020204" pitchFamily="34" charset="0"/>
              </a:rPr>
              <a:t> </a:t>
            </a:r>
            <a:r>
              <a:rPr lang="en-US" dirty="0" err="1">
                <a:latin typeface="Century Gothic" panose="020B0502020202020204" pitchFamily="34" charset="0"/>
              </a:rPr>
              <a:t>maken</a:t>
            </a:r>
            <a:r>
              <a:rPr lang="en-US" dirty="0">
                <a:latin typeface="Century Gothic" panose="020B0502020202020204" pitchFamily="34" charset="0"/>
              </a:rPr>
              <a:t> </a:t>
            </a:r>
            <a:r>
              <a:rPr lang="en-US" dirty="0" err="1">
                <a:latin typeface="Century Gothic" panose="020B0502020202020204" pitchFamily="34" charset="0"/>
              </a:rPr>
              <a:t>vergelijkingen</a:t>
            </a:r>
            <a:r>
              <a:rPr lang="en-US" dirty="0">
                <a:latin typeface="Century Gothic" panose="020B0502020202020204" pitchFamily="34" charset="0"/>
              </a:rPr>
              <a:t>, </a:t>
            </a:r>
            <a:r>
              <a:rPr lang="en-US" dirty="0" err="1">
                <a:latin typeface="Century Gothic" panose="020B0502020202020204" pitchFamily="34" charset="0"/>
              </a:rPr>
              <a:t>waardoor</a:t>
            </a:r>
            <a:r>
              <a:rPr lang="en-US" dirty="0">
                <a:latin typeface="Century Gothic" panose="020B0502020202020204" pitchFamily="34" charset="0"/>
              </a:rPr>
              <a:t> elk product </a:t>
            </a:r>
            <a:r>
              <a:rPr lang="en-US" dirty="0" err="1">
                <a:latin typeface="Century Gothic" panose="020B0502020202020204" pitchFamily="34" charset="0"/>
              </a:rPr>
              <a:t>meerdere</a:t>
            </a:r>
            <a:r>
              <a:rPr lang="en-US" dirty="0">
                <a:latin typeface="Century Gothic" panose="020B0502020202020204" pitchFamily="34" charset="0"/>
              </a:rPr>
              <a:t> </a:t>
            </a:r>
            <a:r>
              <a:rPr lang="en-US" dirty="0" err="1">
                <a:latin typeface="Century Gothic" panose="020B0502020202020204" pitchFamily="34" charset="0"/>
              </a:rPr>
              <a:t>keren</a:t>
            </a:r>
            <a:r>
              <a:rPr lang="en-US" dirty="0">
                <a:latin typeface="Century Gothic" panose="020B0502020202020204" pitchFamily="34" charset="0"/>
              </a:rPr>
              <a:t> </a:t>
            </a:r>
            <a:r>
              <a:rPr lang="en-US" dirty="0" err="1">
                <a:latin typeface="Century Gothic" panose="020B0502020202020204" pitchFamily="34" charset="0"/>
              </a:rPr>
              <a:t>wordt</a:t>
            </a:r>
            <a:r>
              <a:rPr lang="en-US" dirty="0">
                <a:latin typeface="Century Gothic" panose="020B0502020202020204" pitchFamily="34" charset="0"/>
              </a:rPr>
              <a:t> </a:t>
            </a:r>
            <a:r>
              <a:rPr lang="en-US" dirty="0" err="1">
                <a:latin typeface="Century Gothic" panose="020B0502020202020204" pitchFamily="34" charset="0"/>
              </a:rPr>
              <a:t>vergeleken</a:t>
            </a:r>
            <a:endParaRPr lang="en-US" dirty="0">
              <a:latin typeface="Century Gothic" panose="020B0502020202020204" pitchFamily="34" charset="0"/>
            </a:endParaRPr>
          </a:p>
          <a:p>
            <a:pPr>
              <a:lnSpc>
                <a:spcPct val="100000"/>
              </a:lnSpc>
            </a:pPr>
            <a:endParaRPr lang="en-US" dirty="0">
              <a:latin typeface="Century Gothic" panose="020B0502020202020204" pitchFamily="34" charset="0"/>
            </a:endParaRPr>
          </a:p>
          <a:p>
            <a:pPr>
              <a:lnSpc>
                <a:spcPct val="100000"/>
              </a:lnSpc>
            </a:pPr>
            <a:r>
              <a:rPr lang="en-US" dirty="0">
                <a:latin typeface="Century Gothic" panose="020B0502020202020204" pitchFamily="34" charset="0"/>
              </a:rPr>
              <a:t>Op basis </a:t>
            </a:r>
            <a:r>
              <a:rPr lang="en-US" dirty="0" err="1">
                <a:latin typeface="Century Gothic" panose="020B0502020202020204" pitchFamily="34" charset="0"/>
              </a:rPr>
              <a:t>hiervan</a:t>
            </a:r>
            <a:r>
              <a:rPr lang="en-US" dirty="0">
                <a:latin typeface="Century Gothic" panose="020B0502020202020204" pitchFamily="34" charset="0"/>
              </a:rPr>
              <a:t> </a:t>
            </a:r>
            <a:r>
              <a:rPr lang="en-US" dirty="0" err="1">
                <a:latin typeface="Century Gothic" panose="020B0502020202020204" pitchFamily="34" charset="0"/>
              </a:rPr>
              <a:t>wordt</a:t>
            </a:r>
            <a:r>
              <a:rPr lang="en-US" dirty="0">
                <a:latin typeface="Century Gothic" panose="020B0502020202020204" pitchFamily="34" charset="0"/>
              </a:rPr>
              <a:t> </a:t>
            </a:r>
            <a:r>
              <a:rPr lang="en-US" dirty="0" err="1">
                <a:latin typeface="Century Gothic" panose="020B0502020202020204" pitchFamily="34" charset="0"/>
              </a:rPr>
              <a:t>een</a:t>
            </a:r>
            <a:r>
              <a:rPr lang="en-US" dirty="0">
                <a:latin typeface="Century Gothic" panose="020B0502020202020204" pitchFamily="34" charset="0"/>
              </a:rPr>
              <a:t> </a:t>
            </a:r>
            <a:r>
              <a:rPr lang="en-US" b="1" dirty="0" err="1">
                <a:latin typeface="Century Gothic" panose="020B0502020202020204" pitchFamily="34" charset="0"/>
              </a:rPr>
              <a:t>rangorde</a:t>
            </a:r>
            <a:r>
              <a:rPr lang="en-US" b="1" dirty="0">
                <a:latin typeface="Century Gothic" panose="020B0502020202020204" pitchFamily="34" charset="0"/>
              </a:rPr>
              <a:t> </a:t>
            </a:r>
            <a:r>
              <a:rPr lang="en-US" dirty="0" err="1">
                <a:latin typeface="Century Gothic" panose="020B0502020202020204" pitchFamily="34" charset="0"/>
              </a:rPr>
              <a:t>berekend</a:t>
            </a:r>
            <a:r>
              <a:rPr lang="en-US" dirty="0">
                <a:latin typeface="Century Gothic" panose="020B0502020202020204" pitchFamily="34" charset="0"/>
              </a:rPr>
              <a:t> (</a:t>
            </a:r>
            <a:r>
              <a:rPr lang="en-US" dirty="0" err="1">
                <a:latin typeface="Century Gothic" panose="020B0502020202020204" pitchFamily="34" charset="0"/>
              </a:rPr>
              <a:t>geeft</a:t>
            </a:r>
            <a:r>
              <a:rPr lang="en-US" dirty="0">
                <a:latin typeface="Century Gothic" panose="020B0502020202020204" pitchFamily="34" charset="0"/>
              </a:rPr>
              <a:t> </a:t>
            </a:r>
            <a:r>
              <a:rPr lang="en-US" dirty="0" err="1">
                <a:latin typeface="Century Gothic" panose="020B0502020202020204" pitchFamily="34" charset="0"/>
              </a:rPr>
              <a:t>beeld</a:t>
            </a:r>
            <a:r>
              <a:rPr lang="en-US" dirty="0">
                <a:latin typeface="Century Gothic" panose="020B0502020202020204" pitchFamily="34" charset="0"/>
              </a:rPr>
              <a:t> van </a:t>
            </a:r>
            <a:r>
              <a:rPr lang="en-US" b="1" dirty="0" err="1">
                <a:latin typeface="Century Gothic" panose="020B0502020202020204" pitchFamily="34" charset="0"/>
              </a:rPr>
              <a:t>waar</a:t>
            </a:r>
            <a:r>
              <a:rPr lang="en-US" b="1" dirty="0">
                <a:latin typeface="Century Gothic" panose="020B0502020202020204" pitchFamily="34" charset="0"/>
              </a:rPr>
              <a:t> </a:t>
            </a:r>
            <a:r>
              <a:rPr lang="en-US" b="1" dirty="0" err="1">
                <a:latin typeface="Century Gothic" panose="020B0502020202020204" pitchFamily="34" charset="0"/>
              </a:rPr>
              <a:t>studenten</a:t>
            </a:r>
            <a:r>
              <a:rPr lang="en-US" b="1" dirty="0">
                <a:latin typeface="Century Gothic" panose="020B0502020202020204" pitchFamily="34" charset="0"/>
              </a:rPr>
              <a:t> </a:t>
            </a:r>
            <a:r>
              <a:rPr lang="en-US" b="1" dirty="0" err="1">
                <a:latin typeface="Century Gothic" panose="020B0502020202020204" pitchFamily="34" charset="0"/>
              </a:rPr>
              <a:t>staan</a:t>
            </a:r>
            <a:r>
              <a:rPr lang="en-US" dirty="0">
                <a:latin typeface="Century Gothic" panose="020B0502020202020204" pitchFamily="34" charset="0"/>
              </a:rPr>
              <a:t>)</a:t>
            </a:r>
          </a:p>
        </p:txBody>
      </p:sp>
      <p:pic>
        <p:nvPicPr>
          <p:cNvPr id="25" name="Tijdelijke aanduiding voor inhoud 2">
            <a:extLst>
              <a:ext uri="{FF2B5EF4-FFF2-40B4-BE49-F238E27FC236}">
                <a16:creationId xmlns:a16="http://schemas.microsoft.com/office/drawing/2014/main" id="{3505236C-83DF-47DA-AE16-D63423A2A7EC}"/>
              </a:ext>
            </a:extLst>
          </p:cNvPr>
          <p:cNvPicPr>
            <a:picLocks noChangeAspect="1"/>
          </p:cNvPicPr>
          <p:nvPr/>
        </p:nvPicPr>
        <p:blipFill rotWithShape="1">
          <a:blip r:embed="rId3"/>
          <a:srcRect l="10247" t="10232" r="8470" b="11865"/>
          <a:stretch/>
        </p:blipFill>
        <p:spPr>
          <a:xfrm>
            <a:off x="6096000" y="1410789"/>
            <a:ext cx="5925738" cy="4108269"/>
          </a:xfrm>
          <a:prstGeom prst="rect">
            <a:avLst/>
          </a:prstGeom>
        </p:spPr>
      </p:pic>
      <p:pic>
        <p:nvPicPr>
          <p:cNvPr id="26" name="Tijdelijke aanduiding voor inhoud 10">
            <a:extLst>
              <a:ext uri="{FF2B5EF4-FFF2-40B4-BE49-F238E27FC236}">
                <a16:creationId xmlns:a16="http://schemas.microsoft.com/office/drawing/2014/main" id="{9891D9CB-9BCD-49ED-99D8-6BED58FE42F8}"/>
              </a:ext>
            </a:extLst>
          </p:cNvPr>
          <p:cNvPicPr>
            <a:picLocks noChangeAspect="1"/>
          </p:cNvPicPr>
          <p:nvPr/>
        </p:nvPicPr>
        <p:blipFill rotWithShape="1">
          <a:blip r:embed="rId4"/>
          <a:srcRect l="25305" t="20019" r="25899" b="20500"/>
          <a:stretch/>
        </p:blipFill>
        <p:spPr>
          <a:xfrm>
            <a:off x="6449203" y="4878977"/>
            <a:ext cx="1375586" cy="1676810"/>
          </a:xfrm>
          <a:prstGeom prst="rect">
            <a:avLst/>
          </a:prstGeom>
        </p:spPr>
      </p:pic>
      <p:pic>
        <p:nvPicPr>
          <p:cNvPr id="28" name="Tijdelijke aanduiding voor inhoud 10">
            <a:extLst>
              <a:ext uri="{FF2B5EF4-FFF2-40B4-BE49-F238E27FC236}">
                <a16:creationId xmlns:a16="http://schemas.microsoft.com/office/drawing/2014/main" id="{5BB12F3D-B7C6-4FFF-8E3C-F1C7909277F0}"/>
              </a:ext>
            </a:extLst>
          </p:cNvPr>
          <p:cNvPicPr>
            <a:picLocks noChangeAspect="1"/>
          </p:cNvPicPr>
          <p:nvPr/>
        </p:nvPicPr>
        <p:blipFill rotWithShape="1">
          <a:blip r:embed="rId4"/>
          <a:srcRect l="25305" t="20019" r="25899" b="20500"/>
          <a:stretch/>
        </p:blipFill>
        <p:spPr>
          <a:xfrm>
            <a:off x="7977189" y="4878977"/>
            <a:ext cx="1375586" cy="1676810"/>
          </a:xfrm>
          <a:prstGeom prst="rect">
            <a:avLst/>
          </a:prstGeom>
        </p:spPr>
      </p:pic>
      <p:pic>
        <p:nvPicPr>
          <p:cNvPr id="29" name="Tijdelijke aanduiding voor inhoud 10">
            <a:extLst>
              <a:ext uri="{FF2B5EF4-FFF2-40B4-BE49-F238E27FC236}">
                <a16:creationId xmlns:a16="http://schemas.microsoft.com/office/drawing/2014/main" id="{612737E3-3E38-456E-A5E0-078BC6790E88}"/>
              </a:ext>
            </a:extLst>
          </p:cNvPr>
          <p:cNvPicPr>
            <a:picLocks noChangeAspect="1"/>
          </p:cNvPicPr>
          <p:nvPr/>
        </p:nvPicPr>
        <p:blipFill rotWithShape="1">
          <a:blip r:embed="rId4"/>
          <a:srcRect l="25305" t="20019" r="25899" b="20500"/>
          <a:stretch/>
        </p:blipFill>
        <p:spPr>
          <a:xfrm>
            <a:off x="9505175" y="4878977"/>
            <a:ext cx="1375586" cy="1676810"/>
          </a:xfrm>
          <a:prstGeom prst="rect">
            <a:avLst/>
          </a:prstGeom>
        </p:spPr>
      </p:pic>
      <p:pic>
        <p:nvPicPr>
          <p:cNvPr id="30" name="Tijdelijke aanduiding voor inhoud 10">
            <a:extLst>
              <a:ext uri="{FF2B5EF4-FFF2-40B4-BE49-F238E27FC236}">
                <a16:creationId xmlns:a16="http://schemas.microsoft.com/office/drawing/2014/main" id="{AA410660-729A-4F7F-B0E8-C116318291D0}"/>
              </a:ext>
            </a:extLst>
          </p:cNvPr>
          <p:cNvPicPr>
            <a:picLocks noChangeAspect="1"/>
          </p:cNvPicPr>
          <p:nvPr/>
        </p:nvPicPr>
        <p:blipFill rotWithShape="1">
          <a:blip r:embed="rId4"/>
          <a:srcRect l="25305" t="20019" r="25899" b="20500"/>
          <a:stretch/>
        </p:blipFill>
        <p:spPr>
          <a:xfrm>
            <a:off x="10861346" y="4878977"/>
            <a:ext cx="1375586" cy="1676810"/>
          </a:xfrm>
          <a:prstGeom prst="rect">
            <a:avLst/>
          </a:prstGeom>
        </p:spPr>
      </p:pic>
      <p:cxnSp>
        <p:nvCxnSpPr>
          <p:cNvPr id="4" name="Straight Connector 3">
            <a:extLst>
              <a:ext uri="{FF2B5EF4-FFF2-40B4-BE49-F238E27FC236}">
                <a16:creationId xmlns:a16="http://schemas.microsoft.com/office/drawing/2014/main" id="{1850CE3D-6C16-45EA-A5A8-7E8C8E75BE65}"/>
              </a:ext>
            </a:extLst>
          </p:cNvPr>
          <p:cNvCxnSpPr/>
          <p:nvPr/>
        </p:nvCxnSpPr>
        <p:spPr>
          <a:xfrm>
            <a:off x="6982097" y="4001294"/>
            <a:ext cx="0" cy="877683"/>
          </a:xfrm>
          <a:prstGeom prst="line">
            <a:avLst/>
          </a:prstGeom>
          <a:ln w="28575">
            <a:solidFill>
              <a:srgbClr val="66C1B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ADF095C-D456-4288-8104-17ED9EA8A438}"/>
              </a:ext>
            </a:extLst>
          </p:cNvPr>
          <p:cNvCxnSpPr>
            <a:cxnSpLocks/>
          </p:cNvCxnSpPr>
          <p:nvPr/>
        </p:nvCxnSpPr>
        <p:spPr>
          <a:xfrm>
            <a:off x="8519160" y="3696789"/>
            <a:ext cx="0" cy="1182188"/>
          </a:xfrm>
          <a:prstGeom prst="line">
            <a:avLst/>
          </a:prstGeom>
          <a:ln w="28575">
            <a:solidFill>
              <a:srgbClr val="66C1B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7ACDD4-98D9-48E6-88D4-203A0699CAE1}"/>
              </a:ext>
            </a:extLst>
          </p:cNvPr>
          <p:cNvCxnSpPr>
            <a:cxnSpLocks/>
          </p:cNvCxnSpPr>
          <p:nvPr/>
        </p:nvCxnSpPr>
        <p:spPr>
          <a:xfrm>
            <a:off x="10023566" y="3464923"/>
            <a:ext cx="0" cy="1414054"/>
          </a:xfrm>
          <a:prstGeom prst="line">
            <a:avLst/>
          </a:prstGeom>
          <a:ln w="28575">
            <a:solidFill>
              <a:srgbClr val="66C1B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939EF96-0539-4A61-9D71-1A93E458CFA4}"/>
              </a:ext>
            </a:extLst>
          </p:cNvPr>
          <p:cNvCxnSpPr>
            <a:cxnSpLocks/>
          </p:cNvCxnSpPr>
          <p:nvPr/>
        </p:nvCxnSpPr>
        <p:spPr>
          <a:xfrm>
            <a:off x="11430000" y="3226526"/>
            <a:ext cx="0" cy="1706880"/>
          </a:xfrm>
          <a:prstGeom prst="line">
            <a:avLst/>
          </a:prstGeom>
          <a:ln w="28575">
            <a:solidFill>
              <a:srgbClr val="66C1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02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7D7D2-A153-4E02-B1A0-765035DAE71E}"/>
              </a:ext>
            </a:extLst>
          </p:cNvPr>
          <p:cNvSpPr>
            <a:spLocks noGrp="1"/>
          </p:cNvSpPr>
          <p:nvPr>
            <p:ph type="title"/>
          </p:nvPr>
        </p:nvSpPr>
        <p:spPr/>
        <p:txBody>
          <a:bodyPr/>
          <a:lstStyle/>
          <a:p>
            <a:r>
              <a:rPr lang="nl-NL" dirty="0"/>
              <a:t>Schrijftaken beoordelen</a:t>
            </a:r>
            <a:endParaRPr lang="nl-BE" dirty="0"/>
          </a:p>
        </p:txBody>
      </p:sp>
      <p:sp>
        <p:nvSpPr>
          <p:cNvPr id="3" name="Tijdelijke aanduiding voor inhoud 2">
            <a:extLst>
              <a:ext uri="{FF2B5EF4-FFF2-40B4-BE49-F238E27FC236}">
                <a16:creationId xmlns:a16="http://schemas.microsoft.com/office/drawing/2014/main" id="{5BE94659-0D20-4843-9161-B49EDDAEDED3}"/>
              </a:ext>
            </a:extLst>
          </p:cNvPr>
          <p:cNvSpPr>
            <a:spLocks noGrp="1"/>
          </p:cNvSpPr>
          <p:nvPr>
            <p:ph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E246A0AB-5F2E-417E-8A8C-D3DC41E5CA92}"/>
              </a:ext>
            </a:extLst>
          </p:cNvPr>
          <p:cNvSpPr>
            <a:spLocks noGrp="1"/>
          </p:cNvSpPr>
          <p:nvPr>
            <p:ph type="sldNum" sz="quarter" idx="12"/>
          </p:nvPr>
        </p:nvSpPr>
        <p:spPr/>
        <p:txBody>
          <a:bodyPr/>
          <a:lstStyle/>
          <a:p>
            <a:fld id="{EE3BD6CC-8AF2-4D9E-816E-CA8663F78963}" type="slidenum">
              <a:rPr lang="fr-BE" smtClean="0"/>
              <a:t>21</a:t>
            </a:fld>
            <a:endParaRPr lang="fr-BE"/>
          </a:p>
        </p:txBody>
      </p:sp>
      <p:pic>
        <p:nvPicPr>
          <p:cNvPr id="5" name="Afbeelding 4">
            <a:extLst>
              <a:ext uri="{FF2B5EF4-FFF2-40B4-BE49-F238E27FC236}">
                <a16:creationId xmlns:a16="http://schemas.microsoft.com/office/drawing/2014/main" id="{61B27851-F3EE-457B-A05B-99E497929987}"/>
              </a:ext>
            </a:extLst>
          </p:cNvPr>
          <p:cNvPicPr>
            <a:picLocks noChangeAspect="1"/>
          </p:cNvPicPr>
          <p:nvPr/>
        </p:nvPicPr>
        <p:blipFill rotWithShape="1">
          <a:blip r:embed="rId3"/>
          <a:srcRect t="6023" r="807" b="9182"/>
          <a:stretch/>
        </p:blipFill>
        <p:spPr>
          <a:xfrm>
            <a:off x="223047" y="1317924"/>
            <a:ext cx="11521278" cy="5540076"/>
          </a:xfrm>
          <a:prstGeom prst="rect">
            <a:avLst/>
          </a:prstGeom>
        </p:spPr>
      </p:pic>
    </p:spTree>
    <p:extLst>
      <p:ext uri="{BB962C8B-B14F-4D97-AF65-F5344CB8AC3E}">
        <p14:creationId xmlns:p14="http://schemas.microsoft.com/office/powerpoint/2010/main" val="91788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73F59-589F-4A4E-9638-8FC906A62C3D}"/>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850FD366-A182-4C25-953C-958F365E55EF}"/>
              </a:ext>
            </a:extLst>
          </p:cNvPr>
          <p:cNvSpPr>
            <a:spLocks noGrp="1"/>
          </p:cNvSpPr>
          <p:nvPr>
            <p:ph idx="1"/>
          </p:nvPr>
        </p:nvSpPr>
        <p:spPr/>
        <p:txBody>
          <a:bodyPr/>
          <a:lstStyle/>
          <a:p>
            <a:endParaRPr lang="nl-BE"/>
          </a:p>
        </p:txBody>
      </p:sp>
      <p:sp>
        <p:nvSpPr>
          <p:cNvPr id="4" name="Tijdelijke aanduiding voor dianummer 3">
            <a:extLst>
              <a:ext uri="{FF2B5EF4-FFF2-40B4-BE49-F238E27FC236}">
                <a16:creationId xmlns:a16="http://schemas.microsoft.com/office/drawing/2014/main" id="{3DAE5034-46D8-4279-9B19-08FE0401B7B1}"/>
              </a:ext>
            </a:extLst>
          </p:cNvPr>
          <p:cNvSpPr>
            <a:spLocks noGrp="1"/>
          </p:cNvSpPr>
          <p:nvPr>
            <p:ph type="sldNum" sz="quarter" idx="12"/>
          </p:nvPr>
        </p:nvSpPr>
        <p:spPr/>
        <p:txBody>
          <a:bodyPr/>
          <a:lstStyle/>
          <a:p>
            <a:fld id="{EE3BD6CC-8AF2-4D9E-816E-CA8663F78963}" type="slidenum">
              <a:rPr lang="fr-BE" smtClean="0"/>
              <a:t>3</a:t>
            </a:fld>
            <a:endParaRPr lang="fr-BE"/>
          </a:p>
        </p:txBody>
      </p:sp>
      <p:pic>
        <p:nvPicPr>
          <p:cNvPr id="5" name="Tijdelijke aanduiding voor inhoud 5" descr="Afbeelding met tekst, vloer, binnen, persoon&#10;&#10;Automatisch gegenereerde beschrijving">
            <a:extLst>
              <a:ext uri="{FF2B5EF4-FFF2-40B4-BE49-F238E27FC236}">
                <a16:creationId xmlns:a16="http://schemas.microsoft.com/office/drawing/2014/main" id="{CF23C17B-0091-4FD5-A1D4-084E377FC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36" y="1099349"/>
            <a:ext cx="2620853" cy="4659295"/>
          </a:xfrm>
          <a:prstGeom prst="rect">
            <a:avLst/>
          </a:prstGeom>
        </p:spPr>
      </p:pic>
      <p:pic>
        <p:nvPicPr>
          <p:cNvPr id="6" name="Afbeelding 5" descr="Afbeelding met vloer, binnen&#10;&#10;Automatisch gegenereerde beschrijving">
            <a:extLst>
              <a:ext uri="{FF2B5EF4-FFF2-40B4-BE49-F238E27FC236}">
                <a16:creationId xmlns:a16="http://schemas.microsoft.com/office/drawing/2014/main" id="{889D52CF-90AF-4E78-B9D7-D59C3D8B7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857" y="1099351"/>
            <a:ext cx="2620853" cy="4659295"/>
          </a:xfrm>
          <a:prstGeom prst="rect">
            <a:avLst/>
          </a:prstGeom>
        </p:spPr>
      </p:pic>
      <p:pic>
        <p:nvPicPr>
          <p:cNvPr id="7" name="Afbeelding 6" descr="Afbeelding met vloer, binnen&#10;&#10;Automatisch gegenereerde beschrijving">
            <a:extLst>
              <a:ext uri="{FF2B5EF4-FFF2-40B4-BE49-F238E27FC236}">
                <a16:creationId xmlns:a16="http://schemas.microsoft.com/office/drawing/2014/main" id="{1D2980C3-E16F-4E37-92CF-86F078829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535" y="1099350"/>
            <a:ext cx="2620853" cy="4659295"/>
          </a:xfrm>
          <a:prstGeom prst="rect">
            <a:avLst/>
          </a:prstGeom>
        </p:spPr>
      </p:pic>
      <p:pic>
        <p:nvPicPr>
          <p:cNvPr id="8" name="Afbeelding 7" descr="Afbeelding met vloer, binnen&#10;&#10;Automatisch gegenereerde beschrijving">
            <a:extLst>
              <a:ext uri="{FF2B5EF4-FFF2-40B4-BE49-F238E27FC236}">
                <a16:creationId xmlns:a16="http://schemas.microsoft.com/office/drawing/2014/main" id="{E1207C04-7F40-4532-A49E-4AEADC4FB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8100" y="1099351"/>
            <a:ext cx="2620853" cy="4659295"/>
          </a:xfrm>
          <a:prstGeom prst="rect">
            <a:avLst/>
          </a:prstGeom>
        </p:spPr>
      </p:pic>
    </p:spTree>
    <p:extLst>
      <p:ext uri="{BB962C8B-B14F-4D97-AF65-F5344CB8AC3E}">
        <p14:creationId xmlns:p14="http://schemas.microsoft.com/office/powerpoint/2010/main" val="324906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DC066-8294-45D7-B343-CE218CFF43B9}"/>
              </a:ext>
            </a:extLst>
          </p:cNvPr>
          <p:cNvSpPr>
            <a:spLocks noGrp="1"/>
          </p:cNvSpPr>
          <p:nvPr>
            <p:ph type="title"/>
          </p:nvPr>
        </p:nvSpPr>
        <p:spPr/>
        <p:txBody>
          <a:bodyPr/>
          <a:lstStyle/>
          <a:p>
            <a:r>
              <a:rPr lang="nl-NL" dirty="0"/>
              <a:t>Leren van voorbeelden (en) vergelijken</a:t>
            </a:r>
            <a:endParaRPr lang="nl-BE" dirty="0"/>
          </a:p>
        </p:txBody>
      </p:sp>
      <p:sp>
        <p:nvSpPr>
          <p:cNvPr id="3" name="Tijdelijke aanduiding voor inhoud 2">
            <a:extLst>
              <a:ext uri="{FF2B5EF4-FFF2-40B4-BE49-F238E27FC236}">
                <a16:creationId xmlns:a16="http://schemas.microsoft.com/office/drawing/2014/main" id="{718E87B4-BAE9-42B5-81F8-6DCBBC3E1697}"/>
              </a:ext>
            </a:extLst>
          </p:cNvPr>
          <p:cNvSpPr>
            <a:spLocks noGrp="1"/>
          </p:cNvSpPr>
          <p:nvPr>
            <p:ph idx="1"/>
          </p:nvPr>
        </p:nvSpPr>
        <p:spPr/>
        <p:txBody>
          <a:bodyPr>
            <a:normAutofit fontScale="92500" lnSpcReduction="10000"/>
          </a:bodyPr>
          <a:lstStyle/>
          <a:p>
            <a:r>
              <a:rPr lang="nl-NL" dirty="0"/>
              <a:t>Maakt aanschouwelijk wat moeilijk </a:t>
            </a:r>
            <a:r>
              <a:rPr lang="nl-NL" dirty="0" err="1"/>
              <a:t>expliciteerbaar</a:t>
            </a:r>
            <a:r>
              <a:rPr lang="nl-NL" dirty="0"/>
              <a:t> is </a:t>
            </a:r>
            <a:r>
              <a:rPr lang="nl-NL" sz="1100" dirty="0"/>
              <a:t>(</a:t>
            </a:r>
            <a:r>
              <a:rPr lang="nl-NL" sz="1100" dirty="0" err="1"/>
              <a:t>Bloxham</a:t>
            </a:r>
            <a:r>
              <a:rPr lang="nl-NL" sz="1100" dirty="0"/>
              <a:t> &amp; Campbell, 2010)</a:t>
            </a:r>
          </a:p>
          <a:p>
            <a:r>
              <a:rPr lang="nl-NL" dirty="0"/>
              <a:t>Geeft zin/betekenis aan criteria </a:t>
            </a:r>
            <a:r>
              <a:rPr lang="nl-NL" sz="1100" dirty="0"/>
              <a:t>(Bell et al., 2013)</a:t>
            </a:r>
          </a:p>
          <a:p>
            <a:pPr marL="228600" lvl="1">
              <a:spcBef>
                <a:spcPts val="1000"/>
              </a:spcBef>
            </a:pPr>
            <a:r>
              <a:rPr lang="nl-NL" sz="2800" dirty="0"/>
              <a:t>Leidt tot beter taakbegrip </a:t>
            </a:r>
            <a:r>
              <a:rPr lang="nl-NL" sz="1100" dirty="0"/>
              <a:t>(</a:t>
            </a:r>
            <a:r>
              <a:rPr lang="nl-NL" sz="1100" dirty="0" err="1"/>
              <a:t>Nicol</a:t>
            </a:r>
            <a:r>
              <a:rPr lang="nl-NL" sz="1100" dirty="0"/>
              <a:t>, 2010, </a:t>
            </a:r>
            <a:r>
              <a:rPr lang="nl-NL" sz="1100" dirty="0" err="1"/>
              <a:t>Carless</a:t>
            </a:r>
            <a:r>
              <a:rPr lang="nl-NL" sz="1100" dirty="0"/>
              <a:t>, 2015)</a:t>
            </a:r>
          </a:p>
          <a:p>
            <a:pPr marL="228600" lvl="1">
              <a:spcBef>
                <a:spcPts val="1000"/>
              </a:spcBef>
            </a:pPr>
            <a:r>
              <a:rPr lang="nl-NL" sz="2800" dirty="0"/>
              <a:t>Transfer </a:t>
            </a:r>
            <a:r>
              <a:rPr lang="nl-NL" sz="1100" dirty="0"/>
              <a:t>(Smith et al., 2013; To &amp; </a:t>
            </a:r>
            <a:r>
              <a:rPr lang="nl-NL" sz="1100" dirty="0" err="1"/>
              <a:t>Carless</a:t>
            </a:r>
            <a:r>
              <a:rPr lang="nl-NL" sz="1100" dirty="0"/>
              <a:t>, 2015)</a:t>
            </a:r>
          </a:p>
          <a:p>
            <a:pPr marL="228600" lvl="1">
              <a:spcBef>
                <a:spcPts val="1000"/>
              </a:spcBef>
            </a:pPr>
            <a:r>
              <a:rPr lang="nl-NL" sz="2800" dirty="0"/>
              <a:t>Stimuleert kritisch denken </a:t>
            </a:r>
            <a:r>
              <a:rPr lang="nl-NL" sz="1100" dirty="0"/>
              <a:t>(Hendry &amp; Anderson, 2013)</a:t>
            </a:r>
          </a:p>
          <a:p>
            <a:r>
              <a:rPr lang="nl-NL" dirty="0"/>
              <a:t>Expliciteert wat goed minder goed is </a:t>
            </a:r>
            <a:r>
              <a:rPr lang="nl-NL" dirty="0" err="1"/>
              <a:t>i.f.v</a:t>
            </a:r>
            <a:r>
              <a:rPr lang="nl-NL" dirty="0"/>
              <a:t>. FB geven </a:t>
            </a:r>
            <a:r>
              <a:rPr lang="nl-NL" sz="1100" dirty="0"/>
              <a:t>(</a:t>
            </a:r>
            <a:r>
              <a:rPr lang="nl-NL" sz="1100" dirty="0" err="1"/>
              <a:t>Kimbell</a:t>
            </a:r>
            <a:r>
              <a:rPr lang="nl-NL" sz="1100" dirty="0"/>
              <a:t>, 2018)</a:t>
            </a:r>
          </a:p>
          <a:p>
            <a:r>
              <a:rPr lang="nl-NL" dirty="0"/>
              <a:t>Economisch </a:t>
            </a:r>
            <a:r>
              <a:rPr lang="nl-NL" sz="1100" dirty="0"/>
              <a:t>(Smith et al., 2013)</a:t>
            </a:r>
          </a:p>
          <a:p>
            <a:endParaRPr lang="nl-NL" sz="1100" dirty="0"/>
          </a:p>
          <a:p>
            <a:pPr marL="0" indent="0">
              <a:buNone/>
            </a:pPr>
            <a:r>
              <a:rPr lang="nl-NL" dirty="0"/>
              <a:t>Voorwaarden:</a:t>
            </a:r>
          </a:p>
          <a:p>
            <a:pPr>
              <a:lnSpc>
                <a:spcPct val="100000"/>
              </a:lnSpc>
            </a:pPr>
            <a:r>
              <a:rPr lang="nl-NL" dirty="0"/>
              <a:t>≠ voorbeelden van ≠ kwaliteit </a:t>
            </a:r>
            <a:r>
              <a:rPr lang="nl-NL" sz="1100" dirty="0"/>
              <a:t>(</a:t>
            </a:r>
            <a:r>
              <a:rPr lang="nl-NL" sz="1100" dirty="0" err="1"/>
              <a:t>Sadler</a:t>
            </a:r>
            <a:r>
              <a:rPr lang="nl-NL" sz="1100" dirty="0"/>
              <a:t>, 2010)</a:t>
            </a:r>
          </a:p>
          <a:p>
            <a:r>
              <a:rPr lang="nl-NL" dirty="0"/>
              <a:t>Gemodereerd door docent </a:t>
            </a:r>
            <a:r>
              <a:rPr lang="nl-NL" sz="1100" dirty="0"/>
              <a:t>(To &amp; </a:t>
            </a:r>
            <a:r>
              <a:rPr lang="nl-NL" sz="1100" dirty="0" err="1"/>
              <a:t>Carless</a:t>
            </a:r>
            <a:r>
              <a:rPr lang="nl-NL" sz="1100" dirty="0"/>
              <a:t>, 2015)</a:t>
            </a:r>
          </a:p>
        </p:txBody>
      </p:sp>
      <p:sp>
        <p:nvSpPr>
          <p:cNvPr id="4" name="Tijdelijke aanduiding voor dianummer 3">
            <a:extLst>
              <a:ext uri="{FF2B5EF4-FFF2-40B4-BE49-F238E27FC236}">
                <a16:creationId xmlns:a16="http://schemas.microsoft.com/office/drawing/2014/main" id="{F1006A77-640C-4A62-A67E-84CBF4445F2A}"/>
              </a:ext>
            </a:extLst>
          </p:cNvPr>
          <p:cNvSpPr>
            <a:spLocks noGrp="1"/>
          </p:cNvSpPr>
          <p:nvPr>
            <p:ph type="sldNum" sz="quarter" idx="12"/>
          </p:nvPr>
        </p:nvSpPr>
        <p:spPr/>
        <p:txBody>
          <a:bodyPr/>
          <a:lstStyle/>
          <a:p>
            <a:fld id="{EE3BD6CC-8AF2-4D9E-816E-CA8663F78963}" type="slidenum">
              <a:rPr lang="fr-BE" smtClean="0"/>
              <a:t>4</a:t>
            </a:fld>
            <a:endParaRPr lang="fr-BE"/>
          </a:p>
        </p:txBody>
      </p:sp>
    </p:spTree>
    <p:extLst>
      <p:ext uri="{BB962C8B-B14F-4D97-AF65-F5344CB8AC3E}">
        <p14:creationId xmlns:p14="http://schemas.microsoft.com/office/powerpoint/2010/main" val="160606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8441E-9A61-451A-89BC-6EB5D400664D}"/>
              </a:ext>
            </a:extLst>
          </p:cNvPr>
          <p:cNvSpPr>
            <a:spLocks noGrp="1"/>
          </p:cNvSpPr>
          <p:nvPr>
            <p:ph type="title"/>
          </p:nvPr>
        </p:nvSpPr>
        <p:spPr/>
        <p:txBody>
          <a:bodyPr>
            <a:normAutofit fontScale="90000"/>
          </a:bodyPr>
          <a:lstStyle/>
          <a:p>
            <a:r>
              <a:rPr lang="nl-BE" dirty="0"/>
              <a:t>Belang peerfeedback/-review/- assessment </a:t>
            </a:r>
          </a:p>
        </p:txBody>
      </p:sp>
      <p:sp>
        <p:nvSpPr>
          <p:cNvPr id="3" name="Tijdelijke aanduiding voor inhoud 2">
            <a:extLst>
              <a:ext uri="{FF2B5EF4-FFF2-40B4-BE49-F238E27FC236}">
                <a16:creationId xmlns:a16="http://schemas.microsoft.com/office/drawing/2014/main" id="{14080566-B269-4908-A4DA-ECBD2E2577D7}"/>
              </a:ext>
            </a:extLst>
          </p:cNvPr>
          <p:cNvSpPr>
            <a:spLocks noGrp="1"/>
          </p:cNvSpPr>
          <p:nvPr>
            <p:ph idx="1"/>
          </p:nvPr>
        </p:nvSpPr>
        <p:spPr/>
        <p:txBody>
          <a:bodyPr>
            <a:normAutofit lnSpcReduction="10000"/>
          </a:bodyPr>
          <a:lstStyle/>
          <a:p>
            <a:r>
              <a:rPr lang="nl-NL" dirty="0"/>
              <a:t>Leren! </a:t>
            </a:r>
          </a:p>
          <a:p>
            <a:r>
              <a:rPr lang="nl-NL" dirty="0"/>
              <a:t>Herkennen van kwaliteit</a:t>
            </a:r>
          </a:p>
          <a:p>
            <a:r>
              <a:rPr lang="nl-NL" dirty="0"/>
              <a:t>Leren beoordelen – de beoordelaarsrol</a:t>
            </a:r>
          </a:p>
          <a:p>
            <a:r>
              <a:rPr lang="nl-NL" dirty="0"/>
              <a:t>Feedback </a:t>
            </a:r>
            <a:r>
              <a:rPr lang="nl-NL"/>
              <a:t>voor ontvangen</a:t>
            </a:r>
            <a:endParaRPr lang="nl-NL" dirty="0"/>
          </a:p>
          <a:p>
            <a:r>
              <a:rPr lang="nl-NL" dirty="0"/>
              <a:t>Feedback leren geven</a:t>
            </a:r>
          </a:p>
          <a:p>
            <a:r>
              <a:rPr lang="nl-NL" dirty="0"/>
              <a:t>Efficiëntie (docent)</a:t>
            </a:r>
          </a:p>
          <a:p>
            <a:endParaRPr lang="nl-NL" dirty="0"/>
          </a:p>
          <a:p>
            <a:pPr marL="0" indent="0">
              <a:buNone/>
            </a:pPr>
            <a:r>
              <a:rPr lang="nl-NL" dirty="0">
                <a:sym typeface="Wingdings" panose="05000000000000000000" pitchFamily="2" charset="2"/>
              </a:rPr>
              <a:t> </a:t>
            </a:r>
            <a:r>
              <a:rPr lang="nl-NL" dirty="0"/>
              <a:t>Komen tot ‘</a:t>
            </a:r>
            <a:r>
              <a:rPr lang="nl-NL" dirty="0" err="1"/>
              <a:t>Evaluative</a:t>
            </a:r>
            <a:r>
              <a:rPr lang="nl-NL" dirty="0"/>
              <a:t> </a:t>
            </a:r>
            <a:r>
              <a:rPr lang="nl-NL" dirty="0" err="1"/>
              <a:t>judgement</a:t>
            </a:r>
            <a:r>
              <a:rPr lang="nl-NL" dirty="0"/>
              <a:t>’ = de capaciteit om beslissingen te maken over kwaliteit van het werk van jezelf of dat van anderen. </a:t>
            </a:r>
          </a:p>
          <a:p>
            <a:endParaRPr lang="nl-BE" dirty="0"/>
          </a:p>
        </p:txBody>
      </p:sp>
      <p:sp>
        <p:nvSpPr>
          <p:cNvPr id="4" name="Tijdelijke aanduiding voor dianummer 3">
            <a:extLst>
              <a:ext uri="{FF2B5EF4-FFF2-40B4-BE49-F238E27FC236}">
                <a16:creationId xmlns:a16="http://schemas.microsoft.com/office/drawing/2014/main" id="{BB1DA43A-8A01-4B28-B88A-C12539755377}"/>
              </a:ext>
            </a:extLst>
          </p:cNvPr>
          <p:cNvSpPr>
            <a:spLocks noGrp="1"/>
          </p:cNvSpPr>
          <p:nvPr>
            <p:ph type="sldNum" sz="quarter" idx="12"/>
          </p:nvPr>
        </p:nvSpPr>
        <p:spPr/>
        <p:txBody>
          <a:bodyPr/>
          <a:lstStyle/>
          <a:p>
            <a:fld id="{EE3BD6CC-8AF2-4D9E-816E-CA8663F78963}" type="slidenum">
              <a:rPr lang="fr-BE" smtClean="0"/>
              <a:t>5</a:t>
            </a:fld>
            <a:endParaRPr lang="fr-BE"/>
          </a:p>
        </p:txBody>
      </p:sp>
    </p:spTree>
    <p:extLst>
      <p:ext uri="{BB962C8B-B14F-4D97-AF65-F5344CB8AC3E}">
        <p14:creationId xmlns:p14="http://schemas.microsoft.com/office/powerpoint/2010/main" val="104761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E86354-2C49-480B-A8D0-814767A941A6}"/>
              </a:ext>
            </a:extLst>
          </p:cNvPr>
          <p:cNvSpPr>
            <a:spLocks noGrp="1"/>
          </p:cNvSpPr>
          <p:nvPr>
            <p:ph type="title"/>
          </p:nvPr>
        </p:nvSpPr>
        <p:spPr/>
        <p:txBody>
          <a:bodyPr>
            <a:normAutofit fontScale="90000"/>
          </a:bodyPr>
          <a:lstStyle/>
          <a:p>
            <a:r>
              <a:rPr lang="nl-NL" dirty="0"/>
              <a:t>Klassieke peerfeedback/-review/-assessment?</a:t>
            </a:r>
            <a:endParaRPr lang="nl-BE" dirty="0"/>
          </a:p>
        </p:txBody>
      </p:sp>
      <p:sp>
        <p:nvSpPr>
          <p:cNvPr id="3" name="Tijdelijke aanduiding voor inhoud 2">
            <a:extLst>
              <a:ext uri="{FF2B5EF4-FFF2-40B4-BE49-F238E27FC236}">
                <a16:creationId xmlns:a16="http://schemas.microsoft.com/office/drawing/2014/main" id="{16540F41-8281-46F8-9700-FCEF9D4E79F8}"/>
              </a:ext>
            </a:extLst>
          </p:cNvPr>
          <p:cNvSpPr>
            <a:spLocks noGrp="1"/>
          </p:cNvSpPr>
          <p:nvPr>
            <p:ph idx="1"/>
          </p:nvPr>
        </p:nvSpPr>
        <p:spPr/>
        <p:txBody>
          <a:bodyPr/>
          <a:lstStyle/>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BE" sz="2800" i="0" u="none" strike="noStrike" kern="0" cap="none" spc="0" normalizeH="0" baseline="0" noProof="0" dirty="0">
                <a:ln>
                  <a:noFill/>
                </a:ln>
                <a:solidFill>
                  <a:srgbClr val="6A6E6E"/>
                </a:solidFill>
                <a:effectLst/>
                <a:uLnTx/>
                <a:uFillTx/>
                <a:ea typeface="+mn-ea"/>
                <a:cs typeface="+mn-cs"/>
              </a:rPr>
              <a:t>Studenten leveren hun eerste versie digitaal in</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BE" sz="2800" i="0" u="none" strike="noStrike" kern="0" cap="none" spc="0" normalizeH="0" baseline="0" noProof="0" dirty="0">
                <a:ln>
                  <a:noFill/>
                </a:ln>
                <a:solidFill>
                  <a:srgbClr val="6A6E6E"/>
                </a:solidFill>
                <a:effectLst/>
                <a:uLnTx/>
                <a:uFillTx/>
                <a:ea typeface="+mn-ea"/>
                <a:cs typeface="+mn-cs"/>
              </a:rPr>
              <a:t>Zij krijgen elk 2 teksten toegestuurd </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BE" sz="2800" i="0" u="none" strike="noStrike" kern="0" cap="none" spc="0" normalizeH="0" baseline="0" noProof="0" dirty="0">
                <a:ln>
                  <a:noFill/>
                </a:ln>
                <a:solidFill>
                  <a:srgbClr val="6A6E6E"/>
                </a:solidFill>
                <a:effectLst/>
                <a:uLnTx/>
                <a:uFillTx/>
              </a:rPr>
              <a:t>Studenten</a:t>
            </a:r>
            <a:r>
              <a:rPr kumimoji="0" lang="nl-BE" sz="2800" i="0" u="none" strike="noStrike" kern="0" cap="none" spc="0" normalizeH="0" baseline="0" noProof="0" dirty="0">
                <a:ln>
                  <a:noFill/>
                </a:ln>
                <a:solidFill>
                  <a:srgbClr val="6A6E6E"/>
                </a:solidFill>
                <a:effectLst/>
                <a:uLnTx/>
                <a:uFillTx/>
                <a:ea typeface="+mn-ea"/>
                <a:cs typeface="+mn-cs"/>
              </a:rPr>
              <a:t> krijgen als richtlijn een </a:t>
            </a:r>
            <a:r>
              <a:rPr kumimoji="0" lang="nl-BE" sz="2800" i="0" u="none" strike="noStrike" kern="0" cap="none" spc="0" normalizeH="0" baseline="0" noProof="0" dirty="0" err="1">
                <a:ln>
                  <a:noFill/>
                </a:ln>
                <a:solidFill>
                  <a:srgbClr val="6A6E6E"/>
                </a:solidFill>
                <a:effectLst/>
                <a:uLnTx/>
                <a:uFillTx/>
                <a:ea typeface="+mn-ea"/>
                <a:cs typeface="+mn-cs"/>
              </a:rPr>
              <a:t>rubric</a:t>
            </a:r>
            <a:r>
              <a:rPr lang="nl-BE" kern="0" dirty="0">
                <a:solidFill>
                  <a:srgbClr val="6A6E6E"/>
                </a:solidFill>
              </a:rPr>
              <a:t>. </a:t>
            </a:r>
            <a:r>
              <a:rPr kumimoji="0" lang="nl-BE" sz="2800" i="0" u="none" strike="noStrike" kern="0" cap="none" spc="0" normalizeH="0" baseline="0" noProof="0" dirty="0">
                <a:ln>
                  <a:noFill/>
                </a:ln>
                <a:solidFill>
                  <a:srgbClr val="6A6E6E"/>
                </a:solidFill>
                <a:effectLst/>
                <a:uLnTx/>
                <a:uFillTx/>
                <a:ea typeface="+mn-ea"/>
                <a:cs typeface="+mn-cs"/>
              </a:rPr>
              <a:t>VB: structuur, inhoud, taal en APA</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BE" sz="2800" i="0" u="none" strike="noStrike" kern="0" cap="none" spc="0" normalizeH="0" baseline="0" noProof="0" dirty="0">
                <a:ln>
                  <a:noFill/>
                </a:ln>
                <a:solidFill>
                  <a:srgbClr val="6A6E6E"/>
                </a:solidFill>
                <a:effectLst/>
                <a:uLnTx/>
                <a:uFillTx/>
                <a:ea typeface="+mn-ea"/>
                <a:cs typeface="+mn-cs"/>
              </a:rPr>
              <a:t>Ze geven feedback in document (Word)</a:t>
            </a:r>
          </a:p>
          <a:p>
            <a:endParaRPr lang="nl-BE" dirty="0"/>
          </a:p>
        </p:txBody>
      </p:sp>
      <p:sp>
        <p:nvSpPr>
          <p:cNvPr id="4" name="Tijdelijke aanduiding voor dianummer 3">
            <a:extLst>
              <a:ext uri="{FF2B5EF4-FFF2-40B4-BE49-F238E27FC236}">
                <a16:creationId xmlns:a16="http://schemas.microsoft.com/office/drawing/2014/main" id="{67187C3B-3C7D-40FF-954F-10E0E7CD65E8}"/>
              </a:ext>
            </a:extLst>
          </p:cNvPr>
          <p:cNvSpPr>
            <a:spLocks noGrp="1"/>
          </p:cNvSpPr>
          <p:nvPr>
            <p:ph type="sldNum" sz="quarter" idx="12"/>
          </p:nvPr>
        </p:nvSpPr>
        <p:spPr/>
        <p:txBody>
          <a:bodyPr/>
          <a:lstStyle/>
          <a:p>
            <a:fld id="{EE3BD6CC-8AF2-4D9E-816E-CA8663F78963}" type="slidenum">
              <a:rPr lang="fr-BE" smtClean="0"/>
              <a:t>6</a:t>
            </a:fld>
            <a:endParaRPr lang="fr-BE"/>
          </a:p>
        </p:txBody>
      </p:sp>
    </p:spTree>
    <p:extLst>
      <p:ext uri="{BB962C8B-B14F-4D97-AF65-F5344CB8AC3E}">
        <p14:creationId xmlns:p14="http://schemas.microsoft.com/office/powerpoint/2010/main" val="25756167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94073-81BB-471E-BB8B-1D281B4B4E7D}"/>
              </a:ext>
            </a:extLst>
          </p:cNvPr>
          <p:cNvSpPr>
            <a:spLocks noGrp="1"/>
          </p:cNvSpPr>
          <p:nvPr>
            <p:ph type="title"/>
          </p:nvPr>
        </p:nvSpPr>
        <p:spPr/>
        <p:txBody>
          <a:bodyPr/>
          <a:lstStyle/>
          <a:p>
            <a:endParaRPr lang="nl-BE" dirty="0"/>
          </a:p>
        </p:txBody>
      </p:sp>
      <p:sp>
        <p:nvSpPr>
          <p:cNvPr id="4" name="Tijdelijke aanduiding voor dianummer 3">
            <a:extLst>
              <a:ext uri="{FF2B5EF4-FFF2-40B4-BE49-F238E27FC236}">
                <a16:creationId xmlns:a16="http://schemas.microsoft.com/office/drawing/2014/main" id="{B9291D66-5DFA-4F08-AC4C-5DA09C0A4642}"/>
              </a:ext>
            </a:extLst>
          </p:cNvPr>
          <p:cNvSpPr>
            <a:spLocks noGrp="1"/>
          </p:cNvSpPr>
          <p:nvPr>
            <p:ph type="sldNum" sz="quarter" idx="12"/>
          </p:nvPr>
        </p:nvSpPr>
        <p:spPr/>
        <p:txBody>
          <a:bodyPr/>
          <a:lstStyle/>
          <a:p>
            <a:fld id="{EE3BD6CC-8AF2-4D9E-816E-CA8663F78963}" type="slidenum">
              <a:rPr lang="fr-BE" smtClean="0"/>
              <a:t>7</a:t>
            </a:fld>
            <a:endParaRPr lang="fr-BE"/>
          </a:p>
        </p:txBody>
      </p:sp>
      <p:grpSp>
        <p:nvGrpSpPr>
          <p:cNvPr id="10" name="Group 4">
            <a:extLst>
              <a:ext uri="{FF2B5EF4-FFF2-40B4-BE49-F238E27FC236}">
                <a16:creationId xmlns:a16="http://schemas.microsoft.com/office/drawing/2014/main" id="{C740A831-E623-4069-B749-6047CAC19BD7}"/>
              </a:ext>
            </a:extLst>
          </p:cNvPr>
          <p:cNvGrpSpPr>
            <a:grpSpLocks noChangeAspect="1"/>
          </p:cNvGrpSpPr>
          <p:nvPr/>
        </p:nvGrpSpPr>
        <p:grpSpPr bwMode="auto">
          <a:xfrm>
            <a:off x="5360988" y="657613"/>
            <a:ext cx="6081713" cy="4079875"/>
            <a:chOff x="3358" y="73"/>
            <a:chExt cx="3831" cy="2570"/>
          </a:xfrm>
        </p:grpSpPr>
        <p:sp>
          <p:nvSpPr>
            <p:cNvPr id="11" name="AutoShape 3">
              <a:extLst>
                <a:ext uri="{FF2B5EF4-FFF2-40B4-BE49-F238E27FC236}">
                  <a16:creationId xmlns:a16="http://schemas.microsoft.com/office/drawing/2014/main" id="{881066FA-4B06-45E8-8F00-C27D65CDEBF8}"/>
                </a:ext>
              </a:extLst>
            </p:cNvPr>
            <p:cNvSpPr>
              <a:spLocks noChangeAspect="1" noChangeArrowheads="1" noTextEdit="1"/>
            </p:cNvSpPr>
            <p:nvPr/>
          </p:nvSpPr>
          <p:spPr bwMode="auto">
            <a:xfrm>
              <a:off x="3358" y="73"/>
              <a:ext cx="3831" cy="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1029" name="Picture 5">
              <a:extLst>
                <a:ext uri="{FF2B5EF4-FFF2-40B4-BE49-F238E27FC236}">
                  <a16:creationId xmlns:a16="http://schemas.microsoft.com/office/drawing/2014/main" id="{003D97A7-D6A1-47E1-AE4E-EE859C3F9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 y="73"/>
              <a:ext cx="3835"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8">
            <a:extLst>
              <a:ext uri="{FF2B5EF4-FFF2-40B4-BE49-F238E27FC236}">
                <a16:creationId xmlns:a16="http://schemas.microsoft.com/office/drawing/2014/main" id="{A2D79014-CCC6-4DC0-9199-E78A03ACAFB0}"/>
              </a:ext>
            </a:extLst>
          </p:cNvPr>
          <p:cNvGrpSpPr>
            <a:grpSpLocks noChangeAspect="1"/>
          </p:cNvGrpSpPr>
          <p:nvPr/>
        </p:nvGrpSpPr>
        <p:grpSpPr bwMode="auto">
          <a:xfrm>
            <a:off x="5360988" y="4742251"/>
            <a:ext cx="6057900" cy="1914525"/>
            <a:chOff x="1932" y="1557"/>
            <a:chExt cx="3816" cy="1206"/>
          </a:xfrm>
        </p:grpSpPr>
        <p:sp>
          <p:nvSpPr>
            <p:cNvPr id="15" name="AutoShape 7">
              <a:extLst>
                <a:ext uri="{FF2B5EF4-FFF2-40B4-BE49-F238E27FC236}">
                  <a16:creationId xmlns:a16="http://schemas.microsoft.com/office/drawing/2014/main" id="{9572572D-DCD2-42D9-A250-5DD9399E46B2}"/>
                </a:ext>
              </a:extLst>
            </p:cNvPr>
            <p:cNvSpPr>
              <a:spLocks noChangeAspect="1" noChangeArrowheads="1" noTextEdit="1"/>
            </p:cNvSpPr>
            <p:nvPr/>
          </p:nvSpPr>
          <p:spPr bwMode="auto">
            <a:xfrm>
              <a:off x="1932" y="1557"/>
              <a:ext cx="3816" cy="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1033" name="Picture 9">
              <a:extLst>
                <a:ext uri="{FF2B5EF4-FFF2-40B4-BE49-F238E27FC236}">
                  <a16:creationId xmlns:a16="http://schemas.microsoft.com/office/drawing/2014/main" id="{8BE6309E-4030-4620-979C-90E5B2B38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 y="1557"/>
              <a:ext cx="3820"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hthoek 17">
            <a:extLst>
              <a:ext uri="{FF2B5EF4-FFF2-40B4-BE49-F238E27FC236}">
                <a16:creationId xmlns:a16="http://schemas.microsoft.com/office/drawing/2014/main" id="{77532C94-2AB4-46E6-8288-0CB4073C8C89}"/>
              </a:ext>
            </a:extLst>
          </p:cNvPr>
          <p:cNvSpPr/>
          <p:nvPr/>
        </p:nvSpPr>
        <p:spPr>
          <a:xfrm>
            <a:off x="371474" y="1600199"/>
            <a:ext cx="4218814" cy="4890819"/>
          </a:xfrm>
          <a:prstGeom prst="rect">
            <a:avLst/>
          </a:prstGeom>
          <a:ln>
            <a:solidFill>
              <a:schemeClr val="bg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nl-BE" sz="1200" dirty="0">
                <a:effectLst/>
                <a:latin typeface="Calibri" panose="020F0502020204030204" pitchFamily="34" charset="0"/>
                <a:ea typeface="Times New Roman" panose="02020603050405020304" pitchFamily="18" charset="0"/>
                <a:cs typeface="Times New Roman" panose="02020603050405020304" pitchFamily="18" charset="0"/>
              </a:rPr>
              <a:t>Het is een lagere school, daar gaan kinderen van 7 tot 12 jaar naar school. Je hebt ook een kleuterschool, daar gaan kinderen van 2,5 tot 6 jaar naar school. In de lagere school (7 tot 12 jaar) rekenen, lezen ze, … Maar natuurlijk moet er ook ontspanning zijn ze hebben speeltijden en turnen en zwemmen ook. Er zijn 5 dagen op school: maandag, dinsdag, woensdag, donderdag en vrijdag. De woensdag is het maar een halve dag en de zaterdag en zondag zijn ze thuis. In de kleuterschool (2,5 tot 6 jaar) spelen ze nog veel.  Ze leren puzzelen, schilderen, tekenen, kleuren … De dag start om 8 uur 30. En de woensdag om 8.15 uur. Het eindigt om kwart voor vier er is dan ook nog studie in de lagere school (7 tot 12 jaar). Daar gaan kinderen van het 4, 5 en 6 de leerjaar naartoe. In het eerste leerjaar leer je tot 20 tellen. In het tweede leerjaar leer je maal en gedeeld door. In het derde leerjaar leer je tot duizend, in het vierde leerjaar werk je met kommagetallen. In het vijfde leer je al vlot Frans en het zesde leerjaar ben je de oudste van de school. Je hebt telkens een juf of meester in je klas. Als je het soms moeilijk hebt, word je dan ook geholpen door de juf of meester. Dus in de lagere school is het van werken en in de kleuterschool is het dus van spelen. Je hebt dan de middelbare school daar heb je dan bv. een vak Latijn, moderne … daar gaan de grootste kinderen naartoe en als ze het middelbaar helemaal hebben gedaan dan kunnen ze studeren wat ze willen doen van job.</a:t>
            </a:r>
          </a:p>
        </p:txBody>
      </p:sp>
    </p:spTree>
    <p:extLst>
      <p:ext uri="{BB962C8B-B14F-4D97-AF65-F5344CB8AC3E}">
        <p14:creationId xmlns:p14="http://schemas.microsoft.com/office/powerpoint/2010/main" val="346668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450DC-D076-499C-998C-8B14433CEE5E}"/>
              </a:ext>
            </a:extLst>
          </p:cNvPr>
          <p:cNvSpPr>
            <a:spLocks noGrp="1"/>
          </p:cNvSpPr>
          <p:nvPr>
            <p:ph type="title"/>
          </p:nvPr>
        </p:nvSpPr>
        <p:spPr/>
        <p:txBody>
          <a:bodyPr>
            <a:normAutofit fontScale="90000"/>
          </a:bodyPr>
          <a:lstStyle/>
          <a:p>
            <a:r>
              <a:rPr lang="nl-NL" dirty="0"/>
              <a:t>Peerfeedback/-review/-assessment gericht op leren</a:t>
            </a:r>
            <a:endParaRPr lang="nl-BE" dirty="0"/>
          </a:p>
        </p:txBody>
      </p:sp>
      <p:sp>
        <p:nvSpPr>
          <p:cNvPr id="3" name="Tijdelijke aanduiding voor inhoud 2">
            <a:extLst>
              <a:ext uri="{FF2B5EF4-FFF2-40B4-BE49-F238E27FC236}">
                <a16:creationId xmlns:a16="http://schemas.microsoft.com/office/drawing/2014/main" id="{01A1FBDE-8027-440E-AA6A-D0EB58E100DC}"/>
              </a:ext>
            </a:extLst>
          </p:cNvPr>
          <p:cNvSpPr>
            <a:spLocks noGrp="1"/>
          </p:cNvSpPr>
          <p:nvPr>
            <p:ph idx="1"/>
          </p:nvPr>
        </p:nvSpPr>
        <p:spPr/>
        <p:txBody>
          <a:bodyPr/>
          <a:lstStyle/>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BE" sz="2800" i="0" u="none" strike="noStrike" kern="0" cap="none" spc="0" normalizeH="0" baseline="0" noProof="0" dirty="0">
                <a:ln>
                  <a:noFill/>
                </a:ln>
                <a:solidFill>
                  <a:srgbClr val="6A6E6E"/>
                </a:solidFill>
                <a:effectLst/>
                <a:uLnTx/>
                <a:uFillTx/>
                <a:ea typeface="+mn-ea"/>
                <a:cs typeface="+mn-cs"/>
              </a:rPr>
              <a:t>Studenten leveren hun eerste versie digitaal in</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BE" sz="2800" i="0" u="none" strike="noStrike" kern="0" cap="none" spc="0" normalizeH="0" baseline="0" noProof="0" dirty="0">
                <a:ln>
                  <a:noFill/>
                </a:ln>
                <a:solidFill>
                  <a:srgbClr val="6A6E6E"/>
                </a:solidFill>
                <a:effectLst/>
                <a:uLnTx/>
                <a:uFillTx/>
                <a:ea typeface="+mn-ea"/>
                <a:cs typeface="+mn-cs"/>
              </a:rPr>
              <a:t>Zij maken 4-10 vergelijkingen in paren</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BE" sz="2800" i="0" u="none" strike="noStrike" kern="0" cap="none" spc="0" normalizeH="0" baseline="0" noProof="0" dirty="0">
                <a:ln>
                  <a:noFill/>
                </a:ln>
                <a:solidFill>
                  <a:srgbClr val="6A6E6E"/>
                </a:solidFill>
                <a:effectLst/>
                <a:uLnTx/>
                <a:uFillTx/>
                <a:ea typeface="+mn-ea"/>
                <a:cs typeface="+mn-cs"/>
              </a:rPr>
              <a:t>Studenten krijgen als richtlijn de doelstellingen/competentieomschrijving van het vak mee (holistisch)</a:t>
            </a:r>
          </a:p>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BE" sz="2800" i="0" u="none" strike="noStrike" kern="0" cap="none" spc="0" normalizeH="0" baseline="0" noProof="0" dirty="0">
                <a:ln>
                  <a:noFill/>
                </a:ln>
                <a:solidFill>
                  <a:srgbClr val="6A6E6E"/>
                </a:solidFill>
                <a:effectLst/>
                <a:uLnTx/>
                <a:uFillTx/>
                <a:ea typeface="+mn-ea"/>
                <a:cs typeface="+mn-cs"/>
              </a:rPr>
              <a:t>Ze geven feedback via sterke en werkpunten</a:t>
            </a:r>
          </a:p>
          <a:p>
            <a:endParaRPr lang="nl-BE" dirty="0"/>
          </a:p>
        </p:txBody>
      </p:sp>
      <p:sp>
        <p:nvSpPr>
          <p:cNvPr id="4" name="Tijdelijke aanduiding voor dianummer 3">
            <a:extLst>
              <a:ext uri="{FF2B5EF4-FFF2-40B4-BE49-F238E27FC236}">
                <a16:creationId xmlns:a16="http://schemas.microsoft.com/office/drawing/2014/main" id="{3DECA682-4FAC-4D8D-AFA3-EF2D1042FF8D}"/>
              </a:ext>
            </a:extLst>
          </p:cNvPr>
          <p:cNvSpPr>
            <a:spLocks noGrp="1"/>
          </p:cNvSpPr>
          <p:nvPr>
            <p:ph type="sldNum" sz="quarter" idx="12"/>
          </p:nvPr>
        </p:nvSpPr>
        <p:spPr/>
        <p:txBody>
          <a:bodyPr/>
          <a:lstStyle/>
          <a:p>
            <a:fld id="{EE3BD6CC-8AF2-4D9E-816E-CA8663F78963}" type="slidenum">
              <a:rPr lang="fr-BE" smtClean="0"/>
              <a:t>8</a:t>
            </a:fld>
            <a:endParaRPr lang="fr-BE"/>
          </a:p>
        </p:txBody>
      </p:sp>
    </p:spTree>
    <p:extLst>
      <p:ext uri="{BB962C8B-B14F-4D97-AF65-F5344CB8AC3E}">
        <p14:creationId xmlns:p14="http://schemas.microsoft.com/office/powerpoint/2010/main" val="315121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301B8-2223-4765-9F9D-A4E735C782F9}"/>
              </a:ext>
            </a:extLst>
          </p:cNvPr>
          <p:cNvSpPr>
            <a:spLocks noGrp="1"/>
          </p:cNvSpPr>
          <p:nvPr>
            <p:ph type="title"/>
          </p:nvPr>
        </p:nvSpPr>
        <p:spPr/>
        <p:txBody>
          <a:bodyPr/>
          <a:lstStyle/>
          <a:p>
            <a:r>
              <a:rPr lang="nl-NL" dirty="0"/>
              <a:t>Vergelijking 1</a:t>
            </a:r>
            <a:endParaRPr lang="nl-BE" dirty="0"/>
          </a:p>
        </p:txBody>
      </p:sp>
      <p:sp>
        <p:nvSpPr>
          <p:cNvPr id="4" name="Tijdelijke aanduiding voor dianummer 3">
            <a:extLst>
              <a:ext uri="{FF2B5EF4-FFF2-40B4-BE49-F238E27FC236}">
                <a16:creationId xmlns:a16="http://schemas.microsoft.com/office/drawing/2014/main" id="{5A85033C-BFD2-4188-99C2-F91B07BB4DDC}"/>
              </a:ext>
            </a:extLst>
          </p:cNvPr>
          <p:cNvSpPr>
            <a:spLocks noGrp="1"/>
          </p:cNvSpPr>
          <p:nvPr>
            <p:ph type="sldNum" sz="quarter" idx="12"/>
          </p:nvPr>
        </p:nvSpPr>
        <p:spPr/>
        <p:txBody>
          <a:bodyPr/>
          <a:lstStyle/>
          <a:p>
            <a:fld id="{EE3BD6CC-8AF2-4D9E-816E-CA8663F78963}" type="slidenum">
              <a:rPr lang="fr-BE" smtClean="0"/>
              <a:t>9</a:t>
            </a:fld>
            <a:endParaRPr lang="fr-BE"/>
          </a:p>
        </p:txBody>
      </p:sp>
      <p:sp>
        <p:nvSpPr>
          <p:cNvPr id="5" name="Rechthoek 4">
            <a:extLst>
              <a:ext uri="{FF2B5EF4-FFF2-40B4-BE49-F238E27FC236}">
                <a16:creationId xmlns:a16="http://schemas.microsoft.com/office/drawing/2014/main" id="{03032BF8-8EAB-492F-BCAC-46774CEAF5D0}"/>
              </a:ext>
            </a:extLst>
          </p:cNvPr>
          <p:cNvSpPr/>
          <p:nvPr/>
        </p:nvSpPr>
        <p:spPr>
          <a:xfrm>
            <a:off x="676656" y="1941068"/>
            <a:ext cx="3739896" cy="1853692"/>
          </a:xfrm>
          <a:prstGeom prst="rect">
            <a:avLst/>
          </a:prstGeom>
          <a:ln>
            <a:solidFill>
              <a:schemeClr val="bg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0" anchor="t"/>
          <a:lstStyle/>
          <a:p>
            <a:r>
              <a:rPr lang="nl-BE" sz="1100" dirty="0">
                <a:effectLst/>
                <a:latin typeface="Calibri" panose="020F0502020204030204" pitchFamily="34" charset="0"/>
                <a:ea typeface="Times New Roman" panose="02020603050405020304" pitchFamily="18" charset="0"/>
                <a:cs typeface="Times New Roman" panose="02020603050405020304" pitchFamily="18" charset="0"/>
              </a:rPr>
              <a:t>Er zijn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drie verschillende scholen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je hebt de: kleuterschool, de lagere school en het middelbaar. </a:t>
            </a:r>
          </a:p>
          <a:p>
            <a:r>
              <a:rPr lang="nl-BE" sz="1100" dirty="0">
                <a:effectLst/>
                <a:latin typeface="Calibri" panose="020F0502020204030204" pitchFamily="34" charset="0"/>
                <a:ea typeface="Times New Roman" panose="02020603050405020304" pitchFamily="18" charset="0"/>
                <a:cs typeface="Times New Roman" panose="02020603050405020304" pitchFamily="18" charset="0"/>
              </a:rPr>
              <a:t>Hier op aarde hebben we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vijf dagen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om naar school te gaan. De zaterdag en de zondag is het weekend en moeten we niet naar school. </a:t>
            </a:r>
          </a:p>
          <a:p>
            <a:r>
              <a:rPr lang="nl-BE" sz="1100" dirty="0">
                <a:effectLst/>
                <a:latin typeface="Calibri" panose="020F0502020204030204" pitchFamily="34" charset="0"/>
                <a:ea typeface="Times New Roman" panose="02020603050405020304" pitchFamily="18" charset="0"/>
                <a:cs typeface="Times New Roman" panose="02020603050405020304" pitchFamily="18" charset="0"/>
              </a:rPr>
              <a:t>Je hebt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4 grote vakken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je hebt wiskunde, taal, WO en Frans.</a:t>
            </a:r>
          </a:p>
          <a:p>
            <a:r>
              <a:rPr lang="nl-BE" sz="1100" dirty="0">
                <a:effectLst/>
                <a:latin typeface="Calibri" panose="020F0502020204030204" pitchFamily="34" charset="0"/>
                <a:ea typeface="Times New Roman" panose="02020603050405020304" pitchFamily="18" charset="0"/>
                <a:cs typeface="Times New Roman" panose="02020603050405020304" pitchFamily="18" charset="0"/>
              </a:rPr>
              <a:t>Er zijn vier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speeltijden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er zijn om : 08:30u, om 10:00u, om 12:00u tot 13:30u en om 15:00u.</a:t>
            </a:r>
          </a:p>
          <a:p>
            <a:r>
              <a:rPr lang="nl-BE" sz="1100" dirty="0">
                <a:effectLst/>
                <a:latin typeface="Calibri" panose="020F0502020204030204" pitchFamily="34" charset="0"/>
                <a:ea typeface="Times New Roman" panose="02020603050405020304" pitchFamily="18" charset="0"/>
                <a:cs typeface="Times New Roman" panose="02020603050405020304" pitchFamily="18" charset="0"/>
              </a:rPr>
              <a:t>Op het einde van juli is het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GROTE VAKANTIE</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dan is het twee maanden geen school.</a:t>
            </a:r>
          </a:p>
        </p:txBody>
      </p:sp>
      <p:sp>
        <p:nvSpPr>
          <p:cNvPr id="6" name="Rechthoek 5">
            <a:extLst>
              <a:ext uri="{FF2B5EF4-FFF2-40B4-BE49-F238E27FC236}">
                <a16:creationId xmlns:a16="http://schemas.microsoft.com/office/drawing/2014/main" id="{15898A35-D024-4A8A-8F1A-993E462E55F0}"/>
              </a:ext>
            </a:extLst>
          </p:cNvPr>
          <p:cNvSpPr/>
          <p:nvPr/>
        </p:nvSpPr>
        <p:spPr>
          <a:xfrm>
            <a:off x="7226902" y="1941068"/>
            <a:ext cx="3739896" cy="4133088"/>
          </a:xfrm>
          <a:prstGeom prst="rect">
            <a:avLst/>
          </a:prstGeom>
          <a:ln>
            <a:solidFill>
              <a:schemeClr val="bg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nl-BE" sz="1100" dirty="0">
                <a:effectLst/>
                <a:latin typeface="Calibri" panose="020F0502020204030204" pitchFamily="34" charset="0"/>
                <a:ea typeface="Times New Roman" panose="02020603050405020304" pitchFamily="18" charset="0"/>
                <a:cs typeface="Times New Roman" panose="02020603050405020304" pitchFamily="18" charset="0"/>
              </a:rPr>
              <a:t>Het is een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lagere school</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daar gaan kinderen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van 7 tot 12 jaar</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naar school. Je hebt ook een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kleuterschool</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daar gaan kinderen van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2,5 tot 6 jaar</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naar school. In de lagere school (7 tot 12 jaar) rekenen, lezen ze, … Maar natuurlijk moet er ook ontspanning zijn ze hebben speeltijden en turnen en zwemmen ook. Er zijn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5 dagen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op school: maandag, dinsdag, woensdag, donderdag en vrijdag. De woensdag is het maar een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halve dag</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en de zaterdag en zondag zijn ze thuis. In de kleuterschool (2,5 tot 6 jaar) spelen ze nog veel.  Ze leren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puzzelen, schilderen, tekenen, kleuren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 De dag start om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8 uur 30</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En de woensdag om 8.15 uur. Het eindigt om kwart voor vier er is dan ook nog studie in de lagere school (7 tot 12 jaar). Daar gaan kinderen van het 4, 5 en 6 de leerjaar naartoe. In het eerste leerjaar leer je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tot 20 tellen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In het tweede leerjaar leer je maal en gedeeld door. In het derde leerjaar leer je tot duizend, in het vierde leerjaar werk je met kommagetallen. In het vijfde leer je al vlot Frans en het zesde leerjaar ben je de oudste van de school. Je hebt telkens een juf of meester in je klas. Als je het soms moeilijk hebt, word je dan ook geholpen door de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juf of meester</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Dus in de lagere school is het van werken en in de kleuterschool is het dus van spelen. Je hebt dan de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middelbare school</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daar heb je dan bv.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een vak Latijn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100" dirty="0" err="1">
                <a:effectLst/>
                <a:latin typeface="Calibri" panose="020F0502020204030204" pitchFamily="34" charset="0"/>
                <a:ea typeface="Times New Roman" panose="02020603050405020304" pitchFamily="18" charset="0"/>
                <a:cs typeface="Times New Roman" panose="02020603050405020304" pitchFamily="18" charset="0"/>
              </a:rPr>
              <a:t>moderen</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 … daar gaan de grootste kinderen naartoe en als ze het middelbaar helemaal hebben gedaan dan kunnen ze studeren wat ze willen doen </a:t>
            </a:r>
            <a:r>
              <a:rPr lang="nl-BE" sz="1100" b="1" dirty="0">
                <a:effectLst/>
                <a:latin typeface="Calibri" panose="020F0502020204030204" pitchFamily="34" charset="0"/>
                <a:ea typeface="Times New Roman" panose="02020603050405020304" pitchFamily="18" charset="0"/>
                <a:cs typeface="Times New Roman" panose="02020603050405020304" pitchFamily="18" charset="0"/>
              </a:rPr>
              <a:t>van job</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7" name="Rechthoek 6">
            <a:extLst>
              <a:ext uri="{FF2B5EF4-FFF2-40B4-BE49-F238E27FC236}">
                <a16:creationId xmlns:a16="http://schemas.microsoft.com/office/drawing/2014/main" id="{874E71BB-125D-40A4-B465-B3F755693985}"/>
              </a:ext>
            </a:extLst>
          </p:cNvPr>
          <p:cNvSpPr/>
          <p:nvPr/>
        </p:nvSpPr>
        <p:spPr>
          <a:xfrm>
            <a:off x="4636008" y="1941068"/>
            <a:ext cx="877824" cy="4133088"/>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nl-NL" sz="1200" dirty="0"/>
              <a:t>Niveaus</a:t>
            </a:r>
          </a:p>
          <a:p>
            <a:pPr algn="ctr"/>
            <a:endParaRPr lang="nl-NL" sz="1200" dirty="0"/>
          </a:p>
          <a:p>
            <a:pPr algn="ctr"/>
            <a:r>
              <a:rPr lang="nl-NL" sz="1200" dirty="0"/>
              <a:t>Dagen</a:t>
            </a:r>
          </a:p>
          <a:p>
            <a:pPr algn="ctr"/>
            <a:endParaRPr lang="nl-NL" sz="1200" dirty="0"/>
          </a:p>
          <a:p>
            <a:pPr algn="ctr"/>
            <a:endParaRPr lang="nl-NL" sz="1200" dirty="0"/>
          </a:p>
          <a:p>
            <a:pPr algn="ctr"/>
            <a:r>
              <a:rPr lang="nl-NL" sz="1200" dirty="0"/>
              <a:t>Vakken</a:t>
            </a:r>
          </a:p>
          <a:p>
            <a:pPr algn="ctr"/>
            <a:r>
              <a:rPr lang="nl-NL" sz="1200" dirty="0"/>
              <a:t>Speeltijd</a:t>
            </a:r>
          </a:p>
          <a:p>
            <a:pPr algn="ctr"/>
            <a:r>
              <a:rPr lang="nl-NL" sz="1200" dirty="0"/>
              <a:t>Vakantie </a:t>
            </a:r>
            <a:endParaRPr lang="nl-BE" sz="1200" dirty="0"/>
          </a:p>
        </p:txBody>
      </p:sp>
      <p:sp>
        <p:nvSpPr>
          <p:cNvPr id="8" name="Rechthoek 7">
            <a:extLst>
              <a:ext uri="{FF2B5EF4-FFF2-40B4-BE49-F238E27FC236}">
                <a16:creationId xmlns:a16="http://schemas.microsoft.com/office/drawing/2014/main" id="{6E071416-AB50-43A8-A700-381F467E4152}"/>
              </a:ext>
            </a:extLst>
          </p:cNvPr>
          <p:cNvSpPr/>
          <p:nvPr/>
        </p:nvSpPr>
        <p:spPr>
          <a:xfrm>
            <a:off x="5806440" y="1941068"/>
            <a:ext cx="1252728" cy="4133088"/>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nl-NL" sz="1200" dirty="0"/>
              <a:t>Niveaus</a:t>
            </a:r>
          </a:p>
          <a:p>
            <a:pPr algn="ctr"/>
            <a:r>
              <a:rPr lang="nl-NL" sz="1200" dirty="0"/>
              <a:t>Leeftijden </a:t>
            </a:r>
          </a:p>
          <a:p>
            <a:pPr algn="ctr"/>
            <a:endParaRPr lang="nl-NL" sz="1200" dirty="0"/>
          </a:p>
          <a:p>
            <a:pPr algn="ctr"/>
            <a:endParaRPr lang="nl-NL" sz="1200" dirty="0"/>
          </a:p>
          <a:p>
            <a:pPr algn="ctr"/>
            <a:r>
              <a:rPr lang="nl-NL" sz="1200" dirty="0"/>
              <a:t>Dagen/halve dag</a:t>
            </a:r>
          </a:p>
          <a:p>
            <a:pPr algn="ctr"/>
            <a:endParaRPr lang="nl-NL" sz="1200" dirty="0"/>
          </a:p>
          <a:p>
            <a:pPr algn="ctr"/>
            <a:endParaRPr lang="nl-NL" sz="1200" dirty="0"/>
          </a:p>
          <a:p>
            <a:pPr algn="ctr"/>
            <a:r>
              <a:rPr lang="nl-NL" sz="1200" dirty="0"/>
              <a:t>Vakken per niveau </a:t>
            </a:r>
          </a:p>
          <a:p>
            <a:pPr algn="ctr"/>
            <a:endParaRPr lang="nl-NL" sz="1200" dirty="0"/>
          </a:p>
          <a:p>
            <a:pPr algn="ctr"/>
            <a:r>
              <a:rPr lang="nl-NL" sz="1200" dirty="0"/>
              <a:t>Inhoud vakken </a:t>
            </a:r>
          </a:p>
          <a:p>
            <a:pPr algn="ctr"/>
            <a:endParaRPr lang="nl-NL" sz="1200" dirty="0"/>
          </a:p>
          <a:p>
            <a:pPr algn="ctr"/>
            <a:endParaRPr lang="nl-NL" sz="1200" dirty="0"/>
          </a:p>
          <a:p>
            <a:pPr algn="ctr"/>
            <a:endParaRPr lang="nl-NL" sz="1200" dirty="0"/>
          </a:p>
          <a:p>
            <a:pPr algn="ctr"/>
            <a:r>
              <a:rPr lang="nl-NL" sz="1200" dirty="0"/>
              <a:t>Juf/meester</a:t>
            </a:r>
          </a:p>
          <a:p>
            <a:pPr algn="ctr"/>
            <a:endParaRPr lang="nl-NL" sz="1200" dirty="0"/>
          </a:p>
          <a:p>
            <a:pPr algn="ctr"/>
            <a:endParaRPr lang="nl-NL" sz="1200" dirty="0"/>
          </a:p>
          <a:p>
            <a:pPr algn="ctr"/>
            <a:endParaRPr lang="nl-NL" sz="1200" dirty="0"/>
          </a:p>
          <a:p>
            <a:pPr algn="ctr"/>
            <a:endParaRPr lang="nl-NL" sz="1200" dirty="0"/>
          </a:p>
          <a:p>
            <a:pPr algn="ctr"/>
            <a:r>
              <a:rPr lang="nl-NL" sz="1200" dirty="0"/>
              <a:t>Job </a:t>
            </a:r>
          </a:p>
        </p:txBody>
      </p:sp>
      <p:sp>
        <p:nvSpPr>
          <p:cNvPr id="9" name="Rechthoek 8">
            <a:extLst>
              <a:ext uri="{FF2B5EF4-FFF2-40B4-BE49-F238E27FC236}">
                <a16:creationId xmlns:a16="http://schemas.microsoft.com/office/drawing/2014/main" id="{DFEEF647-B713-45D4-8F25-2694B8069B59}"/>
              </a:ext>
            </a:extLst>
          </p:cNvPr>
          <p:cNvSpPr/>
          <p:nvPr/>
        </p:nvSpPr>
        <p:spPr>
          <a:xfrm>
            <a:off x="4636008" y="1572768"/>
            <a:ext cx="2423160"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INFORMATIE</a:t>
            </a:r>
            <a:endParaRPr lang="nl-BE" dirty="0">
              <a:solidFill>
                <a:sysClr val="windowText" lastClr="000000"/>
              </a:solidFill>
            </a:endParaRPr>
          </a:p>
        </p:txBody>
      </p:sp>
      <p:sp>
        <p:nvSpPr>
          <p:cNvPr id="10" name="Rechthoek 9">
            <a:extLst>
              <a:ext uri="{FF2B5EF4-FFF2-40B4-BE49-F238E27FC236}">
                <a16:creationId xmlns:a16="http://schemas.microsoft.com/office/drawing/2014/main" id="{81FF755B-48CA-4ACD-89A0-A6AC9A64D5D5}"/>
              </a:ext>
            </a:extLst>
          </p:cNvPr>
          <p:cNvSpPr/>
          <p:nvPr/>
        </p:nvSpPr>
        <p:spPr>
          <a:xfrm>
            <a:off x="676656" y="1572768"/>
            <a:ext cx="1517904"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Tekst 1</a:t>
            </a:r>
            <a:endParaRPr lang="nl-BE" dirty="0">
              <a:solidFill>
                <a:sysClr val="windowText" lastClr="000000"/>
              </a:solidFill>
            </a:endParaRPr>
          </a:p>
        </p:txBody>
      </p:sp>
      <p:sp>
        <p:nvSpPr>
          <p:cNvPr id="11" name="Rechthoek 10">
            <a:extLst>
              <a:ext uri="{FF2B5EF4-FFF2-40B4-BE49-F238E27FC236}">
                <a16:creationId xmlns:a16="http://schemas.microsoft.com/office/drawing/2014/main" id="{F771FBC6-485A-4468-B185-314D986D0A14}"/>
              </a:ext>
            </a:extLst>
          </p:cNvPr>
          <p:cNvSpPr/>
          <p:nvPr/>
        </p:nvSpPr>
        <p:spPr>
          <a:xfrm>
            <a:off x="9287256" y="1572768"/>
            <a:ext cx="1517904"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Tekst 2</a:t>
            </a:r>
            <a:endParaRPr lang="nl-BE" dirty="0">
              <a:solidFill>
                <a:sysClr val="windowText" lastClr="000000"/>
              </a:solidFill>
            </a:endParaRPr>
          </a:p>
        </p:txBody>
      </p:sp>
      <p:sp>
        <p:nvSpPr>
          <p:cNvPr id="12" name="Rechthoek 11">
            <a:extLst>
              <a:ext uri="{FF2B5EF4-FFF2-40B4-BE49-F238E27FC236}">
                <a16:creationId xmlns:a16="http://schemas.microsoft.com/office/drawing/2014/main" id="{949F8308-6C62-4229-AD6D-FD76421D5DBB}"/>
              </a:ext>
            </a:extLst>
          </p:cNvPr>
          <p:cNvSpPr/>
          <p:nvPr/>
        </p:nvSpPr>
        <p:spPr>
          <a:xfrm>
            <a:off x="676656" y="4208272"/>
            <a:ext cx="3739896" cy="185369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lang="nl-NL" sz="1100" b="1" dirty="0">
                <a:effectLst/>
                <a:latin typeface="Calibri" panose="020F0502020204030204" pitchFamily="34" charset="0"/>
                <a:ea typeface="Times New Roman" panose="02020603050405020304" pitchFamily="18" charset="0"/>
                <a:cs typeface="Times New Roman" panose="02020603050405020304" pitchFamily="18" charset="0"/>
              </a:rPr>
              <a:t>Doelstelling</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 informatie overbrengen</a:t>
            </a:r>
          </a:p>
          <a:p>
            <a:r>
              <a:rPr lang="nl-NL" sz="1100" b="1" dirty="0">
                <a:latin typeface="Calibri" panose="020F0502020204030204" pitchFamily="34" charset="0"/>
                <a:ea typeface="Times New Roman" panose="02020603050405020304" pitchFamily="18" charset="0"/>
                <a:cs typeface="Times New Roman" panose="02020603050405020304" pitchFamily="18" charset="0"/>
              </a:rPr>
              <a:t>Omschrijving</a:t>
            </a:r>
            <a:r>
              <a:rPr lang="nl-NL" sz="1100" dirty="0">
                <a:latin typeface="Calibri" panose="020F0502020204030204" pitchFamily="34" charset="0"/>
                <a:ea typeface="Times New Roman" panose="02020603050405020304" pitchFamily="18" charset="0"/>
                <a:cs typeface="Times New Roman" panose="02020603050405020304" pitchFamily="18" charset="0"/>
              </a:rPr>
              <a:t>: </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In een informatieve tekst staan vooral feiten. Een onderwerp wordt in een informatieve tekst van alle kanten belicht. Doormiddel van voorbeelden wordt de informatie rijker. De schrijver structureert de tekst voor de duidelijkheid en neemt zelf geen standpunt in. </a:t>
            </a:r>
            <a:endParaRPr lang="nl-BE"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399029"/>
      </p:ext>
    </p:extLst>
  </p:cSld>
  <p:clrMapOvr>
    <a:masterClrMapping/>
  </p:clrMapOvr>
</p:sld>
</file>

<file path=ppt/theme/theme1.xml><?xml version="1.0" encoding="utf-8"?>
<a:theme xmlns:a="http://schemas.openxmlformats.org/drawingml/2006/main" name="Kantoorthema">
  <a:themeElements>
    <a:clrScheme name="Comproved">
      <a:dk1>
        <a:sysClr val="windowText" lastClr="000000"/>
      </a:dk1>
      <a:lt1>
        <a:srgbClr val="ECE7E6"/>
      </a:lt1>
      <a:dk2>
        <a:srgbClr val="44546A"/>
      </a:dk2>
      <a:lt2>
        <a:srgbClr val="E7E6E6"/>
      </a:lt2>
      <a:accent1>
        <a:srgbClr val="1177B1"/>
      </a:accent1>
      <a:accent2>
        <a:srgbClr val="66C1BE"/>
      </a:accent2>
      <a:accent3>
        <a:srgbClr val="E7AE50"/>
      </a:accent3>
      <a:accent4>
        <a:srgbClr val="636767"/>
      </a:accent4>
      <a:accent5>
        <a:srgbClr val="5B9BD5"/>
      </a:accent5>
      <a:accent6>
        <a:srgbClr val="ECE7E6"/>
      </a:accent6>
      <a:hlink>
        <a:srgbClr val="48A1FA"/>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ribbeld">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roved">
    <a:dk1>
      <a:sysClr val="windowText" lastClr="000000"/>
    </a:dk1>
    <a:lt1>
      <a:srgbClr val="ECE7E6"/>
    </a:lt1>
    <a:dk2>
      <a:srgbClr val="44546A"/>
    </a:dk2>
    <a:lt2>
      <a:srgbClr val="E7E6E6"/>
    </a:lt2>
    <a:accent1>
      <a:srgbClr val="1177B1"/>
    </a:accent1>
    <a:accent2>
      <a:srgbClr val="66C1BE"/>
    </a:accent2>
    <a:accent3>
      <a:srgbClr val="E7AE50"/>
    </a:accent3>
    <a:accent4>
      <a:srgbClr val="636767"/>
    </a:accent4>
    <a:accent5>
      <a:srgbClr val="5B9BD5"/>
    </a:accent5>
    <a:accent6>
      <a:srgbClr val="ECE7E6"/>
    </a:accent6>
    <a:hlink>
      <a:srgbClr val="48A1FA"/>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2851</Words>
  <Application>Microsoft Macintosh PowerPoint</Application>
  <PresentationFormat>Breedbeeld</PresentationFormat>
  <Paragraphs>246</Paragraphs>
  <Slides>21</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Century Gothic</vt:lpstr>
      <vt:lpstr>Wingdings</vt:lpstr>
      <vt:lpstr>Kantoorthema</vt:lpstr>
      <vt:lpstr>Peerfeedback om van te leren</vt:lpstr>
      <vt:lpstr>PowerPoint-presentatie</vt:lpstr>
      <vt:lpstr>PowerPoint-presentatie</vt:lpstr>
      <vt:lpstr>Leren van voorbeelden (en) vergelijken</vt:lpstr>
      <vt:lpstr>Belang peerfeedback/-review/- assessment </vt:lpstr>
      <vt:lpstr>Klassieke peerfeedback/-review/-assessment?</vt:lpstr>
      <vt:lpstr>PowerPoint-presentatie</vt:lpstr>
      <vt:lpstr>Peerfeedback/-review/-assessment gericht op leren</vt:lpstr>
      <vt:lpstr>Vergelijking 1</vt:lpstr>
      <vt:lpstr>Vergelijking 2, …</vt:lpstr>
      <vt:lpstr>Leren door paren te vergelijken</vt:lpstr>
      <vt:lpstr>Best practices: Flip the classroom</vt:lpstr>
      <vt:lpstr>Best practices: peerassessment cycli</vt:lpstr>
      <vt:lpstr>Onderzoek: schrijfkwaliteit</vt:lpstr>
      <vt:lpstr>Onderzoek: feedback kwaliteit</vt:lpstr>
      <vt:lpstr>Referenties</vt:lpstr>
      <vt:lpstr>PowerPoint-presentatie</vt:lpstr>
      <vt:lpstr>Intro: comparatief beoordelen</vt:lpstr>
      <vt:lpstr>Intro: comparatief beoordelen</vt:lpstr>
      <vt:lpstr>Intro: comparatief beoordelen</vt:lpstr>
      <vt:lpstr>Schrijftaken beoordelen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COMPROVED</dc:title>
  <dc:creator>Maarten Goossens</dc:creator>
  <cp:lastModifiedBy>Manouk Mattheus</cp:lastModifiedBy>
  <cp:revision>97</cp:revision>
  <dcterms:created xsi:type="dcterms:W3CDTF">2020-08-17T12:35:44Z</dcterms:created>
  <dcterms:modified xsi:type="dcterms:W3CDTF">2021-10-19T09:53:52Z</dcterms:modified>
</cp:coreProperties>
</file>