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4"/>
  </p:sldMasterIdLst>
  <p:notesMasterIdLst>
    <p:notesMasterId r:id="rId23"/>
  </p:notesMasterIdLst>
  <p:handoutMasterIdLst>
    <p:handoutMasterId r:id="rId24"/>
  </p:handoutMasterIdLst>
  <p:sldIdLst>
    <p:sldId id="256" r:id="rId5"/>
    <p:sldId id="318" r:id="rId6"/>
    <p:sldId id="331" r:id="rId7"/>
    <p:sldId id="272" r:id="rId8"/>
    <p:sldId id="268" r:id="rId9"/>
    <p:sldId id="332" r:id="rId10"/>
    <p:sldId id="274" r:id="rId11"/>
    <p:sldId id="333" r:id="rId12"/>
    <p:sldId id="276" r:id="rId13"/>
    <p:sldId id="312" r:id="rId14"/>
    <p:sldId id="326" r:id="rId15"/>
    <p:sldId id="334" r:id="rId16"/>
    <p:sldId id="335" r:id="rId17"/>
    <p:sldId id="338" r:id="rId18"/>
    <p:sldId id="336" r:id="rId19"/>
    <p:sldId id="339" r:id="rId20"/>
    <p:sldId id="340" r:id="rId21"/>
    <p:sldId id="31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96" autoAdjust="0"/>
    <p:restoredTop sz="73585" autoAdjust="0"/>
  </p:normalViewPr>
  <p:slideViewPr>
    <p:cSldViewPr snapToGrid="0">
      <p:cViewPr varScale="1">
        <p:scale>
          <a:sx n="108" d="100"/>
          <a:sy n="108" d="100"/>
        </p:scale>
        <p:origin x="504"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0" d="100"/>
          <a:sy n="60" d="100"/>
        </p:scale>
        <p:origin x="167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2020-2021</c:v>
                </c:pt>
              </c:strCache>
            </c:strRef>
          </c:tx>
          <c:spPr>
            <a:solidFill>
              <a:schemeClr val="accent1"/>
            </a:solidFill>
            <a:ln>
              <a:noFill/>
            </a:ln>
            <a:effectLst/>
          </c:spPr>
          <c:invertIfNegative val="0"/>
          <c:cat>
            <c:strRef>
              <c:f>Blad1!$A$2:$A$3</c:f>
              <c:strCache>
                <c:ptCount val="2"/>
                <c:pt idx="0">
                  <c:v>Recht op les in reguliere klas</c:v>
                </c:pt>
                <c:pt idx="1">
                  <c:v>Haalbaarheid</c:v>
                </c:pt>
              </c:strCache>
            </c:strRef>
          </c:cat>
          <c:val>
            <c:numRef>
              <c:f>Blad1!$B$2:$B$3</c:f>
              <c:numCache>
                <c:formatCode>General</c:formatCode>
                <c:ptCount val="2"/>
                <c:pt idx="0">
                  <c:v>3.36</c:v>
                </c:pt>
                <c:pt idx="1">
                  <c:v>3.48</c:v>
                </c:pt>
              </c:numCache>
            </c:numRef>
          </c:val>
          <c:extLst>
            <c:ext xmlns:c16="http://schemas.microsoft.com/office/drawing/2014/chart" uri="{C3380CC4-5D6E-409C-BE32-E72D297353CC}">
              <c16:uniqueId val="{00000000-585A-1B4F-B402-0F5676185F31}"/>
            </c:ext>
          </c:extLst>
        </c:ser>
        <c:ser>
          <c:idx val="1"/>
          <c:order val="1"/>
          <c:tx>
            <c:strRef>
              <c:f>Blad1!$C$1</c:f>
              <c:strCache>
                <c:ptCount val="1"/>
                <c:pt idx="0">
                  <c:v>2021-2022</c:v>
                </c:pt>
              </c:strCache>
            </c:strRef>
          </c:tx>
          <c:spPr>
            <a:solidFill>
              <a:schemeClr val="accent2"/>
            </a:solidFill>
            <a:ln>
              <a:noFill/>
            </a:ln>
            <a:effectLst/>
          </c:spPr>
          <c:invertIfNegative val="0"/>
          <c:cat>
            <c:strRef>
              <c:f>Blad1!$A$2:$A$3</c:f>
              <c:strCache>
                <c:ptCount val="2"/>
                <c:pt idx="0">
                  <c:v>Recht op les in reguliere klas</c:v>
                </c:pt>
                <c:pt idx="1">
                  <c:v>Haalbaarheid</c:v>
                </c:pt>
              </c:strCache>
            </c:strRef>
          </c:cat>
          <c:val>
            <c:numRef>
              <c:f>Blad1!$C$2:$C$3</c:f>
              <c:numCache>
                <c:formatCode>General</c:formatCode>
                <c:ptCount val="2"/>
                <c:pt idx="0">
                  <c:v>3.38</c:v>
                </c:pt>
                <c:pt idx="1">
                  <c:v>3.35</c:v>
                </c:pt>
              </c:numCache>
            </c:numRef>
          </c:val>
          <c:extLst>
            <c:ext xmlns:c16="http://schemas.microsoft.com/office/drawing/2014/chart" uri="{C3380CC4-5D6E-409C-BE32-E72D297353CC}">
              <c16:uniqueId val="{00000001-585A-1B4F-B402-0F5676185F31}"/>
            </c:ext>
          </c:extLst>
        </c:ser>
        <c:dLbls>
          <c:showLegendKey val="0"/>
          <c:showVal val="0"/>
          <c:showCatName val="0"/>
          <c:showSerName val="0"/>
          <c:showPercent val="0"/>
          <c:showBubbleSize val="0"/>
        </c:dLbls>
        <c:gapWidth val="219"/>
        <c:overlap val="-27"/>
        <c:axId val="45001807"/>
        <c:axId val="44988687"/>
      </c:barChart>
      <c:catAx>
        <c:axId val="45001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44988687"/>
        <c:crosses val="autoZero"/>
        <c:auto val="1"/>
        <c:lblAlgn val="ctr"/>
        <c:lblOffset val="100"/>
        <c:noMultiLvlLbl val="0"/>
      </c:catAx>
      <c:valAx>
        <c:axId val="44988687"/>
        <c:scaling>
          <c:orientation val="minMax"/>
          <c:max val="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45001807"/>
        <c:crosses val="autoZero"/>
        <c:crossBetween val="between"/>
        <c:majorUnit val="1"/>
        <c:min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F7BF2C-F2F6-0D46-9C73-79043D4407F6}" type="doc">
      <dgm:prSet loTypeId="urn:microsoft.com/office/officeart/2005/8/layout/process1" loCatId="" qsTypeId="urn:microsoft.com/office/officeart/2005/8/quickstyle/simple1" qsCatId="simple" csTypeId="urn:microsoft.com/office/officeart/2005/8/colors/accent1_2" csCatId="accent1" phldr="1"/>
      <dgm:spPr/>
    </dgm:pt>
    <dgm:pt modelId="{E77C6E42-562A-1A43-8CA0-CE239409D7CA}">
      <dgm:prSet phldrT="[Tekst]" custT="1"/>
      <dgm:spPr/>
      <dgm:t>
        <a:bodyPr/>
        <a:lstStyle/>
        <a:p>
          <a:r>
            <a:rPr lang="nl-NL" sz="2400" dirty="0"/>
            <a:t>Zelf-</a:t>
          </a:r>
        </a:p>
        <a:p>
          <a:r>
            <a:rPr lang="nl-NL" sz="2400" dirty="0"/>
            <a:t>betrokkenheid</a:t>
          </a:r>
        </a:p>
      </dgm:t>
    </dgm:pt>
    <dgm:pt modelId="{E3009C01-0085-894F-A7F3-E71ECE59793D}" type="parTrans" cxnId="{EB896E2A-4D45-6A44-A456-8C4F9060DE1B}">
      <dgm:prSet/>
      <dgm:spPr/>
      <dgm:t>
        <a:bodyPr/>
        <a:lstStyle/>
        <a:p>
          <a:endParaRPr lang="nl-NL"/>
        </a:p>
      </dgm:t>
    </dgm:pt>
    <dgm:pt modelId="{77AFE840-465B-9B42-80AD-A619395BC53A}" type="sibTrans" cxnId="{EB896E2A-4D45-6A44-A456-8C4F9060DE1B}">
      <dgm:prSet/>
      <dgm:spPr/>
      <dgm:t>
        <a:bodyPr/>
        <a:lstStyle/>
        <a:p>
          <a:endParaRPr lang="nl-NL"/>
        </a:p>
      </dgm:t>
    </dgm:pt>
    <dgm:pt modelId="{F56FB5C8-502F-F84F-8F59-326A999E0765}">
      <dgm:prSet phldrT="[Tekst]" custT="1"/>
      <dgm:spPr/>
      <dgm:t>
        <a:bodyPr/>
        <a:lstStyle/>
        <a:p>
          <a:r>
            <a:rPr lang="nl-NL" sz="2400" dirty="0"/>
            <a:t>Taak-</a:t>
          </a:r>
        </a:p>
        <a:p>
          <a:r>
            <a:rPr lang="nl-NL" sz="2400" dirty="0"/>
            <a:t>betrokkenheid</a:t>
          </a:r>
        </a:p>
      </dgm:t>
    </dgm:pt>
    <dgm:pt modelId="{C7832DD9-6FF0-A74C-82B5-7AC319F0CAAE}" type="parTrans" cxnId="{CEEC68FF-C3AF-9A4C-9AE7-A8542109751B}">
      <dgm:prSet/>
      <dgm:spPr/>
      <dgm:t>
        <a:bodyPr/>
        <a:lstStyle/>
        <a:p>
          <a:endParaRPr lang="nl-NL"/>
        </a:p>
      </dgm:t>
    </dgm:pt>
    <dgm:pt modelId="{36B1B507-640E-354C-9BC0-695AC9827020}" type="sibTrans" cxnId="{CEEC68FF-C3AF-9A4C-9AE7-A8542109751B}">
      <dgm:prSet/>
      <dgm:spPr/>
      <dgm:t>
        <a:bodyPr/>
        <a:lstStyle/>
        <a:p>
          <a:endParaRPr lang="nl-NL"/>
        </a:p>
      </dgm:t>
    </dgm:pt>
    <dgm:pt modelId="{7B4ACFDC-14A1-254D-8DCE-DCA608BC1F49}">
      <dgm:prSet phldrT="[Tekst]" custT="1"/>
      <dgm:spPr/>
      <dgm:t>
        <a:bodyPr/>
        <a:lstStyle/>
        <a:p>
          <a:r>
            <a:rPr lang="nl-NL" sz="2400" dirty="0"/>
            <a:t>Impact-</a:t>
          </a:r>
        </a:p>
        <a:p>
          <a:r>
            <a:rPr lang="nl-NL" sz="2400" dirty="0"/>
            <a:t>betrokkenheid</a:t>
          </a:r>
        </a:p>
      </dgm:t>
    </dgm:pt>
    <dgm:pt modelId="{751C29AF-7146-6B4A-983D-67A0BDA64577}" type="parTrans" cxnId="{6546401C-E4B7-B448-8EEE-8136F6CF4351}">
      <dgm:prSet/>
      <dgm:spPr/>
      <dgm:t>
        <a:bodyPr/>
        <a:lstStyle/>
        <a:p>
          <a:endParaRPr lang="nl-NL"/>
        </a:p>
      </dgm:t>
    </dgm:pt>
    <dgm:pt modelId="{98F6CD76-4174-8F4E-9D8B-AFEE64FA73DD}" type="sibTrans" cxnId="{6546401C-E4B7-B448-8EEE-8136F6CF4351}">
      <dgm:prSet/>
      <dgm:spPr/>
      <dgm:t>
        <a:bodyPr/>
        <a:lstStyle/>
        <a:p>
          <a:endParaRPr lang="nl-NL"/>
        </a:p>
      </dgm:t>
    </dgm:pt>
    <dgm:pt modelId="{064B8FEA-8197-2A4D-802C-73737C92992D}" type="pres">
      <dgm:prSet presAssocID="{D8F7BF2C-F2F6-0D46-9C73-79043D4407F6}" presName="Name0" presStyleCnt="0">
        <dgm:presLayoutVars>
          <dgm:dir/>
          <dgm:resizeHandles val="exact"/>
        </dgm:presLayoutVars>
      </dgm:prSet>
      <dgm:spPr/>
    </dgm:pt>
    <dgm:pt modelId="{0E9AF327-EC6B-0648-A22D-57391F7AFA2C}" type="pres">
      <dgm:prSet presAssocID="{E77C6E42-562A-1A43-8CA0-CE239409D7CA}" presName="node" presStyleLbl="node1" presStyleIdx="0" presStyleCnt="3" custScaleX="139571" custScaleY="124583" custLinFactNeighborX="-895" custLinFactNeighborY="-80984">
        <dgm:presLayoutVars>
          <dgm:bulletEnabled val="1"/>
        </dgm:presLayoutVars>
      </dgm:prSet>
      <dgm:spPr/>
    </dgm:pt>
    <dgm:pt modelId="{6E9AB90A-4D45-D348-87D5-C16BCCC7B8F7}" type="pres">
      <dgm:prSet presAssocID="{77AFE840-465B-9B42-80AD-A619395BC53A}" presName="sibTrans" presStyleLbl="sibTrans2D1" presStyleIdx="0" presStyleCnt="2"/>
      <dgm:spPr/>
    </dgm:pt>
    <dgm:pt modelId="{0FD5C65E-1D62-DC44-870B-A7C771A4313B}" type="pres">
      <dgm:prSet presAssocID="{77AFE840-465B-9B42-80AD-A619395BC53A}" presName="connectorText" presStyleLbl="sibTrans2D1" presStyleIdx="0" presStyleCnt="2"/>
      <dgm:spPr/>
    </dgm:pt>
    <dgm:pt modelId="{B2174DE1-3D45-C44B-9E46-F4768D754D33}" type="pres">
      <dgm:prSet presAssocID="{F56FB5C8-502F-F84F-8F59-326A999E0765}" presName="node" presStyleLbl="node1" presStyleIdx="1" presStyleCnt="3" custScaleX="143132" custScaleY="123364">
        <dgm:presLayoutVars>
          <dgm:bulletEnabled val="1"/>
        </dgm:presLayoutVars>
      </dgm:prSet>
      <dgm:spPr/>
    </dgm:pt>
    <dgm:pt modelId="{EB7DF398-C3F1-9943-B963-16CF2A284F01}" type="pres">
      <dgm:prSet presAssocID="{36B1B507-640E-354C-9BC0-695AC9827020}" presName="sibTrans" presStyleLbl="sibTrans2D1" presStyleIdx="1" presStyleCnt="2"/>
      <dgm:spPr/>
    </dgm:pt>
    <dgm:pt modelId="{503616E5-28AD-EF41-B443-7252E7803B90}" type="pres">
      <dgm:prSet presAssocID="{36B1B507-640E-354C-9BC0-695AC9827020}" presName="connectorText" presStyleLbl="sibTrans2D1" presStyleIdx="1" presStyleCnt="2"/>
      <dgm:spPr/>
    </dgm:pt>
    <dgm:pt modelId="{F954F75A-1DAB-F442-B7B1-6912F120A1AD}" type="pres">
      <dgm:prSet presAssocID="{7B4ACFDC-14A1-254D-8DCE-DCA608BC1F49}" presName="node" presStyleLbl="node1" presStyleIdx="2" presStyleCnt="3" custScaleX="137243" custScaleY="128791" custLinFactY="19666" custLinFactNeighborX="-5729" custLinFactNeighborY="100000">
        <dgm:presLayoutVars>
          <dgm:bulletEnabled val="1"/>
        </dgm:presLayoutVars>
      </dgm:prSet>
      <dgm:spPr/>
    </dgm:pt>
  </dgm:ptLst>
  <dgm:cxnLst>
    <dgm:cxn modelId="{0462E80A-450B-C149-9F49-D31DFA3CF93D}" type="presOf" srcId="{36B1B507-640E-354C-9BC0-695AC9827020}" destId="{503616E5-28AD-EF41-B443-7252E7803B90}" srcOrd="1" destOrd="0" presId="urn:microsoft.com/office/officeart/2005/8/layout/process1"/>
    <dgm:cxn modelId="{6546401C-E4B7-B448-8EEE-8136F6CF4351}" srcId="{D8F7BF2C-F2F6-0D46-9C73-79043D4407F6}" destId="{7B4ACFDC-14A1-254D-8DCE-DCA608BC1F49}" srcOrd="2" destOrd="0" parTransId="{751C29AF-7146-6B4A-983D-67A0BDA64577}" sibTransId="{98F6CD76-4174-8F4E-9D8B-AFEE64FA73DD}"/>
    <dgm:cxn modelId="{8A1EB821-00F0-2840-B40F-698380672248}" type="presOf" srcId="{E77C6E42-562A-1A43-8CA0-CE239409D7CA}" destId="{0E9AF327-EC6B-0648-A22D-57391F7AFA2C}" srcOrd="0" destOrd="0" presId="urn:microsoft.com/office/officeart/2005/8/layout/process1"/>
    <dgm:cxn modelId="{94CF4624-46FF-4148-B31F-E3FBEA800267}" type="presOf" srcId="{77AFE840-465B-9B42-80AD-A619395BC53A}" destId="{0FD5C65E-1D62-DC44-870B-A7C771A4313B}" srcOrd="1" destOrd="0" presId="urn:microsoft.com/office/officeart/2005/8/layout/process1"/>
    <dgm:cxn modelId="{EB896E2A-4D45-6A44-A456-8C4F9060DE1B}" srcId="{D8F7BF2C-F2F6-0D46-9C73-79043D4407F6}" destId="{E77C6E42-562A-1A43-8CA0-CE239409D7CA}" srcOrd="0" destOrd="0" parTransId="{E3009C01-0085-894F-A7F3-E71ECE59793D}" sibTransId="{77AFE840-465B-9B42-80AD-A619395BC53A}"/>
    <dgm:cxn modelId="{7F54544F-1115-3746-8697-DCB1962692FF}" type="presOf" srcId="{36B1B507-640E-354C-9BC0-695AC9827020}" destId="{EB7DF398-C3F1-9943-B963-16CF2A284F01}" srcOrd="0" destOrd="0" presId="urn:microsoft.com/office/officeart/2005/8/layout/process1"/>
    <dgm:cxn modelId="{FB66E070-6F9D-8C4E-BA8B-65501BD29DE1}" type="presOf" srcId="{D8F7BF2C-F2F6-0D46-9C73-79043D4407F6}" destId="{064B8FEA-8197-2A4D-802C-73737C92992D}" srcOrd="0" destOrd="0" presId="urn:microsoft.com/office/officeart/2005/8/layout/process1"/>
    <dgm:cxn modelId="{85A447C9-7EE2-F74C-A9F3-826B8BCB46F1}" type="presOf" srcId="{F56FB5C8-502F-F84F-8F59-326A999E0765}" destId="{B2174DE1-3D45-C44B-9E46-F4768D754D33}" srcOrd="0" destOrd="0" presId="urn:microsoft.com/office/officeart/2005/8/layout/process1"/>
    <dgm:cxn modelId="{83A1E4D6-3C08-A643-83A6-088E4E148A4C}" type="presOf" srcId="{7B4ACFDC-14A1-254D-8DCE-DCA608BC1F49}" destId="{F954F75A-1DAB-F442-B7B1-6912F120A1AD}" srcOrd="0" destOrd="0" presId="urn:microsoft.com/office/officeart/2005/8/layout/process1"/>
    <dgm:cxn modelId="{C9EC48DA-AA22-EA48-A4EF-0257B5E45D3D}" type="presOf" srcId="{77AFE840-465B-9B42-80AD-A619395BC53A}" destId="{6E9AB90A-4D45-D348-87D5-C16BCCC7B8F7}" srcOrd="0" destOrd="0" presId="urn:microsoft.com/office/officeart/2005/8/layout/process1"/>
    <dgm:cxn modelId="{CEEC68FF-C3AF-9A4C-9AE7-A8542109751B}" srcId="{D8F7BF2C-F2F6-0D46-9C73-79043D4407F6}" destId="{F56FB5C8-502F-F84F-8F59-326A999E0765}" srcOrd="1" destOrd="0" parTransId="{C7832DD9-6FF0-A74C-82B5-7AC319F0CAAE}" sibTransId="{36B1B507-640E-354C-9BC0-695AC9827020}"/>
    <dgm:cxn modelId="{6CC298AF-5F02-0440-BDCF-1D43768C3FC2}" type="presParOf" srcId="{064B8FEA-8197-2A4D-802C-73737C92992D}" destId="{0E9AF327-EC6B-0648-A22D-57391F7AFA2C}" srcOrd="0" destOrd="0" presId="urn:microsoft.com/office/officeart/2005/8/layout/process1"/>
    <dgm:cxn modelId="{27F5515E-AD3E-7C4D-828E-D8A3FCB5C4B7}" type="presParOf" srcId="{064B8FEA-8197-2A4D-802C-73737C92992D}" destId="{6E9AB90A-4D45-D348-87D5-C16BCCC7B8F7}" srcOrd="1" destOrd="0" presId="urn:microsoft.com/office/officeart/2005/8/layout/process1"/>
    <dgm:cxn modelId="{7C3D2358-14FF-A449-AA1D-593D4E4D275D}" type="presParOf" srcId="{6E9AB90A-4D45-D348-87D5-C16BCCC7B8F7}" destId="{0FD5C65E-1D62-DC44-870B-A7C771A4313B}" srcOrd="0" destOrd="0" presId="urn:microsoft.com/office/officeart/2005/8/layout/process1"/>
    <dgm:cxn modelId="{C0C22A8D-B40B-6546-8873-2EE1BEA18171}" type="presParOf" srcId="{064B8FEA-8197-2A4D-802C-73737C92992D}" destId="{B2174DE1-3D45-C44B-9E46-F4768D754D33}" srcOrd="2" destOrd="0" presId="urn:microsoft.com/office/officeart/2005/8/layout/process1"/>
    <dgm:cxn modelId="{6448F808-C9B4-9E42-9DEE-ECF478623FDD}" type="presParOf" srcId="{064B8FEA-8197-2A4D-802C-73737C92992D}" destId="{EB7DF398-C3F1-9943-B963-16CF2A284F01}" srcOrd="3" destOrd="0" presId="urn:microsoft.com/office/officeart/2005/8/layout/process1"/>
    <dgm:cxn modelId="{76EEEF27-0D2B-9E43-B7ED-CADBDC998F11}" type="presParOf" srcId="{EB7DF398-C3F1-9943-B963-16CF2A284F01}" destId="{503616E5-28AD-EF41-B443-7252E7803B90}" srcOrd="0" destOrd="0" presId="urn:microsoft.com/office/officeart/2005/8/layout/process1"/>
    <dgm:cxn modelId="{00AA414B-E77E-3C4E-B9B9-96E7548DA506}" type="presParOf" srcId="{064B8FEA-8197-2A4D-802C-73737C92992D}" destId="{F954F75A-1DAB-F442-B7B1-6912F120A1A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FCFAE5-27AF-5947-B6F9-CAAB9F766B9D}"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nl-NL"/>
        </a:p>
      </dgm:t>
    </dgm:pt>
    <dgm:pt modelId="{0C47304C-F204-D343-A40C-3B542795F3AA}">
      <dgm:prSet phldrT="[Tekst]"/>
      <dgm:spPr/>
      <dgm:t>
        <a:bodyPr/>
        <a:lstStyle/>
        <a:p>
          <a:r>
            <a:rPr lang="nl-NL" dirty="0"/>
            <a:t>Leraar en ondersteuner</a:t>
          </a:r>
        </a:p>
      </dgm:t>
    </dgm:pt>
    <dgm:pt modelId="{BC030DFA-8B00-4E43-B8BD-94B569E242F4}" type="parTrans" cxnId="{B474CF7C-D7C8-AB48-900F-D47172D58356}">
      <dgm:prSet/>
      <dgm:spPr/>
      <dgm:t>
        <a:bodyPr/>
        <a:lstStyle/>
        <a:p>
          <a:endParaRPr lang="nl-NL"/>
        </a:p>
      </dgm:t>
    </dgm:pt>
    <dgm:pt modelId="{7B819A9C-A3D4-5145-9F26-6C36E38C9973}" type="sibTrans" cxnId="{B474CF7C-D7C8-AB48-900F-D47172D58356}">
      <dgm:prSet/>
      <dgm:spPr/>
      <dgm:t>
        <a:bodyPr/>
        <a:lstStyle/>
        <a:p>
          <a:endParaRPr lang="nl-NL"/>
        </a:p>
      </dgm:t>
    </dgm:pt>
    <dgm:pt modelId="{C2DCE22B-7D29-014A-A36E-A932B0FBD84E}">
      <dgm:prSet phldrT="[Tekst]"/>
      <dgm:spPr/>
      <dgm:t>
        <a:bodyPr/>
        <a:lstStyle/>
        <a:p>
          <a:r>
            <a:rPr lang="nl-NL" dirty="0"/>
            <a:t>School als gemeenschap</a:t>
          </a:r>
        </a:p>
      </dgm:t>
    </dgm:pt>
    <dgm:pt modelId="{1F2F0878-71A9-6C4C-B67B-2EE5D57274F6}" type="parTrans" cxnId="{9905FF50-DC82-8041-962A-53B76753E69F}">
      <dgm:prSet/>
      <dgm:spPr/>
      <dgm:t>
        <a:bodyPr/>
        <a:lstStyle/>
        <a:p>
          <a:endParaRPr lang="nl-NL"/>
        </a:p>
      </dgm:t>
    </dgm:pt>
    <dgm:pt modelId="{5804E362-84C0-094F-BA63-36CDA17F1D47}" type="sibTrans" cxnId="{9905FF50-DC82-8041-962A-53B76753E69F}">
      <dgm:prSet/>
      <dgm:spPr/>
      <dgm:t>
        <a:bodyPr/>
        <a:lstStyle/>
        <a:p>
          <a:endParaRPr lang="nl-NL"/>
        </a:p>
      </dgm:t>
    </dgm:pt>
    <dgm:pt modelId="{39435A9B-6013-AB47-AA2D-094C552EAEF4}">
      <dgm:prSet phldrT="[Tekst]"/>
      <dgm:spPr/>
      <dgm:t>
        <a:bodyPr/>
        <a:lstStyle/>
        <a:p>
          <a:r>
            <a:rPr lang="nl-NL" dirty="0"/>
            <a:t>Innovatie-inhoud</a:t>
          </a:r>
        </a:p>
      </dgm:t>
    </dgm:pt>
    <dgm:pt modelId="{5D0DE0E5-A062-0F41-80C3-5A054D12A6CA}" type="parTrans" cxnId="{3AB4EBA1-BDC9-024B-B3AA-94DDE5CB9C98}">
      <dgm:prSet/>
      <dgm:spPr/>
      <dgm:t>
        <a:bodyPr/>
        <a:lstStyle/>
        <a:p>
          <a:endParaRPr lang="nl-NL"/>
        </a:p>
      </dgm:t>
    </dgm:pt>
    <dgm:pt modelId="{5236F791-DFA9-0744-9042-79E24286EB47}" type="sibTrans" cxnId="{3AB4EBA1-BDC9-024B-B3AA-94DDE5CB9C98}">
      <dgm:prSet/>
      <dgm:spPr/>
      <dgm:t>
        <a:bodyPr/>
        <a:lstStyle/>
        <a:p>
          <a:endParaRPr lang="nl-NL"/>
        </a:p>
      </dgm:t>
    </dgm:pt>
    <dgm:pt modelId="{31251568-532C-7C4D-8943-C0CC1C91A637}" type="pres">
      <dgm:prSet presAssocID="{F3FCFAE5-27AF-5947-B6F9-CAAB9F766B9D}" presName="Name0" presStyleCnt="0">
        <dgm:presLayoutVars>
          <dgm:dir/>
          <dgm:resizeHandles val="exact"/>
        </dgm:presLayoutVars>
      </dgm:prSet>
      <dgm:spPr/>
    </dgm:pt>
    <dgm:pt modelId="{DB3EC64C-E050-AF43-A04B-302173275D61}" type="pres">
      <dgm:prSet presAssocID="{0C47304C-F204-D343-A40C-3B542795F3AA}" presName="Name5" presStyleLbl="vennNode1" presStyleIdx="0" presStyleCnt="3">
        <dgm:presLayoutVars>
          <dgm:bulletEnabled val="1"/>
        </dgm:presLayoutVars>
      </dgm:prSet>
      <dgm:spPr/>
    </dgm:pt>
    <dgm:pt modelId="{F0AE93AA-EF5D-7F4D-BBA2-2C6262E7C618}" type="pres">
      <dgm:prSet presAssocID="{7B819A9C-A3D4-5145-9F26-6C36E38C9973}" presName="space" presStyleCnt="0"/>
      <dgm:spPr/>
    </dgm:pt>
    <dgm:pt modelId="{9EFD2D92-4AAD-AD48-8574-776C959F932D}" type="pres">
      <dgm:prSet presAssocID="{C2DCE22B-7D29-014A-A36E-A932B0FBD84E}" presName="Name5" presStyleLbl="vennNode1" presStyleIdx="1" presStyleCnt="3">
        <dgm:presLayoutVars>
          <dgm:bulletEnabled val="1"/>
        </dgm:presLayoutVars>
      </dgm:prSet>
      <dgm:spPr/>
    </dgm:pt>
    <dgm:pt modelId="{E08485A9-4844-104F-B440-D2B5764D2638}" type="pres">
      <dgm:prSet presAssocID="{5804E362-84C0-094F-BA63-36CDA17F1D47}" presName="space" presStyleCnt="0"/>
      <dgm:spPr/>
    </dgm:pt>
    <dgm:pt modelId="{390AFF78-6417-6F4C-9568-7DF696E6DA45}" type="pres">
      <dgm:prSet presAssocID="{39435A9B-6013-AB47-AA2D-094C552EAEF4}" presName="Name5" presStyleLbl="vennNode1" presStyleIdx="2" presStyleCnt="3">
        <dgm:presLayoutVars>
          <dgm:bulletEnabled val="1"/>
        </dgm:presLayoutVars>
      </dgm:prSet>
      <dgm:spPr/>
    </dgm:pt>
  </dgm:ptLst>
  <dgm:cxnLst>
    <dgm:cxn modelId="{9905FF50-DC82-8041-962A-53B76753E69F}" srcId="{F3FCFAE5-27AF-5947-B6F9-CAAB9F766B9D}" destId="{C2DCE22B-7D29-014A-A36E-A932B0FBD84E}" srcOrd="1" destOrd="0" parTransId="{1F2F0878-71A9-6C4C-B67B-2EE5D57274F6}" sibTransId="{5804E362-84C0-094F-BA63-36CDA17F1D47}"/>
    <dgm:cxn modelId="{BDE25F74-21EE-C740-8942-ED92E40CFBA1}" type="presOf" srcId="{39435A9B-6013-AB47-AA2D-094C552EAEF4}" destId="{390AFF78-6417-6F4C-9568-7DF696E6DA45}" srcOrd="0" destOrd="0" presId="urn:microsoft.com/office/officeart/2005/8/layout/venn3"/>
    <dgm:cxn modelId="{B474CF7C-D7C8-AB48-900F-D47172D58356}" srcId="{F3FCFAE5-27AF-5947-B6F9-CAAB9F766B9D}" destId="{0C47304C-F204-D343-A40C-3B542795F3AA}" srcOrd="0" destOrd="0" parTransId="{BC030DFA-8B00-4E43-B8BD-94B569E242F4}" sibTransId="{7B819A9C-A3D4-5145-9F26-6C36E38C9973}"/>
    <dgm:cxn modelId="{4EA5468F-FE14-2E47-9BA9-8D3F425AB958}" type="presOf" srcId="{0C47304C-F204-D343-A40C-3B542795F3AA}" destId="{DB3EC64C-E050-AF43-A04B-302173275D61}" srcOrd="0" destOrd="0" presId="urn:microsoft.com/office/officeart/2005/8/layout/venn3"/>
    <dgm:cxn modelId="{3AB4EBA1-BDC9-024B-B3AA-94DDE5CB9C98}" srcId="{F3FCFAE5-27AF-5947-B6F9-CAAB9F766B9D}" destId="{39435A9B-6013-AB47-AA2D-094C552EAEF4}" srcOrd="2" destOrd="0" parTransId="{5D0DE0E5-A062-0F41-80C3-5A054D12A6CA}" sibTransId="{5236F791-DFA9-0744-9042-79E24286EB47}"/>
    <dgm:cxn modelId="{6A256FAA-81F3-4345-AA67-FA452609E8C5}" type="presOf" srcId="{F3FCFAE5-27AF-5947-B6F9-CAAB9F766B9D}" destId="{31251568-532C-7C4D-8943-C0CC1C91A637}" srcOrd="0" destOrd="0" presId="urn:microsoft.com/office/officeart/2005/8/layout/venn3"/>
    <dgm:cxn modelId="{DD19EBD9-FC93-5F46-B4CF-24D4B8DE37E7}" type="presOf" srcId="{C2DCE22B-7D29-014A-A36E-A932B0FBD84E}" destId="{9EFD2D92-4AAD-AD48-8574-776C959F932D}" srcOrd="0" destOrd="0" presId="urn:microsoft.com/office/officeart/2005/8/layout/venn3"/>
    <dgm:cxn modelId="{19E2A93C-D6E3-1249-9CEE-54B345D0CFC1}" type="presParOf" srcId="{31251568-532C-7C4D-8943-C0CC1C91A637}" destId="{DB3EC64C-E050-AF43-A04B-302173275D61}" srcOrd="0" destOrd="0" presId="urn:microsoft.com/office/officeart/2005/8/layout/venn3"/>
    <dgm:cxn modelId="{C03C7571-AA44-2043-BC86-E958C1F88755}" type="presParOf" srcId="{31251568-532C-7C4D-8943-C0CC1C91A637}" destId="{F0AE93AA-EF5D-7F4D-BBA2-2C6262E7C618}" srcOrd="1" destOrd="0" presId="urn:microsoft.com/office/officeart/2005/8/layout/venn3"/>
    <dgm:cxn modelId="{4849FB37-A182-364B-BF03-5A5797EC1DB5}" type="presParOf" srcId="{31251568-532C-7C4D-8943-C0CC1C91A637}" destId="{9EFD2D92-4AAD-AD48-8574-776C959F932D}" srcOrd="2" destOrd="0" presId="urn:microsoft.com/office/officeart/2005/8/layout/venn3"/>
    <dgm:cxn modelId="{3D2A7EB9-5CB9-6D47-B7A9-4B12AFC6647C}" type="presParOf" srcId="{31251568-532C-7C4D-8943-C0CC1C91A637}" destId="{E08485A9-4844-104F-B440-D2B5764D2638}" srcOrd="3" destOrd="0" presId="urn:microsoft.com/office/officeart/2005/8/layout/venn3"/>
    <dgm:cxn modelId="{37C9AE3C-E6F8-1945-8C11-32DA6E590974}" type="presParOf" srcId="{31251568-532C-7C4D-8943-C0CC1C91A637}" destId="{390AFF78-6417-6F4C-9568-7DF696E6DA45}"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E62C4F-E4CC-2B41-800A-24B8FBF9FC1D}" type="doc">
      <dgm:prSet loTypeId="urn:microsoft.com/office/officeart/2005/8/layout/hList3" loCatId="" qsTypeId="urn:microsoft.com/office/officeart/2005/8/quickstyle/simple1" qsCatId="simple" csTypeId="urn:microsoft.com/office/officeart/2005/8/colors/accent6_5" csCatId="accent6" phldr="1"/>
      <dgm:spPr/>
      <dgm:t>
        <a:bodyPr/>
        <a:lstStyle/>
        <a:p>
          <a:endParaRPr lang="nl-NL"/>
        </a:p>
      </dgm:t>
    </dgm:pt>
    <dgm:pt modelId="{CB132037-0DA7-9D48-AAAA-064990F3B831}">
      <dgm:prSet phldrT="[Tekst]" custT="1"/>
      <dgm:spPr/>
      <dgm:t>
        <a:bodyPr/>
        <a:lstStyle/>
        <a:p>
          <a:r>
            <a:rPr lang="nl-NL" sz="2400"/>
            <a:t>Randvoorwaarden</a:t>
          </a:r>
        </a:p>
      </dgm:t>
    </dgm:pt>
    <dgm:pt modelId="{EE4AD130-19FB-BB4B-BF8C-314BAF6E1FEC}" type="parTrans" cxnId="{CBDF384C-A78E-5F44-B5AA-CC193BEDAC77}">
      <dgm:prSet/>
      <dgm:spPr/>
      <dgm:t>
        <a:bodyPr/>
        <a:lstStyle/>
        <a:p>
          <a:endParaRPr lang="nl-NL"/>
        </a:p>
      </dgm:t>
    </dgm:pt>
    <dgm:pt modelId="{AD7C3C52-1C6C-3743-ACFD-155D141A7A2A}" type="sibTrans" cxnId="{CBDF384C-A78E-5F44-B5AA-CC193BEDAC77}">
      <dgm:prSet/>
      <dgm:spPr/>
      <dgm:t>
        <a:bodyPr/>
        <a:lstStyle/>
        <a:p>
          <a:endParaRPr lang="nl-NL"/>
        </a:p>
      </dgm:t>
    </dgm:pt>
    <dgm:pt modelId="{FACC186D-9D21-BC45-8598-0AB79E5D49DE}">
      <dgm:prSet phldrT="[Tekst]"/>
      <dgm:spPr/>
      <dgm:t>
        <a:bodyPr/>
        <a:lstStyle/>
        <a:p>
          <a:endParaRPr lang="nl-NL"/>
        </a:p>
        <a:p>
          <a:r>
            <a:rPr lang="nl-NL"/>
            <a:t>Leraar		</a:t>
          </a:r>
        </a:p>
      </dgm:t>
    </dgm:pt>
    <dgm:pt modelId="{DA8F6854-3303-B64A-BB97-595755F12860}" type="parTrans" cxnId="{DF4D9303-6E88-704E-9E89-40481AAA97A9}">
      <dgm:prSet/>
      <dgm:spPr/>
      <dgm:t>
        <a:bodyPr/>
        <a:lstStyle/>
        <a:p>
          <a:endParaRPr lang="nl-NL"/>
        </a:p>
      </dgm:t>
    </dgm:pt>
    <dgm:pt modelId="{65CCEDE4-E252-B44A-A8A6-2688A5491093}" type="sibTrans" cxnId="{DF4D9303-6E88-704E-9E89-40481AAA97A9}">
      <dgm:prSet/>
      <dgm:spPr/>
      <dgm:t>
        <a:bodyPr/>
        <a:lstStyle/>
        <a:p>
          <a:endParaRPr lang="nl-NL"/>
        </a:p>
      </dgm:t>
    </dgm:pt>
    <dgm:pt modelId="{80798FBB-C1A7-C040-8594-34B6DDC94B14}">
      <dgm:prSet phldrT="[Tekst]"/>
      <dgm:spPr/>
      <dgm:t>
        <a:bodyPr/>
        <a:lstStyle/>
        <a:p>
          <a:r>
            <a:rPr lang="nl-NL"/>
            <a:t>Ondersteuner</a:t>
          </a:r>
        </a:p>
      </dgm:t>
    </dgm:pt>
    <dgm:pt modelId="{5752FA84-B6DA-7E4E-9EF5-2B17C98826DA}" type="parTrans" cxnId="{64AC620A-51D4-9B4F-87CD-6900A79CD9D0}">
      <dgm:prSet/>
      <dgm:spPr/>
      <dgm:t>
        <a:bodyPr/>
        <a:lstStyle/>
        <a:p>
          <a:endParaRPr lang="nl-NL"/>
        </a:p>
      </dgm:t>
    </dgm:pt>
    <dgm:pt modelId="{14DEA48F-A234-274D-8BF9-D751E3646C13}" type="sibTrans" cxnId="{64AC620A-51D4-9B4F-87CD-6900A79CD9D0}">
      <dgm:prSet/>
      <dgm:spPr/>
      <dgm:t>
        <a:bodyPr/>
        <a:lstStyle/>
        <a:p>
          <a:endParaRPr lang="nl-NL"/>
        </a:p>
      </dgm:t>
    </dgm:pt>
    <dgm:pt modelId="{597E2AC2-8102-7D45-A63B-F70DB0C39A28}">
      <dgm:prSet phldrT="[Tekst]"/>
      <dgm:spPr/>
      <dgm:t>
        <a:bodyPr/>
        <a:lstStyle/>
        <a:p>
          <a:r>
            <a:rPr lang="nl-NL"/>
            <a:t>Leerlingen</a:t>
          </a:r>
        </a:p>
      </dgm:t>
    </dgm:pt>
    <dgm:pt modelId="{4ED95995-7C04-0042-9AB5-524697D4B683}" type="parTrans" cxnId="{C610789F-80A2-A145-91C6-42179C062130}">
      <dgm:prSet/>
      <dgm:spPr/>
      <dgm:t>
        <a:bodyPr/>
        <a:lstStyle/>
        <a:p>
          <a:endParaRPr lang="nl-NL"/>
        </a:p>
      </dgm:t>
    </dgm:pt>
    <dgm:pt modelId="{D974102F-0A72-4A44-BAF4-5D60BD5A02F1}" type="sibTrans" cxnId="{C610789F-80A2-A145-91C6-42179C062130}">
      <dgm:prSet/>
      <dgm:spPr/>
      <dgm:t>
        <a:bodyPr/>
        <a:lstStyle/>
        <a:p>
          <a:endParaRPr lang="nl-NL"/>
        </a:p>
      </dgm:t>
    </dgm:pt>
    <dgm:pt modelId="{FF8F14F7-238F-A64C-9391-B10B6BB13233}">
      <dgm:prSet/>
      <dgm:spPr/>
    </dgm:pt>
    <dgm:pt modelId="{77B615DB-068D-0B40-86A8-2B9D2BA3721D}" type="parTrans" cxnId="{AC81336F-BB15-4B46-874C-C407FB963A42}">
      <dgm:prSet/>
      <dgm:spPr/>
      <dgm:t>
        <a:bodyPr/>
        <a:lstStyle/>
        <a:p>
          <a:endParaRPr lang="nl-NL"/>
        </a:p>
      </dgm:t>
    </dgm:pt>
    <dgm:pt modelId="{DD5104BA-375E-914B-814A-4D40EAE5BD77}" type="sibTrans" cxnId="{AC81336F-BB15-4B46-874C-C407FB963A42}">
      <dgm:prSet/>
      <dgm:spPr/>
      <dgm:t>
        <a:bodyPr/>
        <a:lstStyle/>
        <a:p>
          <a:endParaRPr lang="nl-NL"/>
        </a:p>
      </dgm:t>
    </dgm:pt>
    <dgm:pt modelId="{2BCD8505-1EB5-A54E-939E-0F351A58A955}" type="pres">
      <dgm:prSet presAssocID="{00E62C4F-E4CC-2B41-800A-24B8FBF9FC1D}" presName="composite" presStyleCnt="0">
        <dgm:presLayoutVars>
          <dgm:chMax val="1"/>
          <dgm:dir/>
          <dgm:resizeHandles val="exact"/>
        </dgm:presLayoutVars>
      </dgm:prSet>
      <dgm:spPr/>
    </dgm:pt>
    <dgm:pt modelId="{71854419-486F-1046-898C-9BB94739EE4E}" type="pres">
      <dgm:prSet presAssocID="{CB132037-0DA7-9D48-AAAA-064990F3B831}" presName="roof" presStyleLbl="dkBgShp" presStyleIdx="0" presStyleCnt="2" custLinFactNeighborX="-7344" custLinFactNeighborY="-40969"/>
      <dgm:spPr/>
    </dgm:pt>
    <dgm:pt modelId="{38A07412-3A8C-E641-94EC-37A61400D690}" type="pres">
      <dgm:prSet presAssocID="{CB132037-0DA7-9D48-AAAA-064990F3B831}" presName="pillars" presStyleCnt="0"/>
      <dgm:spPr/>
    </dgm:pt>
    <dgm:pt modelId="{52880BE5-E15E-1546-B131-420FD8179D3F}" type="pres">
      <dgm:prSet presAssocID="{CB132037-0DA7-9D48-AAAA-064990F3B831}" presName="pillar1" presStyleLbl="node1" presStyleIdx="0" presStyleCnt="3">
        <dgm:presLayoutVars>
          <dgm:bulletEnabled val="1"/>
        </dgm:presLayoutVars>
      </dgm:prSet>
      <dgm:spPr/>
    </dgm:pt>
    <dgm:pt modelId="{15C73968-32FE-8D4B-887A-4451DE54FDBC}" type="pres">
      <dgm:prSet presAssocID="{80798FBB-C1A7-C040-8594-34B6DDC94B14}" presName="pillarX" presStyleLbl="node1" presStyleIdx="1" presStyleCnt="3">
        <dgm:presLayoutVars>
          <dgm:bulletEnabled val="1"/>
        </dgm:presLayoutVars>
      </dgm:prSet>
      <dgm:spPr/>
    </dgm:pt>
    <dgm:pt modelId="{EB7A8654-362C-C744-9048-D5AEA515738F}" type="pres">
      <dgm:prSet presAssocID="{597E2AC2-8102-7D45-A63B-F70DB0C39A28}" presName="pillarX" presStyleLbl="node1" presStyleIdx="2" presStyleCnt="3" custScaleY="100119">
        <dgm:presLayoutVars>
          <dgm:bulletEnabled val="1"/>
        </dgm:presLayoutVars>
      </dgm:prSet>
      <dgm:spPr/>
    </dgm:pt>
    <dgm:pt modelId="{0ACBC6E7-293B-5B4F-9763-899F063E0BA4}" type="pres">
      <dgm:prSet presAssocID="{CB132037-0DA7-9D48-AAAA-064990F3B831}" presName="base" presStyleLbl="dkBgShp" presStyleIdx="1" presStyleCnt="2" custScaleY="276523"/>
      <dgm:spPr/>
    </dgm:pt>
  </dgm:ptLst>
  <dgm:cxnLst>
    <dgm:cxn modelId="{DF4D9303-6E88-704E-9E89-40481AAA97A9}" srcId="{CB132037-0DA7-9D48-AAAA-064990F3B831}" destId="{FACC186D-9D21-BC45-8598-0AB79E5D49DE}" srcOrd="0" destOrd="0" parTransId="{DA8F6854-3303-B64A-BB97-595755F12860}" sibTransId="{65CCEDE4-E252-B44A-A8A6-2688A5491093}"/>
    <dgm:cxn modelId="{64AC620A-51D4-9B4F-87CD-6900A79CD9D0}" srcId="{CB132037-0DA7-9D48-AAAA-064990F3B831}" destId="{80798FBB-C1A7-C040-8594-34B6DDC94B14}" srcOrd="1" destOrd="0" parTransId="{5752FA84-B6DA-7E4E-9EF5-2B17C98826DA}" sibTransId="{14DEA48F-A234-274D-8BF9-D751E3646C13}"/>
    <dgm:cxn modelId="{FB3B4238-0C32-1643-A8C4-996884324D54}" type="presOf" srcId="{00E62C4F-E4CC-2B41-800A-24B8FBF9FC1D}" destId="{2BCD8505-1EB5-A54E-939E-0F351A58A955}" srcOrd="0" destOrd="0" presId="urn:microsoft.com/office/officeart/2005/8/layout/hList3"/>
    <dgm:cxn modelId="{CBDF384C-A78E-5F44-B5AA-CC193BEDAC77}" srcId="{00E62C4F-E4CC-2B41-800A-24B8FBF9FC1D}" destId="{CB132037-0DA7-9D48-AAAA-064990F3B831}" srcOrd="0" destOrd="0" parTransId="{EE4AD130-19FB-BB4B-BF8C-314BAF6E1FEC}" sibTransId="{AD7C3C52-1C6C-3743-ACFD-155D141A7A2A}"/>
    <dgm:cxn modelId="{AC81336F-BB15-4B46-874C-C407FB963A42}" srcId="{00E62C4F-E4CC-2B41-800A-24B8FBF9FC1D}" destId="{FF8F14F7-238F-A64C-9391-B10B6BB13233}" srcOrd="1" destOrd="0" parTransId="{77B615DB-068D-0B40-86A8-2B9D2BA3721D}" sibTransId="{DD5104BA-375E-914B-814A-4D40EAE5BD77}"/>
    <dgm:cxn modelId="{5D919F8A-A8E9-AD46-B2CA-1D45CB009753}" type="presOf" srcId="{80798FBB-C1A7-C040-8594-34B6DDC94B14}" destId="{15C73968-32FE-8D4B-887A-4451DE54FDBC}" srcOrd="0" destOrd="0" presId="urn:microsoft.com/office/officeart/2005/8/layout/hList3"/>
    <dgm:cxn modelId="{C610789F-80A2-A145-91C6-42179C062130}" srcId="{CB132037-0DA7-9D48-AAAA-064990F3B831}" destId="{597E2AC2-8102-7D45-A63B-F70DB0C39A28}" srcOrd="2" destOrd="0" parTransId="{4ED95995-7C04-0042-9AB5-524697D4B683}" sibTransId="{D974102F-0A72-4A44-BAF4-5D60BD5A02F1}"/>
    <dgm:cxn modelId="{8D5607C4-5D02-DA42-A91F-F6F787F0C698}" type="presOf" srcId="{CB132037-0DA7-9D48-AAAA-064990F3B831}" destId="{71854419-486F-1046-898C-9BB94739EE4E}" srcOrd="0" destOrd="0" presId="urn:microsoft.com/office/officeart/2005/8/layout/hList3"/>
    <dgm:cxn modelId="{66BE3DEF-7759-9C47-8A1E-E595B9DFEC9D}" type="presOf" srcId="{FACC186D-9D21-BC45-8598-0AB79E5D49DE}" destId="{52880BE5-E15E-1546-B131-420FD8179D3F}" srcOrd="0" destOrd="0" presId="urn:microsoft.com/office/officeart/2005/8/layout/hList3"/>
    <dgm:cxn modelId="{F13231F3-05BF-6D43-8C9B-85402FD38549}" type="presOf" srcId="{597E2AC2-8102-7D45-A63B-F70DB0C39A28}" destId="{EB7A8654-362C-C744-9048-D5AEA515738F}" srcOrd="0" destOrd="0" presId="urn:microsoft.com/office/officeart/2005/8/layout/hList3"/>
    <dgm:cxn modelId="{6E6E3317-8777-464F-A6D2-834CEBCAC497}" type="presParOf" srcId="{2BCD8505-1EB5-A54E-939E-0F351A58A955}" destId="{71854419-486F-1046-898C-9BB94739EE4E}" srcOrd="0" destOrd="0" presId="urn:microsoft.com/office/officeart/2005/8/layout/hList3"/>
    <dgm:cxn modelId="{D8AA1F17-9D79-9B42-955C-1290E3C051C9}" type="presParOf" srcId="{2BCD8505-1EB5-A54E-939E-0F351A58A955}" destId="{38A07412-3A8C-E641-94EC-37A61400D690}" srcOrd="1" destOrd="0" presId="urn:microsoft.com/office/officeart/2005/8/layout/hList3"/>
    <dgm:cxn modelId="{A22C61D2-E3CC-464A-88BB-803814650884}" type="presParOf" srcId="{38A07412-3A8C-E641-94EC-37A61400D690}" destId="{52880BE5-E15E-1546-B131-420FD8179D3F}" srcOrd="0" destOrd="0" presId="urn:microsoft.com/office/officeart/2005/8/layout/hList3"/>
    <dgm:cxn modelId="{873FD9E0-C2EF-4D45-8848-0FDD52897D4F}" type="presParOf" srcId="{38A07412-3A8C-E641-94EC-37A61400D690}" destId="{15C73968-32FE-8D4B-887A-4451DE54FDBC}" srcOrd="1" destOrd="0" presId="urn:microsoft.com/office/officeart/2005/8/layout/hList3"/>
    <dgm:cxn modelId="{2B86A915-413A-A749-9EFF-C3E0D9B2655B}" type="presParOf" srcId="{38A07412-3A8C-E641-94EC-37A61400D690}" destId="{EB7A8654-362C-C744-9048-D5AEA515738F}" srcOrd="2" destOrd="0" presId="urn:microsoft.com/office/officeart/2005/8/layout/hList3"/>
    <dgm:cxn modelId="{55C2CE91-83EE-8E48-BE32-A950BDA910D2}" type="presParOf" srcId="{2BCD8505-1EB5-A54E-939E-0F351A58A955}" destId="{0ACBC6E7-293B-5B4F-9763-899F063E0BA4}" srcOrd="2" destOrd="0" presId="urn:microsoft.com/office/officeart/2005/8/layout/hList3"/>
  </dgm:cxnLst>
  <dgm:bg>
    <a:solidFill>
      <a:schemeClr val="accent6">
        <a:shade val="90000"/>
        <a:hueOff val="0"/>
        <a:satOff val="0"/>
        <a:lumOff val="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AF327-EC6B-0648-A22D-57391F7AFA2C}">
      <dsp:nvSpPr>
        <dsp:cNvPr id="0" name=""/>
        <dsp:cNvSpPr/>
      </dsp:nvSpPr>
      <dsp:spPr>
        <a:xfrm>
          <a:off x="0" y="551793"/>
          <a:ext cx="2764018" cy="148176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Zelf-</a:t>
          </a:r>
        </a:p>
        <a:p>
          <a:pPr marL="0" lvl="0" indent="0" algn="ctr" defTabSz="1066800">
            <a:lnSpc>
              <a:spcPct val="90000"/>
            </a:lnSpc>
            <a:spcBef>
              <a:spcPct val="0"/>
            </a:spcBef>
            <a:spcAft>
              <a:spcPct val="35000"/>
            </a:spcAft>
            <a:buNone/>
          </a:pPr>
          <a:r>
            <a:rPr lang="nl-NL" sz="2400" kern="1200" dirty="0"/>
            <a:t>betrokkenheid</a:t>
          </a:r>
        </a:p>
      </dsp:txBody>
      <dsp:txXfrm>
        <a:off x="43399" y="595192"/>
        <a:ext cx="2677220" cy="1394969"/>
      </dsp:txXfrm>
    </dsp:sp>
    <dsp:sp modelId="{6E9AB90A-4D45-D348-87D5-C16BCCC7B8F7}">
      <dsp:nvSpPr>
        <dsp:cNvPr id="0" name=""/>
        <dsp:cNvSpPr/>
      </dsp:nvSpPr>
      <dsp:spPr>
        <a:xfrm rot="899220">
          <a:off x="2956248" y="1527204"/>
          <a:ext cx="438234" cy="491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nl-NL" sz="2100" kern="1200"/>
        </a:p>
      </dsp:txBody>
      <dsp:txXfrm>
        <a:off x="2958484" y="1608431"/>
        <a:ext cx="306764" cy="294679"/>
      </dsp:txXfrm>
    </dsp:sp>
    <dsp:sp modelId="{B2174DE1-3D45-C44B-9E46-F4768D754D33}">
      <dsp:nvSpPr>
        <dsp:cNvPr id="0" name=""/>
        <dsp:cNvSpPr/>
      </dsp:nvSpPr>
      <dsp:spPr>
        <a:xfrm>
          <a:off x="3562750" y="1522252"/>
          <a:ext cx="2834539" cy="1467269"/>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Taak-</a:t>
          </a:r>
        </a:p>
        <a:p>
          <a:pPr marL="0" lvl="0" indent="0" algn="ctr" defTabSz="1066800">
            <a:lnSpc>
              <a:spcPct val="90000"/>
            </a:lnSpc>
            <a:spcBef>
              <a:spcPct val="0"/>
            </a:spcBef>
            <a:spcAft>
              <a:spcPct val="35000"/>
            </a:spcAft>
            <a:buNone/>
          </a:pPr>
          <a:r>
            <a:rPr lang="nl-NL" sz="2400" kern="1200" dirty="0"/>
            <a:t>betrokkenheid</a:t>
          </a:r>
        </a:p>
      </dsp:txBody>
      <dsp:txXfrm>
        <a:off x="3605725" y="1565227"/>
        <a:ext cx="2748589" cy="1381319"/>
      </dsp:txXfrm>
    </dsp:sp>
    <dsp:sp modelId="{EB7DF398-C3F1-9943-B963-16CF2A284F01}">
      <dsp:nvSpPr>
        <dsp:cNvPr id="0" name=""/>
        <dsp:cNvSpPr/>
      </dsp:nvSpPr>
      <dsp:spPr>
        <a:xfrm rot="1319920">
          <a:off x="6568442" y="2738268"/>
          <a:ext cx="426864" cy="491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nl-NL" sz="2100" kern="1200"/>
        </a:p>
      </dsp:txBody>
      <dsp:txXfrm>
        <a:off x="6573104" y="2812510"/>
        <a:ext cx="298805" cy="294679"/>
      </dsp:txXfrm>
    </dsp:sp>
    <dsp:sp modelId="{F954F75A-1DAB-F442-B7B1-6912F120A1AD}">
      <dsp:nvSpPr>
        <dsp:cNvPr id="0" name=""/>
        <dsp:cNvSpPr/>
      </dsp:nvSpPr>
      <dsp:spPr>
        <a:xfrm>
          <a:off x="7144055" y="2913264"/>
          <a:ext cx="2717916" cy="15318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dirty="0"/>
            <a:t>Impact-</a:t>
          </a:r>
        </a:p>
        <a:p>
          <a:pPr marL="0" lvl="0" indent="0" algn="ctr" defTabSz="1066800">
            <a:lnSpc>
              <a:spcPct val="90000"/>
            </a:lnSpc>
            <a:spcBef>
              <a:spcPct val="0"/>
            </a:spcBef>
            <a:spcAft>
              <a:spcPct val="35000"/>
            </a:spcAft>
            <a:buNone/>
          </a:pPr>
          <a:r>
            <a:rPr lang="nl-NL" sz="2400" kern="1200" dirty="0"/>
            <a:t>betrokkenheid</a:t>
          </a:r>
        </a:p>
      </dsp:txBody>
      <dsp:txXfrm>
        <a:off x="7188920" y="2958129"/>
        <a:ext cx="2628186" cy="1442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EC64C-E050-AF43-A04B-302173275D61}">
      <dsp:nvSpPr>
        <dsp:cNvPr id="0" name=""/>
        <dsp:cNvSpPr/>
      </dsp:nvSpPr>
      <dsp:spPr>
        <a:xfrm>
          <a:off x="3571" y="1147630"/>
          <a:ext cx="3123406" cy="3123406"/>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25400" rIns="171891" bIns="25400" numCol="1" spcCol="1270" anchor="ctr" anchorCtr="0">
          <a:noAutofit/>
        </a:bodyPr>
        <a:lstStyle/>
        <a:p>
          <a:pPr marL="0" lvl="0" indent="0" algn="ctr" defTabSz="889000">
            <a:lnSpc>
              <a:spcPct val="90000"/>
            </a:lnSpc>
            <a:spcBef>
              <a:spcPct val="0"/>
            </a:spcBef>
            <a:spcAft>
              <a:spcPct val="35000"/>
            </a:spcAft>
            <a:buNone/>
          </a:pPr>
          <a:r>
            <a:rPr lang="nl-NL" sz="2000" kern="1200" dirty="0"/>
            <a:t>Leraar en ondersteuner</a:t>
          </a:r>
        </a:p>
      </dsp:txBody>
      <dsp:txXfrm>
        <a:off x="460983" y="1605042"/>
        <a:ext cx="2208582" cy="2208582"/>
      </dsp:txXfrm>
    </dsp:sp>
    <dsp:sp modelId="{9EFD2D92-4AAD-AD48-8574-776C959F932D}">
      <dsp:nvSpPr>
        <dsp:cNvPr id="0" name=""/>
        <dsp:cNvSpPr/>
      </dsp:nvSpPr>
      <dsp:spPr>
        <a:xfrm>
          <a:off x="2502296" y="1147630"/>
          <a:ext cx="3123406" cy="3123406"/>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25400" rIns="171891" bIns="25400" numCol="1" spcCol="1270" anchor="ctr" anchorCtr="0">
          <a:noAutofit/>
        </a:bodyPr>
        <a:lstStyle/>
        <a:p>
          <a:pPr marL="0" lvl="0" indent="0" algn="ctr" defTabSz="889000">
            <a:lnSpc>
              <a:spcPct val="90000"/>
            </a:lnSpc>
            <a:spcBef>
              <a:spcPct val="0"/>
            </a:spcBef>
            <a:spcAft>
              <a:spcPct val="35000"/>
            </a:spcAft>
            <a:buNone/>
          </a:pPr>
          <a:r>
            <a:rPr lang="nl-NL" sz="2000" kern="1200" dirty="0"/>
            <a:t>School als gemeenschap</a:t>
          </a:r>
        </a:p>
      </dsp:txBody>
      <dsp:txXfrm>
        <a:off x="2959708" y="1605042"/>
        <a:ext cx="2208582" cy="2208582"/>
      </dsp:txXfrm>
    </dsp:sp>
    <dsp:sp modelId="{390AFF78-6417-6F4C-9568-7DF696E6DA45}">
      <dsp:nvSpPr>
        <dsp:cNvPr id="0" name=""/>
        <dsp:cNvSpPr/>
      </dsp:nvSpPr>
      <dsp:spPr>
        <a:xfrm>
          <a:off x="5001021" y="1147630"/>
          <a:ext cx="3123406" cy="3123406"/>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1891" tIns="25400" rIns="171891" bIns="25400" numCol="1" spcCol="1270" anchor="ctr" anchorCtr="0">
          <a:noAutofit/>
        </a:bodyPr>
        <a:lstStyle/>
        <a:p>
          <a:pPr marL="0" lvl="0" indent="0" algn="ctr" defTabSz="889000">
            <a:lnSpc>
              <a:spcPct val="90000"/>
            </a:lnSpc>
            <a:spcBef>
              <a:spcPct val="0"/>
            </a:spcBef>
            <a:spcAft>
              <a:spcPct val="35000"/>
            </a:spcAft>
            <a:buNone/>
          </a:pPr>
          <a:r>
            <a:rPr lang="nl-NL" sz="2000" kern="1200" dirty="0"/>
            <a:t>Innovatie-inhoud</a:t>
          </a:r>
        </a:p>
      </dsp:txBody>
      <dsp:txXfrm>
        <a:off x="5458433" y="1605042"/>
        <a:ext cx="2208582" cy="22085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54419-486F-1046-898C-9BB94739EE4E}">
      <dsp:nvSpPr>
        <dsp:cNvPr id="0" name=""/>
        <dsp:cNvSpPr/>
      </dsp:nvSpPr>
      <dsp:spPr>
        <a:xfrm>
          <a:off x="0" y="-130512"/>
          <a:ext cx="8915400" cy="1267460"/>
        </a:xfrm>
        <a:prstGeom prst="rect">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kern="1200"/>
            <a:t>Randvoorwaarden</a:t>
          </a:r>
        </a:p>
      </dsp:txBody>
      <dsp:txXfrm>
        <a:off x="0" y="-130512"/>
        <a:ext cx="8915400" cy="1267460"/>
      </dsp:txXfrm>
    </dsp:sp>
    <dsp:sp modelId="{52880BE5-E15E-1546-B131-420FD8179D3F}">
      <dsp:nvSpPr>
        <dsp:cNvPr id="0" name=""/>
        <dsp:cNvSpPr/>
      </dsp:nvSpPr>
      <dsp:spPr>
        <a:xfrm>
          <a:off x="4353" y="1136947"/>
          <a:ext cx="2968897" cy="2661666"/>
        </a:xfrm>
        <a:prstGeom prst="rect">
          <a:avLst/>
        </a:prstGeom>
        <a:solidFill>
          <a:schemeClr val="accent6">
            <a:alpha val="9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nl-NL" sz="3200" kern="1200"/>
        </a:p>
        <a:p>
          <a:pPr marL="0" lvl="0" indent="0" algn="ctr" defTabSz="1422400">
            <a:lnSpc>
              <a:spcPct val="90000"/>
            </a:lnSpc>
            <a:spcBef>
              <a:spcPct val="0"/>
            </a:spcBef>
            <a:spcAft>
              <a:spcPct val="35000"/>
            </a:spcAft>
            <a:buNone/>
          </a:pPr>
          <a:r>
            <a:rPr lang="nl-NL" sz="3200" kern="1200"/>
            <a:t>Leraar		</a:t>
          </a:r>
        </a:p>
      </dsp:txBody>
      <dsp:txXfrm>
        <a:off x="4353" y="1136947"/>
        <a:ext cx="2968897" cy="2661666"/>
      </dsp:txXfrm>
    </dsp:sp>
    <dsp:sp modelId="{15C73968-32FE-8D4B-887A-4451DE54FDBC}">
      <dsp:nvSpPr>
        <dsp:cNvPr id="0" name=""/>
        <dsp:cNvSpPr/>
      </dsp:nvSpPr>
      <dsp:spPr>
        <a:xfrm>
          <a:off x="2973251" y="1136947"/>
          <a:ext cx="2968897" cy="2661666"/>
        </a:xfrm>
        <a:prstGeom prst="rect">
          <a:avLst/>
        </a:prstGeom>
        <a:solidFill>
          <a:schemeClr val="accent6">
            <a:alpha val="90000"/>
            <a:hueOff val="0"/>
            <a:satOff val="0"/>
            <a:lumOff val="0"/>
            <a:alphaOff val="-2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l-NL" sz="3200" kern="1200"/>
            <a:t>Ondersteuner</a:t>
          </a:r>
        </a:p>
      </dsp:txBody>
      <dsp:txXfrm>
        <a:off x="2973251" y="1136947"/>
        <a:ext cx="2968897" cy="2661666"/>
      </dsp:txXfrm>
    </dsp:sp>
    <dsp:sp modelId="{EB7A8654-362C-C744-9048-D5AEA515738F}">
      <dsp:nvSpPr>
        <dsp:cNvPr id="0" name=""/>
        <dsp:cNvSpPr/>
      </dsp:nvSpPr>
      <dsp:spPr>
        <a:xfrm>
          <a:off x="5942148" y="1135363"/>
          <a:ext cx="2968897" cy="2664833"/>
        </a:xfrm>
        <a:prstGeom prst="rect">
          <a:avLst/>
        </a:prstGeom>
        <a:solidFill>
          <a:schemeClr val="accent6">
            <a:alpha val="90000"/>
            <a:hueOff val="0"/>
            <a:satOff val="0"/>
            <a:lumOff val="0"/>
            <a:alpha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l-NL" sz="3200" kern="1200"/>
            <a:t>Leerlingen</a:t>
          </a:r>
        </a:p>
      </dsp:txBody>
      <dsp:txXfrm>
        <a:off x="5942148" y="1135363"/>
        <a:ext cx="2968897" cy="2664833"/>
      </dsp:txXfrm>
    </dsp:sp>
    <dsp:sp modelId="{0ACBC6E7-293B-5B4F-9763-899F063E0BA4}">
      <dsp:nvSpPr>
        <dsp:cNvPr id="0" name=""/>
        <dsp:cNvSpPr/>
      </dsp:nvSpPr>
      <dsp:spPr>
        <a:xfrm>
          <a:off x="0" y="3537588"/>
          <a:ext cx="8915400" cy="817791"/>
        </a:xfrm>
        <a:prstGeom prst="rect">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547D-1406-4A6F-8F93-E441204CE6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6667F8A-B889-49B3-AC77-5DDF11A08A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B2889B-A0AC-4482-8592-5C96F2309420}" type="datetimeFigureOut">
              <a:rPr lang="en-US" smtClean="0"/>
              <a:t>5/31/22</a:t>
            </a:fld>
            <a:endParaRPr lang="en-US"/>
          </a:p>
        </p:txBody>
      </p:sp>
      <p:sp>
        <p:nvSpPr>
          <p:cNvPr id="4" name="Footer Placeholder 3">
            <a:extLst>
              <a:ext uri="{FF2B5EF4-FFF2-40B4-BE49-F238E27FC236}">
                <a16:creationId xmlns:a16="http://schemas.microsoft.com/office/drawing/2014/main" id="{567AFD4F-C0E7-421C-AF77-6F9CC963C9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74AB9F-6726-4FB1-8769-82E23336CE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529299-61FF-4B93-ADA6-2FD5975D62F6}" type="slidenum">
              <a:rPr lang="en-US" smtClean="0"/>
              <a:t>‹nr.›</a:t>
            </a:fld>
            <a:endParaRPr lang="en-US"/>
          </a:p>
        </p:txBody>
      </p:sp>
    </p:spTree>
    <p:extLst>
      <p:ext uri="{BB962C8B-B14F-4D97-AF65-F5344CB8AC3E}">
        <p14:creationId xmlns:p14="http://schemas.microsoft.com/office/powerpoint/2010/main" val="141627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EB223-FFC0-462A-A3B8-EAA7CE0F8CBD}" type="datetimeFigureOut">
              <a:rPr lang="en-US" smtClean="0"/>
              <a:t>5/31/22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49E9A-41F7-4779-A581-48A7C374A227}" type="slidenum">
              <a:rPr lang="en-US" smtClean="0"/>
              <a:t>‹nr.›</a:t>
            </a:fld>
            <a:endParaRPr lang="en-US" dirty="0"/>
          </a:p>
        </p:txBody>
      </p:sp>
    </p:spTree>
    <p:extLst>
      <p:ext uri="{BB962C8B-B14F-4D97-AF65-F5344CB8AC3E}">
        <p14:creationId xmlns:p14="http://schemas.microsoft.com/office/powerpoint/2010/main" val="115551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1</a:t>
            </a:fld>
            <a:endParaRPr lang="en-US" dirty="0"/>
          </a:p>
        </p:txBody>
      </p:sp>
    </p:spTree>
    <p:extLst>
      <p:ext uri="{BB962C8B-B14F-4D97-AF65-F5344CB8AC3E}">
        <p14:creationId xmlns:p14="http://schemas.microsoft.com/office/powerpoint/2010/main" val="3208307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den Berg en </a:t>
            </a:r>
            <a:r>
              <a:rPr lang="nl-NL" dirty="0" err="1"/>
              <a:t>Vandenberghe</a:t>
            </a:r>
            <a:r>
              <a:rPr lang="nl-NL" dirty="0"/>
              <a:t> (1985) beschrijven in het Concern </a:t>
            </a:r>
            <a:r>
              <a:rPr lang="nl-NL" dirty="0" err="1"/>
              <a:t>Based</a:t>
            </a:r>
            <a:r>
              <a:rPr lang="nl-NL" dirty="0"/>
              <a:t> Adoption Model dat personen, in ons geval individuele leraren en ondersteuners verschillende fasen doorlopen bij verandering of vernieuwing. </a:t>
            </a:r>
          </a:p>
          <a:p>
            <a:endParaRPr lang="nl-NL" dirty="0"/>
          </a:p>
          <a:p>
            <a:r>
              <a:rPr lang="nl-NL" dirty="0"/>
              <a:t>Drie hoofdvarianten in de ontwikkeling van personen in een veranderingsproces:</a:t>
            </a:r>
          </a:p>
          <a:p>
            <a:pPr marL="228600" indent="-228600">
              <a:buAutoNum type="arabicPeriod"/>
            </a:pPr>
            <a:r>
              <a:rPr lang="nl-NL" dirty="0"/>
              <a:t>Betrokkenheid op de eigen persoon ”Wat betekent dit voor mij?” (als we gaan werken met gemengde groepen)”</a:t>
            </a:r>
          </a:p>
          <a:p>
            <a:pPr marL="228600" indent="-228600">
              <a:buAutoNum type="arabicPeriod"/>
            </a:pPr>
            <a:r>
              <a:rPr lang="nl-NL" dirty="0"/>
              <a:t>Betrokkenheid op de taak van het lesgeven “hoe moet ik het aanpakken en heb ik wel de juiste materialen? (om te werken met gemengde groepen)”</a:t>
            </a:r>
          </a:p>
          <a:p>
            <a:pPr marL="228600" indent="-228600">
              <a:buAutoNum type="arabicPeriod"/>
            </a:pPr>
            <a:r>
              <a:rPr lang="nl-NL" dirty="0"/>
              <a:t>Betrokkenheid op het effect op leerlingen ”Wat betekent dit voor anderen?”</a:t>
            </a:r>
          </a:p>
          <a:p>
            <a:pPr marL="228600" indent="-228600">
              <a:buAutoNum type="arabicPeriod"/>
            </a:pPr>
            <a:endParaRPr lang="nl-NL" dirty="0"/>
          </a:p>
          <a:p>
            <a:r>
              <a:rPr lang="nl-NL" sz="1200" b="0" i="0" kern="1200" dirty="0">
                <a:solidFill>
                  <a:schemeClr val="tx1"/>
                </a:solidFill>
                <a:effectLst/>
                <a:latin typeface="+mn-lt"/>
                <a:ea typeface="+mn-ea"/>
                <a:cs typeface="+mn-cs"/>
              </a:rPr>
              <a:t>Het is bij interventies belangrijk rekening te houden met de variant waarin de docent zich bevindt, omdat per variant de behoeften anders zijn. Als bij een onderwijsvernieuwing weinig aandacht wordt besteed aan de behoeften van de betrokken personen, kan dit vertragend werken op de invoering van de vernieuwing.</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In het betrokkenheidsmodel wordt ook geschreven over belangrijke pijlers voor innovatie. Als eerste de leraar en in ons onderzoek ook de ondersteuner die de vernieuwing vorm moet geven. We kijken naar de </a:t>
            </a:r>
            <a:r>
              <a:rPr lang="nl-NL" sz="1200" b="0" i="0" kern="1200" dirty="0" err="1">
                <a:solidFill>
                  <a:schemeClr val="tx1"/>
                </a:solidFill>
                <a:effectLst/>
                <a:latin typeface="+mn-lt"/>
                <a:ea typeface="+mn-ea"/>
                <a:cs typeface="+mn-cs"/>
              </a:rPr>
              <a:t>self</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efficacy</a:t>
            </a:r>
            <a:r>
              <a:rPr lang="nl-NL" sz="1200" b="0" i="0" kern="1200" dirty="0">
                <a:solidFill>
                  <a:schemeClr val="tx1"/>
                </a:solidFill>
                <a:effectLst/>
                <a:latin typeface="+mn-lt"/>
                <a:ea typeface="+mn-ea"/>
                <a:cs typeface="+mn-cs"/>
              </a:rPr>
              <a:t>, attitude, vaardigheden, kennis en fasen van betrokkenheid.</a:t>
            </a:r>
          </a:p>
          <a:p>
            <a:r>
              <a:rPr lang="nl-NL" sz="1200" b="0" i="0" kern="1200" dirty="0">
                <a:solidFill>
                  <a:schemeClr val="tx1"/>
                </a:solidFill>
                <a:effectLst/>
                <a:latin typeface="+mn-lt"/>
                <a:ea typeface="+mn-ea"/>
                <a:cs typeface="+mn-cs"/>
              </a:rPr>
              <a:t>Als tweede noemen we de school als gemeenschap. Hierin zit de houding en tevredenheid van ouders, samenwerking intern en met externe partners en het leiderschap binnen de school.</a:t>
            </a:r>
          </a:p>
          <a:p>
            <a:r>
              <a:rPr lang="nl-NL" sz="1200" b="0" i="0" kern="1200" dirty="0">
                <a:solidFill>
                  <a:schemeClr val="tx1"/>
                </a:solidFill>
                <a:effectLst/>
                <a:latin typeface="+mn-lt"/>
                <a:ea typeface="+mn-ea"/>
                <a:cs typeface="+mn-cs"/>
              </a:rPr>
              <a:t>Tenslotte is de innovatie inhoud van belang: Wat levert de vernieuwing op: wat wordt er geleerd in de innovatie.</a:t>
            </a:r>
          </a:p>
          <a:p>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10</a:t>
            </a:fld>
            <a:endParaRPr lang="en-US" dirty="0"/>
          </a:p>
        </p:txBody>
      </p:sp>
    </p:spTree>
    <p:extLst>
      <p:ext uri="{BB962C8B-B14F-4D97-AF65-F5344CB8AC3E}">
        <p14:creationId xmlns:p14="http://schemas.microsoft.com/office/powerpoint/2010/main" val="3800670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11</a:t>
            </a:fld>
            <a:endParaRPr lang="en-US" dirty="0"/>
          </a:p>
        </p:txBody>
      </p:sp>
    </p:spTree>
    <p:extLst>
      <p:ext uri="{BB962C8B-B14F-4D97-AF65-F5344CB8AC3E}">
        <p14:creationId xmlns:p14="http://schemas.microsoft.com/office/powerpoint/2010/main" val="3456686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12</a:t>
            </a:fld>
            <a:endParaRPr lang="en-US" dirty="0"/>
          </a:p>
        </p:txBody>
      </p:sp>
    </p:spTree>
    <p:extLst>
      <p:ext uri="{BB962C8B-B14F-4D97-AF65-F5344CB8AC3E}">
        <p14:creationId xmlns:p14="http://schemas.microsoft.com/office/powerpoint/2010/main" val="3386899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inclusieve cultuur realiseren in een onderwijssysteem met een sterk gesegregeerde geschiedenis is een uitdaging. Belangrijke conditie voor het creëren van een inclusieve cultuur is de houding die leraren en ondersteuners hebben ten aanzien van inclusie. Attitude kan gedefinieerd worden als een psychologische tendens die geuit wordt door het toekennen van een zekere mate van voorkeur of afkeur van een specifiek concept. Attitudes zijn niet direct waarneembaar en bestaan pas op het moment dat iemand acteert naar aanleiding van die attitude.</a:t>
            </a:r>
          </a:p>
          <a:p>
            <a:endParaRPr lang="nl-NL" dirty="0"/>
          </a:p>
          <a:p>
            <a:r>
              <a:rPr lang="nl-NL" dirty="0"/>
              <a:t>Vanuit je attitude zijn er drie reacties waar te nemen: </a:t>
            </a:r>
          </a:p>
          <a:p>
            <a:pPr marL="228600" indent="-228600">
              <a:buAutoNum type="arabicPeriod"/>
            </a:pPr>
            <a:r>
              <a:rPr lang="nl-NL" dirty="0"/>
              <a:t>Cognitieve respons: De gedachtes die je als mens toekent aan het “object”: in dit geval: welke gedachtes je hebt over inclusief onderwijs</a:t>
            </a:r>
          </a:p>
          <a:p>
            <a:pPr marL="228600" indent="-228600">
              <a:buAutoNum type="arabicPeriod"/>
            </a:pPr>
            <a:r>
              <a:rPr lang="nl-NL" dirty="0"/>
              <a:t>Affectieve respons: De gevoelens en emoties die je hebt of laat zien ten aanzien van het object.</a:t>
            </a:r>
          </a:p>
          <a:p>
            <a:pPr marL="228600" indent="-228600">
              <a:buAutoNum type="arabicPeriod"/>
            </a:pPr>
            <a:r>
              <a:rPr lang="nl-NL" dirty="0"/>
              <a:t>Gedrag: Wat je daadwerkelijk doet ten aanzien van het object.</a:t>
            </a:r>
          </a:p>
          <a:p>
            <a:pPr marL="228600" indent="-228600">
              <a:buAutoNum type="arabicPeriod"/>
            </a:pPr>
            <a:endParaRPr lang="nl-NL" dirty="0"/>
          </a:p>
          <a:p>
            <a:pPr marL="0" indent="0">
              <a:buFontTx/>
              <a:buNone/>
            </a:pPr>
            <a:r>
              <a:rPr lang="nl-NL" dirty="0"/>
              <a:t>Attitude wordt beïnvloed door </a:t>
            </a:r>
            <a:r>
              <a:rPr lang="nl-NL" dirty="0" err="1"/>
              <a:t>leerlingkenmerken</a:t>
            </a:r>
            <a:r>
              <a:rPr lang="nl-NL" dirty="0"/>
              <a:t> en door persoonskenmerken. In ons onderzoek staan de persoonlijke kenmerken van leraren en ondersteuners centraal. In de literatuur vonden we, dat leeftijd en werkervaring een rol spelen. Daarnaast ook het competentiegevoel en het gevoel van betrokkenheid.</a:t>
            </a:r>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13</a:t>
            </a:fld>
            <a:endParaRPr lang="en-US" dirty="0"/>
          </a:p>
        </p:txBody>
      </p:sp>
    </p:spTree>
    <p:extLst>
      <p:ext uri="{BB962C8B-B14F-4D97-AF65-F5344CB8AC3E}">
        <p14:creationId xmlns:p14="http://schemas.microsoft.com/office/powerpoint/2010/main" val="3559327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meer vraagtekens mensen hebben bij het proces, des te negatiever staan zij tegenover inclusie en integratie.</a:t>
            </a:r>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14</a:t>
            </a:fld>
            <a:endParaRPr lang="en-US" dirty="0"/>
          </a:p>
        </p:txBody>
      </p:sp>
    </p:spTree>
    <p:extLst>
      <p:ext uri="{BB962C8B-B14F-4D97-AF65-F5344CB8AC3E}">
        <p14:creationId xmlns:p14="http://schemas.microsoft.com/office/powerpoint/2010/main" val="818718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15</a:t>
            </a:fld>
            <a:endParaRPr lang="en-US" dirty="0"/>
          </a:p>
        </p:txBody>
      </p:sp>
    </p:spTree>
    <p:extLst>
      <p:ext uri="{BB962C8B-B14F-4D97-AF65-F5344CB8AC3E}">
        <p14:creationId xmlns:p14="http://schemas.microsoft.com/office/powerpoint/2010/main" val="291216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16</a:t>
            </a:fld>
            <a:endParaRPr lang="en-US" dirty="0"/>
          </a:p>
        </p:txBody>
      </p:sp>
    </p:spTree>
    <p:extLst>
      <p:ext uri="{BB962C8B-B14F-4D97-AF65-F5344CB8AC3E}">
        <p14:creationId xmlns:p14="http://schemas.microsoft.com/office/powerpoint/2010/main" val="1930613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17</a:t>
            </a:fld>
            <a:endParaRPr lang="en-US" dirty="0"/>
          </a:p>
        </p:txBody>
      </p:sp>
    </p:spTree>
    <p:extLst>
      <p:ext uri="{BB962C8B-B14F-4D97-AF65-F5344CB8AC3E}">
        <p14:creationId xmlns:p14="http://schemas.microsoft.com/office/powerpoint/2010/main" val="4229670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Ruimte voor vragen.</a:t>
            </a:r>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18</a:t>
            </a:fld>
            <a:endParaRPr lang="en-US" dirty="0"/>
          </a:p>
        </p:txBody>
      </p:sp>
    </p:spTree>
    <p:extLst>
      <p:ext uri="{BB962C8B-B14F-4D97-AF65-F5344CB8AC3E}">
        <p14:creationId xmlns:p14="http://schemas.microsoft.com/office/powerpoint/2010/main" val="426265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2</a:t>
            </a:fld>
            <a:endParaRPr lang="en-US" dirty="0"/>
          </a:p>
        </p:txBody>
      </p:sp>
    </p:spTree>
    <p:extLst>
      <p:ext uri="{BB962C8B-B14F-4D97-AF65-F5344CB8AC3E}">
        <p14:creationId xmlns:p14="http://schemas.microsoft.com/office/powerpoint/2010/main" val="2054691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er weinig mensen in de zaal zitten een rondje. Anders mezelf kort voorstellen en vragen waar ieder vandaag komt (sector)</a:t>
            </a:r>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3</a:t>
            </a:fld>
            <a:endParaRPr lang="en-US" dirty="0"/>
          </a:p>
        </p:txBody>
      </p:sp>
    </p:spTree>
    <p:extLst>
      <p:ext uri="{BB962C8B-B14F-4D97-AF65-F5344CB8AC3E}">
        <p14:creationId xmlns:p14="http://schemas.microsoft.com/office/powerpoint/2010/main" val="3937191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Ik</a:t>
            </a:r>
            <a:r>
              <a:rPr lang="en-US" dirty="0"/>
              <a:t> ben in </a:t>
            </a:r>
            <a:r>
              <a:rPr lang="en-US" dirty="0" err="1"/>
              <a:t>dienst</a:t>
            </a:r>
            <a:r>
              <a:rPr lang="en-US" dirty="0"/>
              <a:t> </a:t>
            </a:r>
            <a:r>
              <a:rPr lang="en-US" dirty="0" err="1"/>
              <a:t>bij</a:t>
            </a:r>
            <a:r>
              <a:rPr lang="en-US" dirty="0"/>
              <a:t> RENN4: </a:t>
            </a:r>
            <a:r>
              <a:rPr lang="en-US" dirty="0" err="1"/>
              <a:t>een</a:t>
            </a:r>
            <a:r>
              <a:rPr lang="en-US" dirty="0"/>
              <a:t> </a:t>
            </a:r>
            <a:r>
              <a:rPr lang="en-US" dirty="0" err="1"/>
              <a:t>gespecialiseerde</a:t>
            </a:r>
            <a:r>
              <a:rPr lang="en-US" dirty="0"/>
              <a:t> </a:t>
            </a:r>
            <a:r>
              <a:rPr lang="en-US" dirty="0" err="1"/>
              <a:t>onderwijsinstelling</a:t>
            </a:r>
            <a:r>
              <a:rPr lang="en-US" dirty="0"/>
              <a:t> met </a:t>
            </a:r>
            <a:r>
              <a:rPr lang="en-US" dirty="0" err="1"/>
              <a:t>scholen</a:t>
            </a:r>
            <a:r>
              <a:rPr lang="en-US" dirty="0"/>
              <a:t> in Groningen, Friesland </a:t>
            </a:r>
            <a:r>
              <a:rPr lang="en-US" dirty="0" err="1"/>
              <a:t>en</a:t>
            </a:r>
            <a:r>
              <a:rPr lang="en-US" dirty="0"/>
              <a:t> Drenthe. </a:t>
            </a:r>
            <a:r>
              <a:rPr lang="en-US" dirty="0" err="1"/>
              <a:t>Wij</a:t>
            </a:r>
            <a:r>
              <a:rPr lang="en-US" dirty="0"/>
              <a:t> </a:t>
            </a:r>
            <a:r>
              <a:rPr lang="en-US" dirty="0" err="1"/>
              <a:t>bieden</a:t>
            </a:r>
            <a:r>
              <a:rPr lang="en-US" dirty="0"/>
              <a:t> </a:t>
            </a:r>
            <a:r>
              <a:rPr lang="en-US" dirty="0" err="1"/>
              <a:t>onderwijs</a:t>
            </a:r>
            <a:r>
              <a:rPr lang="en-US" dirty="0"/>
              <a:t> </a:t>
            </a:r>
            <a:r>
              <a:rPr lang="en-US" dirty="0" err="1"/>
              <a:t>en</a:t>
            </a:r>
            <a:r>
              <a:rPr lang="en-US" dirty="0"/>
              <a:t> </a:t>
            </a:r>
            <a:r>
              <a:rPr lang="en-US" dirty="0" err="1"/>
              <a:t>ondersteuning</a:t>
            </a:r>
            <a:r>
              <a:rPr lang="en-US" dirty="0"/>
              <a:t> </a:t>
            </a:r>
            <a:r>
              <a:rPr lang="en-US" dirty="0" err="1"/>
              <a:t>aan</a:t>
            </a:r>
            <a:r>
              <a:rPr lang="en-US" dirty="0"/>
              <a:t> </a:t>
            </a:r>
            <a:r>
              <a:rPr lang="en-US" dirty="0" err="1"/>
              <a:t>leerlingen</a:t>
            </a:r>
            <a:r>
              <a:rPr lang="en-US" dirty="0"/>
              <a:t> in de </a:t>
            </a:r>
            <a:r>
              <a:rPr lang="en-US" dirty="0" err="1"/>
              <a:t>leeftijd</a:t>
            </a:r>
            <a:r>
              <a:rPr lang="en-US" dirty="0"/>
              <a:t> van 4-20 </a:t>
            </a:r>
            <a:r>
              <a:rPr lang="en-US" dirty="0" err="1"/>
              <a:t>jaar</a:t>
            </a:r>
            <a:r>
              <a:rPr lang="en-US" dirty="0"/>
              <a:t>. </a:t>
            </a:r>
            <a:r>
              <a:rPr lang="en-US" dirty="0" err="1"/>
              <a:t>Onze</a:t>
            </a:r>
            <a:r>
              <a:rPr lang="en-US" dirty="0"/>
              <a:t> </a:t>
            </a:r>
            <a:r>
              <a:rPr lang="en-US" dirty="0" err="1"/>
              <a:t>leerlingen</a:t>
            </a:r>
            <a:r>
              <a:rPr lang="en-US" dirty="0"/>
              <a:t> </a:t>
            </a:r>
            <a:r>
              <a:rPr lang="en-US" dirty="0" err="1"/>
              <a:t>hebben</a:t>
            </a:r>
            <a:r>
              <a:rPr lang="en-US" dirty="0"/>
              <a:t> </a:t>
            </a:r>
            <a:r>
              <a:rPr lang="en-US" dirty="0" err="1"/>
              <a:t>allemaal</a:t>
            </a:r>
            <a:r>
              <a:rPr lang="en-US" dirty="0"/>
              <a:t> </a:t>
            </a:r>
            <a:r>
              <a:rPr lang="en-US" dirty="0" err="1"/>
              <a:t>een</a:t>
            </a:r>
            <a:r>
              <a:rPr lang="en-US" dirty="0"/>
              <a:t> </a:t>
            </a:r>
            <a:r>
              <a:rPr lang="en-US" dirty="0" err="1"/>
              <a:t>specifieke</a:t>
            </a:r>
            <a:r>
              <a:rPr lang="en-US" dirty="0"/>
              <a:t> </a:t>
            </a:r>
            <a:r>
              <a:rPr lang="en-US" dirty="0" err="1"/>
              <a:t>ondersteuningsvraag</a:t>
            </a:r>
            <a:r>
              <a:rPr lang="en-US" dirty="0"/>
              <a:t> op het </a:t>
            </a:r>
            <a:r>
              <a:rPr lang="en-US" dirty="0" err="1"/>
              <a:t>gebied</a:t>
            </a:r>
            <a:r>
              <a:rPr lang="en-US" dirty="0"/>
              <a:t> van </a:t>
            </a:r>
            <a:r>
              <a:rPr lang="en-US" dirty="0" err="1"/>
              <a:t>leren</a:t>
            </a:r>
            <a:r>
              <a:rPr lang="en-US" dirty="0"/>
              <a:t> </a:t>
            </a:r>
            <a:r>
              <a:rPr lang="en-US" dirty="0" err="1"/>
              <a:t>en</a:t>
            </a:r>
            <a:r>
              <a:rPr lang="en-US" dirty="0"/>
              <a:t>/of </a:t>
            </a:r>
            <a:r>
              <a:rPr lang="en-US" dirty="0" err="1"/>
              <a:t>gedrag</a:t>
            </a:r>
            <a:r>
              <a:rPr lang="en-US" dirty="0"/>
              <a:t>. </a:t>
            </a:r>
            <a:r>
              <a:rPr lang="en-US" dirty="0" err="1"/>
              <a:t>Voor</a:t>
            </a:r>
            <a:r>
              <a:rPr lang="en-US" dirty="0"/>
              <a:t> </a:t>
            </a:r>
            <a:r>
              <a:rPr lang="en-US" dirty="0" err="1"/>
              <a:t>diegenen</a:t>
            </a:r>
            <a:r>
              <a:rPr lang="en-US" dirty="0"/>
              <a:t> die </a:t>
            </a:r>
            <a:r>
              <a:rPr lang="en-US" dirty="0" err="1"/>
              <a:t>geen</a:t>
            </a:r>
            <a:r>
              <a:rPr lang="en-US" dirty="0"/>
              <a:t> </a:t>
            </a:r>
            <a:r>
              <a:rPr lang="en-US" dirty="0" err="1"/>
              <a:t>beeld</a:t>
            </a:r>
            <a:r>
              <a:rPr lang="en-US" dirty="0"/>
              <a:t> </a:t>
            </a:r>
            <a:r>
              <a:rPr lang="en-US" dirty="0" err="1"/>
              <a:t>hebben</a:t>
            </a:r>
            <a:r>
              <a:rPr lang="en-US" dirty="0"/>
              <a:t> </a:t>
            </a:r>
            <a:r>
              <a:rPr lang="en-US" dirty="0" err="1"/>
              <a:t>bij</a:t>
            </a:r>
            <a:r>
              <a:rPr lang="en-US" dirty="0"/>
              <a:t> </a:t>
            </a:r>
            <a:r>
              <a:rPr lang="en-US" dirty="0" err="1"/>
              <a:t>speciaal</a:t>
            </a:r>
            <a:r>
              <a:rPr lang="en-US" dirty="0"/>
              <a:t> </a:t>
            </a:r>
            <a:r>
              <a:rPr lang="en-US" dirty="0" err="1"/>
              <a:t>onderwijs</a:t>
            </a:r>
            <a:r>
              <a:rPr lang="en-US" dirty="0"/>
              <a:t>, </a:t>
            </a:r>
            <a:r>
              <a:rPr lang="en-US" dirty="0" err="1"/>
              <a:t>hierbij</a:t>
            </a:r>
            <a:r>
              <a:rPr lang="en-US" dirty="0"/>
              <a:t> </a:t>
            </a:r>
            <a:r>
              <a:rPr lang="en-US" dirty="0" err="1"/>
              <a:t>een</a:t>
            </a:r>
            <a:r>
              <a:rPr lang="en-US" dirty="0"/>
              <a:t> </a:t>
            </a:r>
            <a:r>
              <a:rPr lang="en-US" dirty="0" err="1"/>
              <a:t>kort</a:t>
            </a:r>
            <a:r>
              <a:rPr lang="en-US" dirty="0"/>
              <a:t> </a:t>
            </a:r>
            <a:r>
              <a:rPr lang="en-US" dirty="0" err="1"/>
              <a:t>filmpje</a:t>
            </a:r>
            <a:r>
              <a:rPr lang="en-US" dirty="0"/>
              <a:t>.</a:t>
            </a:r>
          </a:p>
          <a:p>
            <a:endParaRPr lang="en-US" dirty="0"/>
          </a:p>
          <a:p>
            <a:r>
              <a:rPr lang="en-US" dirty="0" err="1"/>
              <a:t>Alleen</a:t>
            </a:r>
            <a:r>
              <a:rPr lang="en-US" dirty="0"/>
              <a:t> </a:t>
            </a:r>
            <a:r>
              <a:rPr lang="en-US" dirty="0" err="1"/>
              <a:t>als</a:t>
            </a:r>
            <a:r>
              <a:rPr lang="en-US" dirty="0"/>
              <a:t> er </a:t>
            </a:r>
            <a:r>
              <a:rPr lang="en-US" dirty="0" err="1"/>
              <a:t>veel</a:t>
            </a:r>
            <a:r>
              <a:rPr lang="en-US" dirty="0"/>
              <a:t> </a:t>
            </a:r>
            <a:r>
              <a:rPr lang="en-US" dirty="0" err="1"/>
              <a:t>mensen</a:t>
            </a:r>
            <a:r>
              <a:rPr lang="en-US" dirty="0"/>
              <a:t> </a:t>
            </a:r>
            <a:r>
              <a:rPr lang="en-US" dirty="0" err="1"/>
              <a:t>zijn</a:t>
            </a:r>
            <a:r>
              <a:rPr lang="en-US" dirty="0"/>
              <a:t> die </a:t>
            </a:r>
            <a:r>
              <a:rPr lang="en-US" dirty="0" err="1"/>
              <a:t>niet</a:t>
            </a:r>
            <a:r>
              <a:rPr lang="en-US" dirty="0"/>
              <a:t> </a:t>
            </a:r>
            <a:r>
              <a:rPr lang="en-US" dirty="0" err="1"/>
              <a:t>uit</a:t>
            </a:r>
            <a:r>
              <a:rPr lang="en-US" dirty="0"/>
              <a:t> het GO </a:t>
            </a:r>
            <a:r>
              <a:rPr lang="en-US" dirty="0" err="1"/>
              <a:t>komen</a:t>
            </a:r>
            <a:r>
              <a:rPr lang="en-US" dirty="0"/>
              <a:t>.</a:t>
            </a:r>
          </a:p>
        </p:txBody>
      </p:sp>
      <p:sp>
        <p:nvSpPr>
          <p:cNvPr id="4" name="Slide Number Placeholder 3"/>
          <p:cNvSpPr>
            <a:spLocks noGrp="1"/>
          </p:cNvSpPr>
          <p:nvPr>
            <p:ph type="sldNum" sz="quarter" idx="10"/>
          </p:nvPr>
        </p:nvSpPr>
        <p:spPr/>
        <p:txBody>
          <a:bodyPr/>
          <a:lstStyle/>
          <a:p>
            <a:fld id="{BC849E9A-41F7-4779-A581-48A7C374A227}" type="slidenum">
              <a:rPr lang="en-US" smtClean="0"/>
              <a:t>4</a:t>
            </a:fld>
            <a:endParaRPr lang="en-US" dirty="0"/>
          </a:p>
        </p:txBody>
      </p:sp>
    </p:spTree>
    <p:extLst>
      <p:ext uri="{BB962C8B-B14F-4D97-AF65-F5344CB8AC3E}">
        <p14:creationId xmlns:p14="http://schemas.microsoft.com/office/powerpoint/2010/main" val="3789629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Mijn</a:t>
            </a:r>
            <a:r>
              <a:rPr lang="en-US" dirty="0"/>
              <a:t> </a:t>
            </a:r>
            <a:r>
              <a:rPr lang="en-US" dirty="0" err="1"/>
              <a:t>verhaal</a:t>
            </a:r>
            <a:r>
              <a:rPr lang="en-US" dirty="0"/>
              <a:t> </a:t>
            </a:r>
            <a:r>
              <a:rPr lang="en-US" dirty="0" err="1"/>
              <a:t>vandaag</a:t>
            </a:r>
            <a:r>
              <a:rPr lang="en-US" dirty="0"/>
              <a:t> </a:t>
            </a:r>
            <a:r>
              <a:rPr lang="en-US" dirty="0" err="1"/>
              <a:t>gaat</a:t>
            </a:r>
            <a:r>
              <a:rPr lang="en-US" dirty="0"/>
              <a:t> over 1 ingredient op </a:t>
            </a:r>
            <a:r>
              <a:rPr lang="en-US" dirty="0" err="1"/>
              <a:t>weg</a:t>
            </a:r>
            <a:r>
              <a:rPr lang="en-US" dirty="0"/>
              <a:t> </a:t>
            </a:r>
            <a:r>
              <a:rPr lang="en-US" dirty="0" err="1"/>
              <a:t>naar</a:t>
            </a:r>
            <a:r>
              <a:rPr lang="en-US" dirty="0"/>
              <a:t> </a:t>
            </a:r>
            <a:r>
              <a:rPr lang="en-US" dirty="0" err="1"/>
              <a:t>een</a:t>
            </a:r>
            <a:r>
              <a:rPr lang="en-US" dirty="0"/>
              <a:t> </a:t>
            </a:r>
            <a:r>
              <a:rPr lang="en-US" dirty="0" err="1"/>
              <a:t>receptenboek</a:t>
            </a:r>
            <a:r>
              <a:rPr lang="en-US" dirty="0"/>
              <a:t> </a:t>
            </a:r>
            <a:r>
              <a:rPr lang="en-US" dirty="0" err="1"/>
              <a:t>voor</a:t>
            </a:r>
            <a:r>
              <a:rPr lang="en-US" dirty="0"/>
              <a:t> inclusive: attitude van </a:t>
            </a:r>
            <a:r>
              <a:rPr lang="en-US" dirty="0" err="1"/>
              <a:t>leraren</a:t>
            </a:r>
            <a:r>
              <a:rPr lang="en-US" dirty="0"/>
              <a:t> </a:t>
            </a:r>
            <a:r>
              <a:rPr lang="en-US" dirty="0" err="1"/>
              <a:t>en</a:t>
            </a:r>
            <a:r>
              <a:rPr lang="en-US" dirty="0"/>
              <a:t> </a:t>
            </a:r>
            <a:r>
              <a:rPr lang="en-US" dirty="0" err="1"/>
              <a:t>ondersteuners</a:t>
            </a:r>
            <a:r>
              <a:rPr lang="en-US" dirty="0"/>
              <a:t>.</a:t>
            </a:r>
          </a:p>
          <a:p>
            <a:r>
              <a:rPr lang="en-US" dirty="0"/>
              <a:t>In </a:t>
            </a:r>
            <a:r>
              <a:rPr lang="en-US" dirty="0" err="1"/>
              <a:t>mijn</a:t>
            </a:r>
            <a:r>
              <a:rPr lang="en-US" dirty="0"/>
              <a:t> </a:t>
            </a:r>
            <a:r>
              <a:rPr lang="en-US" dirty="0" err="1"/>
              <a:t>onderzoek</a:t>
            </a:r>
            <a:r>
              <a:rPr lang="en-US" dirty="0"/>
              <a:t> </a:t>
            </a:r>
            <a:r>
              <a:rPr lang="en-US" dirty="0" err="1"/>
              <a:t>volg</a:t>
            </a:r>
            <a:r>
              <a:rPr lang="en-US" dirty="0"/>
              <a:t> </a:t>
            </a:r>
            <a:r>
              <a:rPr lang="en-US" dirty="0" err="1"/>
              <a:t>ik</a:t>
            </a:r>
            <a:r>
              <a:rPr lang="en-US" dirty="0"/>
              <a:t> </a:t>
            </a:r>
            <a:r>
              <a:rPr lang="en-US" dirty="0" err="1"/>
              <a:t>zeven</a:t>
            </a:r>
            <a:r>
              <a:rPr lang="en-US" dirty="0"/>
              <a:t> </a:t>
            </a:r>
            <a:r>
              <a:rPr lang="en-US" dirty="0" err="1"/>
              <a:t>scholen</a:t>
            </a:r>
            <a:r>
              <a:rPr lang="en-US" dirty="0"/>
              <a:t> </a:t>
            </a:r>
            <a:r>
              <a:rPr lang="en-US" dirty="0" err="1"/>
              <a:t>voor</a:t>
            </a:r>
            <a:r>
              <a:rPr lang="en-US" dirty="0"/>
              <a:t> </a:t>
            </a:r>
            <a:r>
              <a:rPr lang="en-US" dirty="0" err="1"/>
              <a:t>speciaal</a:t>
            </a:r>
            <a:r>
              <a:rPr lang="en-US" dirty="0"/>
              <a:t> </a:t>
            </a:r>
            <a:r>
              <a:rPr lang="en-US" dirty="0" err="1"/>
              <a:t>onderwijs</a:t>
            </a:r>
            <a:r>
              <a:rPr lang="en-US" dirty="0"/>
              <a:t> </a:t>
            </a:r>
            <a:r>
              <a:rPr lang="en-US" dirty="0" err="1"/>
              <a:t>en</a:t>
            </a:r>
            <a:r>
              <a:rPr lang="en-US" dirty="0"/>
              <a:t> </a:t>
            </a:r>
            <a:r>
              <a:rPr lang="en-US" dirty="0" err="1"/>
              <a:t>speciaal</a:t>
            </a:r>
            <a:r>
              <a:rPr lang="en-US" dirty="0"/>
              <a:t> </a:t>
            </a:r>
            <a:r>
              <a:rPr lang="en-US" dirty="0" err="1"/>
              <a:t>basisonderwijs</a:t>
            </a:r>
            <a:r>
              <a:rPr lang="en-US" dirty="0"/>
              <a:t> die </a:t>
            </a:r>
            <a:r>
              <a:rPr lang="en-US" dirty="0" err="1"/>
              <a:t>een</a:t>
            </a:r>
            <a:r>
              <a:rPr lang="en-US" dirty="0"/>
              <a:t> process </a:t>
            </a:r>
            <a:r>
              <a:rPr lang="en-US" dirty="0" err="1"/>
              <a:t>gestart</a:t>
            </a:r>
            <a:r>
              <a:rPr lang="en-US" dirty="0"/>
              <a:t> </a:t>
            </a:r>
            <a:r>
              <a:rPr lang="en-US" dirty="0" err="1"/>
              <a:t>zijn</a:t>
            </a:r>
            <a:r>
              <a:rPr lang="en-US" dirty="0"/>
              <a:t> om </a:t>
            </a:r>
            <a:r>
              <a:rPr lang="en-US" dirty="0" err="1"/>
              <a:t>volledig</a:t>
            </a:r>
            <a:r>
              <a:rPr lang="en-US" dirty="0"/>
              <a:t> </a:t>
            </a:r>
            <a:r>
              <a:rPr lang="en-US" dirty="0" err="1"/>
              <a:t>te</a:t>
            </a:r>
            <a:r>
              <a:rPr lang="en-US" dirty="0"/>
              <a:t> </a:t>
            </a:r>
            <a:r>
              <a:rPr lang="en-US" dirty="0" err="1"/>
              <a:t>integreren</a:t>
            </a:r>
            <a:r>
              <a:rPr lang="en-US" dirty="0"/>
              <a:t> tot </a:t>
            </a:r>
            <a:r>
              <a:rPr lang="en-US" dirty="0" err="1"/>
              <a:t>één</a:t>
            </a:r>
            <a:r>
              <a:rPr lang="en-US" dirty="0"/>
              <a:t> school </a:t>
            </a:r>
            <a:r>
              <a:rPr lang="en-US" dirty="0" err="1"/>
              <a:t>voor</a:t>
            </a:r>
            <a:r>
              <a:rPr lang="en-US" dirty="0"/>
              <a:t> </a:t>
            </a:r>
            <a:r>
              <a:rPr lang="en-US" dirty="0" err="1"/>
              <a:t>gespecialiseerd</a:t>
            </a:r>
            <a:r>
              <a:rPr lang="en-US" dirty="0"/>
              <a:t> </a:t>
            </a:r>
            <a:r>
              <a:rPr lang="en-US" dirty="0" err="1"/>
              <a:t>onderwijs</a:t>
            </a:r>
            <a:r>
              <a:rPr lang="en-US" dirty="0"/>
              <a:t>.</a:t>
            </a:r>
          </a:p>
          <a:p>
            <a:r>
              <a:rPr lang="en-US" dirty="0"/>
              <a:t>Het </a:t>
            </a:r>
            <a:r>
              <a:rPr lang="en-US" dirty="0" err="1"/>
              <a:t>onderzoek</a:t>
            </a:r>
            <a:r>
              <a:rPr lang="en-US" dirty="0"/>
              <a:t> </a:t>
            </a:r>
            <a:r>
              <a:rPr lang="en-US" dirty="0" err="1"/>
              <a:t>wordt</a:t>
            </a:r>
            <a:r>
              <a:rPr lang="en-US" dirty="0"/>
              <a:t> </a:t>
            </a:r>
            <a:r>
              <a:rPr lang="en-US" dirty="0" err="1"/>
              <a:t>ondersteund</a:t>
            </a:r>
            <a:r>
              <a:rPr lang="en-US" dirty="0"/>
              <a:t> door het </a:t>
            </a:r>
            <a:r>
              <a:rPr lang="en-US" dirty="0" err="1"/>
              <a:t>Nationaal</a:t>
            </a:r>
            <a:r>
              <a:rPr lang="en-US" dirty="0"/>
              <a:t> </a:t>
            </a:r>
            <a:r>
              <a:rPr lang="en-US" dirty="0" err="1"/>
              <a:t>Regieorgaan</a:t>
            </a:r>
            <a:r>
              <a:rPr lang="en-US" dirty="0"/>
              <a:t> </a:t>
            </a:r>
            <a:r>
              <a:rPr lang="en-US" dirty="0" err="1"/>
              <a:t>Onderwijsonderzoek</a:t>
            </a:r>
            <a:r>
              <a:rPr lang="en-US" dirty="0"/>
              <a:t>, de </a:t>
            </a:r>
            <a:r>
              <a:rPr lang="en-US" dirty="0" err="1"/>
              <a:t>besturen</a:t>
            </a:r>
            <a:r>
              <a:rPr lang="en-US" dirty="0"/>
              <a:t> van de </a:t>
            </a:r>
            <a:r>
              <a:rPr lang="en-US" dirty="0" err="1"/>
              <a:t>scholen</a:t>
            </a:r>
            <a:r>
              <a:rPr lang="en-US" dirty="0"/>
              <a:t> RENN4, </a:t>
            </a:r>
            <a:r>
              <a:rPr lang="en-US" dirty="0" err="1"/>
              <a:t>Stichting</a:t>
            </a:r>
            <a:r>
              <a:rPr lang="en-US" dirty="0"/>
              <a:t> PC (V)SO </a:t>
            </a:r>
            <a:r>
              <a:rPr lang="en-US" dirty="0" err="1"/>
              <a:t>Kampen</a:t>
            </a:r>
            <a:r>
              <a:rPr lang="en-US" dirty="0"/>
              <a:t> </a:t>
            </a:r>
            <a:r>
              <a:rPr lang="en-US" dirty="0" err="1"/>
              <a:t>en</a:t>
            </a:r>
            <a:r>
              <a:rPr lang="en-US" dirty="0"/>
              <a:t> </a:t>
            </a:r>
            <a:r>
              <a:rPr lang="en-US" dirty="0" err="1"/>
              <a:t>omstreken</a:t>
            </a:r>
            <a:r>
              <a:rPr lang="en-US" dirty="0"/>
              <a:t>, </a:t>
            </a:r>
            <a:r>
              <a:rPr lang="en-US" dirty="0" err="1"/>
              <a:t>Stichting</a:t>
            </a:r>
            <a:r>
              <a:rPr lang="en-US" dirty="0"/>
              <a:t> </a:t>
            </a:r>
            <a:r>
              <a:rPr lang="en-US" dirty="0" err="1"/>
              <a:t>Trigoon</a:t>
            </a:r>
            <a:r>
              <a:rPr lang="en-US" dirty="0"/>
              <a:t> </a:t>
            </a:r>
            <a:r>
              <a:rPr lang="en-US" dirty="0" err="1"/>
              <a:t>en</a:t>
            </a:r>
            <a:r>
              <a:rPr lang="en-US" dirty="0"/>
              <a:t> De </a:t>
            </a:r>
            <a:r>
              <a:rPr lang="en-US" dirty="0" err="1"/>
              <a:t>onderwijsspecialisten</a:t>
            </a:r>
            <a:r>
              <a:rPr lang="en-US" dirty="0"/>
              <a:t>. De </a:t>
            </a:r>
            <a:r>
              <a:rPr lang="en-US" dirty="0" err="1"/>
              <a:t>Rijksuniversiteit</a:t>
            </a:r>
            <a:r>
              <a:rPr lang="en-US" dirty="0"/>
              <a:t> </a:t>
            </a:r>
            <a:r>
              <a:rPr lang="en-US" dirty="0" err="1"/>
              <a:t>en</a:t>
            </a:r>
            <a:r>
              <a:rPr lang="en-US" dirty="0"/>
              <a:t> Saxion </a:t>
            </a:r>
            <a:r>
              <a:rPr lang="en-US" dirty="0" err="1"/>
              <a:t>Hogeschool</a:t>
            </a:r>
            <a:r>
              <a:rPr lang="en-US" dirty="0"/>
              <a:t> </a:t>
            </a:r>
            <a:r>
              <a:rPr lang="en-US" dirty="0" err="1"/>
              <a:t>zijn</a:t>
            </a:r>
            <a:r>
              <a:rPr lang="en-US" dirty="0"/>
              <a:t> </a:t>
            </a:r>
            <a:r>
              <a:rPr lang="en-US" dirty="0" err="1"/>
              <a:t>betrokken</a:t>
            </a:r>
            <a:r>
              <a:rPr lang="en-US" dirty="0"/>
              <a:t> </a:t>
            </a:r>
            <a:r>
              <a:rPr lang="en-US" dirty="0" err="1"/>
              <a:t>bij</a:t>
            </a:r>
            <a:r>
              <a:rPr lang="en-US" dirty="0"/>
              <a:t> de </a:t>
            </a:r>
            <a:r>
              <a:rPr lang="en-US" dirty="0" err="1"/>
              <a:t>uitvoering</a:t>
            </a:r>
            <a:r>
              <a:rPr lang="en-US" dirty="0"/>
              <a:t> van het </a:t>
            </a:r>
            <a:r>
              <a:rPr lang="en-US" dirty="0" err="1"/>
              <a:t>onderzoek</a:t>
            </a:r>
            <a:r>
              <a:rPr lang="en-US" dirty="0"/>
              <a:t>.</a:t>
            </a:r>
          </a:p>
          <a:p>
            <a:endParaRPr lang="en-US" dirty="0"/>
          </a:p>
        </p:txBody>
      </p:sp>
      <p:sp>
        <p:nvSpPr>
          <p:cNvPr id="4" name="Slide Number Placeholder 3"/>
          <p:cNvSpPr>
            <a:spLocks noGrp="1"/>
          </p:cNvSpPr>
          <p:nvPr>
            <p:ph type="sldNum" sz="quarter" idx="10"/>
          </p:nvPr>
        </p:nvSpPr>
        <p:spPr/>
        <p:txBody>
          <a:bodyPr/>
          <a:lstStyle/>
          <a:p>
            <a:fld id="{BC849E9A-41F7-4779-A581-48A7C374A227}" type="slidenum">
              <a:rPr lang="en-US" smtClean="0"/>
              <a:t>5</a:t>
            </a:fld>
            <a:endParaRPr lang="en-US" dirty="0"/>
          </a:p>
        </p:txBody>
      </p:sp>
    </p:spTree>
    <p:extLst>
      <p:ext uri="{BB962C8B-B14F-4D97-AF65-F5344CB8AC3E}">
        <p14:creationId xmlns:p14="http://schemas.microsoft.com/office/powerpoint/2010/main" val="419210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6</a:t>
            </a:fld>
            <a:endParaRPr lang="en-US" dirty="0"/>
          </a:p>
        </p:txBody>
      </p:sp>
    </p:spTree>
    <p:extLst>
      <p:ext uri="{BB962C8B-B14F-4D97-AF65-F5344CB8AC3E}">
        <p14:creationId xmlns:p14="http://schemas.microsoft.com/office/powerpoint/2010/main" val="244477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Maatschappelijke opdracht.</a:t>
            </a:r>
          </a:p>
          <a:p>
            <a:r>
              <a:rPr lang="nl-NL" dirty="0"/>
              <a:t>Hoe zie je jouw eigen school? (vraag aan publiek)</a:t>
            </a:r>
          </a:p>
          <a:p>
            <a:endParaRPr lang="nl-NL" dirty="0"/>
          </a:p>
          <a:p>
            <a:r>
              <a:rPr lang="nl-NL" dirty="0"/>
              <a:t>We zien in ons onderzoek het werken met geïntegreerde </a:t>
            </a:r>
            <a:r>
              <a:rPr lang="nl-NL" dirty="0" err="1"/>
              <a:t>so</a:t>
            </a:r>
            <a:r>
              <a:rPr lang="nl-NL" dirty="0"/>
              <a:t> – </a:t>
            </a:r>
            <a:r>
              <a:rPr lang="nl-NL" dirty="0" err="1"/>
              <a:t>sbo</a:t>
            </a:r>
            <a:r>
              <a:rPr lang="nl-NL" dirty="0"/>
              <a:t> groepen als een stap richting inclusiever onderwijs.</a:t>
            </a:r>
          </a:p>
          <a:p>
            <a:r>
              <a:rPr lang="nl-NL" dirty="0"/>
              <a:t>Bij exclusie zie je dat leerlingen met specifieke ondersteuningsbehoeften in mooie gebouwen in de bossen worden opgevangen, maar volledig buiten de maatschappij zijn en blijven.</a:t>
            </a:r>
          </a:p>
          <a:p>
            <a:r>
              <a:rPr lang="nl-NL" dirty="0"/>
              <a:t>In een gesegregeerde samenleving zitten deze leerlingen op een speciale school. Kort door de bocht gezegd voor veel leerlingen vandaag de dag de realiteit in Nederland.</a:t>
            </a:r>
          </a:p>
          <a:p>
            <a:endParaRPr lang="nl-NL" dirty="0"/>
          </a:p>
          <a:p>
            <a:r>
              <a:rPr lang="nl-NL" dirty="0"/>
              <a:t>Bij integratie is er de mogelijkheid om binnen de reguliere setting een speciaal aanbod te krijgen. Denk aan voorbeelden van scholen waar binnen een reguliere VO school een klas leerlingen uit het speciaal onderwijs zit.</a:t>
            </a:r>
          </a:p>
          <a:p>
            <a:endParaRPr lang="nl-NL" dirty="0"/>
          </a:p>
          <a:p>
            <a:r>
              <a:rPr lang="nl-NL" dirty="0"/>
              <a:t>In een inclusieve samenleving wordt iedereen binnen de samenleving en dus de school als mini samenleving, opgenomen.</a:t>
            </a:r>
          </a:p>
          <a:p>
            <a:endParaRPr lang="nl-NL" dirty="0"/>
          </a:p>
          <a:p>
            <a:r>
              <a:rPr lang="nl-NL" dirty="0"/>
              <a:t>Bij ons onderzoek gaat het om twee schooltypen die voorheen gesegregeerd waren (</a:t>
            </a:r>
            <a:r>
              <a:rPr lang="nl-NL" dirty="0" err="1"/>
              <a:t>so</a:t>
            </a:r>
            <a:r>
              <a:rPr lang="nl-NL" dirty="0"/>
              <a:t> en </a:t>
            </a:r>
            <a:r>
              <a:rPr lang="nl-NL" dirty="0" err="1"/>
              <a:t>sbo</a:t>
            </a:r>
            <a:r>
              <a:rPr lang="nl-NL" dirty="0"/>
              <a:t>) en nu toewerken naar integratie.</a:t>
            </a:r>
          </a:p>
          <a:p>
            <a:endParaRPr lang="nl-NL" dirty="0"/>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7</a:t>
            </a:fld>
            <a:endParaRPr lang="en-US" dirty="0"/>
          </a:p>
        </p:txBody>
      </p:sp>
    </p:spTree>
    <p:extLst>
      <p:ext uri="{BB962C8B-B14F-4D97-AF65-F5344CB8AC3E}">
        <p14:creationId xmlns:p14="http://schemas.microsoft.com/office/powerpoint/2010/main" val="4051000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8</a:t>
            </a:fld>
            <a:endParaRPr lang="en-US" dirty="0"/>
          </a:p>
        </p:txBody>
      </p:sp>
    </p:spTree>
    <p:extLst>
      <p:ext uri="{BB962C8B-B14F-4D97-AF65-F5344CB8AC3E}">
        <p14:creationId xmlns:p14="http://schemas.microsoft.com/office/powerpoint/2010/main" val="1230339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Theoretisch kader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index </a:t>
            </a:r>
            <a:r>
              <a:rPr lang="nl-NL" sz="1200" kern="1200" dirty="0" err="1">
                <a:solidFill>
                  <a:schemeClr val="tx1"/>
                </a:solidFill>
                <a:effectLst/>
                <a:latin typeface="+mn-lt"/>
                <a:ea typeface="+mn-ea"/>
                <a:cs typeface="+mn-cs"/>
              </a:rPr>
              <a:t>for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inclusion</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Ainscow</a:t>
            </a:r>
            <a:r>
              <a:rPr lang="nl-NL" sz="1200" kern="1200" dirty="0">
                <a:solidFill>
                  <a:schemeClr val="tx1"/>
                </a:solidFill>
                <a:effectLst/>
                <a:latin typeface="+mn-lt"/>
                <a:ea typeface="+mn-ea"/>
                <a:cs typeface="+mn-cs"/>
              </a:rPr>
              <a:t> en </a:t>
            </a:r>
            <a:r>
              <a:rPr lang="nl-NL" sz="1200" kern="1200" dirty="0" err="1">
                <a:solidFill>
                  <a:schemeClr val="tx1"/>
                </a:solidFill>
                <a:effectLst/>
                <a:latin typeface="+mn-lt"/>
                <a:ea typeface="+mn-ea"/>
                <a:cs typeface="+mn-cs"/>
              </a:rPr>
              <a:t>Booth</a:t>
            </a:r>
            <a:r>
              <a:rPr lang="nl-NL" sz="1200" kern="1200" dirty="0">
                <a:solidFill>
                  <a:schemeClr val="tx1"/>
                </a:solidFill>
                <a:effectLst/>
                <a:latin typeface="+mn-lt"/>
                <a:ea typeface="+mn-ea"/>
                <a:cs typeface="+mn-cs"/>
              </a:rPr>
              <a:t>) is een hulpmiddel voor scholen die toewerken naar inclusiever onderwijs.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het model staan drie dimensies centraal: de cultuur, het beleid en de praktijk.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dimensie “het creëren van een inclusieve cultuur” gaat over het ontwikkelen van gezamenlijke inclusieve waarden; het creëren van een veilige en samenwerkende gemeenschap waarin iedereen wordt gewaardeerd ongeacht de extra ondersteuningsbehoefte van de leerling.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dimensie “ontwikkelen van inclusief beleid” gaat om het ontwikkelen van een zogenaamde school voor iedereen. Het gaat om beleid dat diversiteit binnen de school ondersteunt en organiseert.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cultuur en het beleid is natuurlijk in de eerste plaats terug te zien in de klas. Daarom is de basis van het model het ontwikkelen van een inclusieve praktijk. Binnen deze dimensie gaat het om het organiseren van het leren en ontwikkelen van de leerling en het realiseren van de nodige ondersteuning.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BC849E9A-41F7-4779-A581-48A7C374A227}" type="slidenum">
              <a:rPr lang="en-US" smtClean="0"/>
              <a:t>9</a:t>
            </a:fld>
            <a:endParaRPr lang="en-US" dirty="0"/>
          </a:p>
        </p:txBody>
      </p:sp>
    </p:spTree>
    <p:extLst>
      <p:ext uri="{BB962C8B-B14F-4D97-AF65-F5344CB8AC3E}">
        <p14:creationId xmlns:p14="http://schemas.microsoft.com/office/powerpoint/2010/main" val="2519472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l-NL"/>
              <a:t>Klik om stijl te bewerken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DECF21A4-E71B-4D3A-AF45-E989C23A7BB1}" type="datetimeFigureOut">
              <a:rPr lang="en-US" smtClean="0"/>
              <a:t>5/31/22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1105086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l-NL"/>
              <a:t>Klik om stijl te bewerken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ECF21A4-E71B-4D3A-AF45-E989C23A7BB1}" type="datetimeFigureOut">
              <a:rPr lang="en-US" smtClean="0"/>
              <a:t>5/31/22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220862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stijl te bewerken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ECF21A4-E71B-4D3A-AF45-E989C23A7BB1}" type="datetimeFigureOut">
              <a:rPr lang="en-US" smtClean="0"/>
              <a:t>5/31/22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6AF1B4E-90EC-4A51-B6E5-B702C054ECB0}" type="slidenum">
              <a:rPr lang="en-US" smtClean="0"/>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94688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l-NL"/>
              <a:t>Klik om stijl te bewerken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DECF21A4-E71B-4D3A-AF45-E989C23A7BB1}" type="datetimeFigureOut">
              <a:rPr lang="en-US" smtClean="0"/>
              <a:t>5/31/22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242474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DECF21A4-E71B-4D3A-AF45-E989C23A7BB1}" type="datetimeFigureOut">
              <a:rPr lang="en-US" smtClean="0"/>
              <a:t>5/31/22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6AF1B4E-90EC-4A51-B6E5-B702C054ECB0}" type="slidenum">
              <a:rPr lang="en-US" smtClean="0"/>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92192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l-NL"/>
              <a:t>Klik om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DECF21A4-E71B-4D3A-AF45-E989C23A7BB1}" type="datetimeFigureOut">
              <a:rPr lang="en-US" smtClean="0"/>
              <a:t>5/31/22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1955734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ECF21A4-E71B-4D3A-AF45-E989C23A7BB1}" type="datetimeFigureOut">
              <a:rPr lang="en-US" smtClean="0"/>
              <a:t>5/31/22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61578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ECF21A4-E71B-4D3A-AF45-E989C23A7BB1}" type="datetimeFigureOut">
              <a:rPr lang="en-US" smtClean="0"/>
              <a:t>5/31/22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1951628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l-NL"/>
              <a:t>Klik om stijl te bewerken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ECF21A4-E71B-4D3A-AF45-E989C23A7BB1}" type="datetimeFigureOut">
              <a:rPr lang="en-US" smtClean="0"/>
              <a:t>5/31/22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232048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ECF21A4-E71B-4D3A-AF45-E989C23A7BB1}" type="datetimeFigureOut">
              <a:rPr lang="en-US" smtClean="0"/>
              <a:t>5/31/22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1815523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DECF21A4-E71B-4D3A-AF45-E989C23A7BB1}" type="datetimeFigureOut">
              <a:rPr lang="en-US" smtClean="0"/>
              <a:t>5/31/22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1053584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ECF21A4-E71B-4D3A-AF45-E989C23A7BB1}" type="datetimeFigureOut">
              <a:rPr lang="en-US" smtClean="0"/>
              <a:t>5/31/22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876951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DECF21A4-E71B-4D3A-AF45-E989C23A7BB1}" type="datetimeFigureOut">
              <a:rPr lang="en-US" smtClean="0"/>
              <a:t>5/31/22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4117960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F21A4-E71B-4D3A-AF45-E989C23A7BB1}" type="datetimeFigureOut">
              <a:rPr lang="en-US" smtClean="0"/>
              <a:t>5/31/22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53059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l-NL"/>
              <a:t>Klik om stijl te bewerken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ECF21A4-E71B-4D3A-AF45-E989C23A7BB1}" type="datetimeFigureOut">
              <a:rPr lang="en-US" smtClean="0"/>
              <a:t>5/31/22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12418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ECF21A4-E71B-4D3A-AF45-E989C23A7BB1}" type="datetimeFigureOut">
              <a:rPr lang="en-US" smtClean="0"/>
              <a:t>5/31/22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6AF1B4E-90EC-4A51-B6E5-B702C054ECB0}" type="slidenum">
              <a:rPr lang="en-US" smtClean="0"/>
              <a:t>‹nr.›</a:t>
            </a:fld>
            <a:endParaRPr lang="en-US" dirty="0"/>
          </a:p>
        </p:txBody>
      </p:sp>
    </p:spTree>
    <p:extLst>
      <p:ext uri="{BB962C8B-B14F-4D97-AF65-F5344CB8AC3E}">
        <p14:creationId xmlns:p14="http://schemas.microsoft.com/office/powerpoint/2010/main" val="2894157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ECF21A4-E71B-4D3A-AF45-E989C23A7BB1}" type="datetimeFigureOut">
              <a:rPr lang="en-US" smtClean="0"/>
              <a:t>5/31/22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6AF1B4E-90EC-4A51-B6E5-B702C054ECB0}" type="slidenum">
              <a:rPr lang="en-US" smtClean="0"/>
              <a:t>‹nr.›</a:t>
            </a:fld>
            <a:endParaRPr lang="en-US" dirty="0"/>
          </a:p>
        </p:txBody>
      </p:sp>
    </p:spTree>
    <p:extLst>
      <p:ext uri="{BB962C8B-B14F-4D97-AF65-F5344CB8AC3E}">
        <p14:creationId xmlns:p14="http://schemas.microsoft.com/office/powerpoint/2010/main" val="226998567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csie.org.uk/index.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1116672" y="2202109"/>
            <a:ext cx="9126674" cy="1363215"/>
          </a:xfrm>
        </p:spPr>
        <p:txBody>
          <a:bodyPr anchor="t">
            <a:normAutofit/>
          </a:bodyPr>
          <a:lstStyle/>
          <a:p>
            <a:pPr algn="ctr"/>
            <a:r>
              <a:rPr lang="en-US" sz="4400" dirty="0" err="1">
                <a:solidFill>
                  <a:schemeClr val="accent2">
                    <a:lumMod val="75000"/>
                  </a:schemeClr>
                </a:solidFill>
                <a:latin typeface="Franklin Gothic Book" panose="020B0503020102020204" pitchFamily="34" charset="0"/>
                <a:cs typeface="Segoe UI" panose="020B0502040204020203" pitchFamily="34" charset="0"/>
              </a:rPr>
              <a:t>Receptenboek</a:t>
            </a:r>
            <a:r>
              <a:rPr lang="en-US" sz="4400" dirty="0">
                <a:solidFill>
                  <a:schemeClr val="accent2">
                    <a:lumMod val="75000"/>
                  </a:schemeClr>
                </a:solidFill>
                <a:latin typeface="Franklin Gothic Book" panose="020B0503020102020204" pitchFamily="34" charset="0"/>
                <a:cs typeface="Segoe UI" panose="020B0502040204020203" pitchFamily="34" charset="0"/>
              </a:rPr>
              <a:t> </a:t>
            </a:r>
            <a:r>
              <a:rPr lang="en-US" sz="4400" dirty="0" err="1">
                <a:solidFill>
                  <a:schemeClr val="accent2">
                    <a:lumMod val="75000"/>
                  </a:schemeClr>
                </a:solidFill>
                <a:latin typeface="Franklin Gothic Book" panose="020B0503020102020204" pitchFamily="34" charset="0"/>
                <a:cs typeface="Segoe UI" panose="020B0502040204020203" pitchFamily="34" charset="0"/>
              </a:rPr>
              <a:t>voor</a:t>
            </a:r>
            <a:r>
              <a:rPr lang="en-US" sz="4400" dirty="0">
                <a:solidFill>
                  <a:schemeClr val="accent2">
                    <a:lumMod val="75000"/>
                  </a:schemeClr>
                </a:solidFill>
                <a:latin typeface="Franklin Gothic Book" panose="020B0503020102020204" pitchFamily="34" charset="0"/>
                <a:cs typeface="Segoe UI" panose="020B0502040204020203" pitchFamily="34" charset="0"/>
              </a:rPr>
              <a:t> </a:t>
            </a:r>
            <a:r>
              <a:rPr lang="en-US" sz="4400" dirty="0" err="1">
                <a:solidFill>
                  <a:schemeClr val="accent2">
                    <a:lumMod val="75000"/>
                  </a:schemeClr>
                </a:solidFill>
                <a:latin typeface="Franklin Gothic Book" panose="020B0503020102020204" pitchFamily="34" charset="0"/>
                <a:cs typeface="Segoe UI" panose="020B0502040204020203" pitchFamily="34" charset="0"/>
              </a:rPr>
              <a:t>Inclusie</a:t>
            </a:r>
            <a:endParaRPr lang="en-US" sz="4400" dirty="0">
              <a:solidFill>
                <a:schemeClr val="accent2">
                  <a:lumMod val="75000"/>
                </a:schemeClr>
              </a:solidFill>
              <a:latin typeface="Franklin Gothic Book" panose="020B0503020102020204" pitchFamily="34" charset="0"/>
              <a:cs typeface="Segoe UI" panose="020B0502040204020203" pitchFamily="34" charset="0"/>
            </a:endParaRPr>
          </a:p>
        </p:txBody>
      </p:sp>
      <p:pic>
        <p:nvPicPr>
          <p:cNvPr id="1028" name="Picture 4" descr="14 of the Prettiest Recipe Books (and Tins!) You Can Buy">
            <a:extLst>
              <a:ext uri="{FF2B5EF4-FFF2-40B4-BE49-F238E27FC236}">
                <a16:creationId xmlns:a16="http://schemas.microsoft.com/office/drawing/2014/main" id="{941FE479-94AB-BB6C-E975-B2B0778C6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012" y="3565324"/>
            <a:ext cx="2294780" cy="22947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EFA4C2E-F795-0902-DA02-55994BCBB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25" y="5835882"/>
            <a:ext cx="1551986" cy="89239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89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27643-DFCD-9942-BD14-75368AE1A26D}"/>
              </a:ext>
            </a:extLst>
          </p:cNvPr>
          <p:cNvSpPr>
            <a:spLocks noGrp="1"/>
          </p:cNvSpPr>
          <p:nvPr>
            <p:ph type="title"/>
          </p:nvPr>
        </p:nvSpPr>
        <p:spPr/>
        <p:txBody>
          <a:bodyPr/>
          <a:lstStyle/>
          <a:p>
            <a:r>
              <a:rPr lang="nl-NL" dirty="0"/>
              <a:t>Betrokkenheidsmodel (CBAM)</a:t>
            </a:r>
          </a:p>
        </p:txBody>
      </p:sp>
      <p:graphicFrame>
        <p:nvGraphicFramePr>
          <p:cNvPr id="7" name="Tijdelijke aanduiding voor inhoud 6">
            <a:extLst>
              <a:ext uri="{FF2B5EF4-FFF2-40B4-BE49-F238E27FC236}">
                <a16:creationId xmlns:a16="http://schemas.microsoft.com/office/drawing/2014/main" id="{EB8FC139-12BD-1A4E-9900-2B4E6A85ECF9}"/>
              </a:ext>
            </a:extLst>
          </p:cNvPr>
          <p:cNvGraphicFramePr>
            <a:graphicFrameLocks noGrp="1"/>
          </p:cNvGraphicFramePr>
          <p:nvPr>
            <p:ph idx="1"/>
            <p:extLst>
              <p:ext uri="{D42A27DB-BD31-4B8C-83A1-F6EECF244321}">
                <p14:modId xmlns:p14="http://schemas.microsoft.com/office/powerpoint/2010/main" val="278698591"/>
              </p:ext>
            </p:extLst>
          </p:nvPr>
        </p:nvGraphicFramePr>
        <p:xfrm>
          <a:off x="677334" y="1291491"/>
          <a:ext cx="9913938" cy="4511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vak 3">
            <a:extLst>
              <a:ext uri="{FF2B5EF4-FFF2-40B4-BE49-F238E27FC236}">
                <a16:creationId xmlns:a16="http://schemas.microsoft.com/office/drawing/2014/main" id="{27C46C20-ED1D-834F-981C-43C291D280C9}"/>
              </a:ext>
            </a:extLst>
          </p:cNvPr>
          <p:cNvSpPr txBox="1"/>
          <p:nvPr/>
        </p:nvSpPr>
        <p:spPr>
          <a:xfrm>
            <a:off x="8671560" y="883920"/>
            <a:ext cx="3108960" cy="646331"/>
          </a:xfrm>
          <a:prstGeom prst="rect">
            <a:avLst/>
          </a:prstGeom>
          <a:noFill/>
        </p:spPr>
        <p:txBody>
          <a:bodyPr wrap="square" rtlCol="0">
            <a:spAutoFit/>
          </a:bodyPr>
          <a:lstStyle/>
          <a:p>
            <a:r>
              <a:rPr lang="nl-NL" dirty="0"/>
              <a:t>Van den Berg en </a:t>
            </a:r>
            <a:r>
              <a:rPr lang="nl-NL" dirty="0" err="1"/>
              <a:t>Vandenberghe</a:t>
            </a:r>
            <a:r>
              <a:rPr lang="nl-NL" dirty="0"/>
              <a:t> (1985)</a:t>
            </a:r>
          </a:p>
        </p:txBody>
      </p:sp>
      <p:graphicFrame>
        <p:nvGraphicFramePr>
          <p:cNvPr id="8" name="Diagram 7">
            <a:extLst>
              <a:ext uri="{FF2B5EF4-FFF2-40B4-BE49-F238E27FC236}">
                <a16:creationId xmlns:a16="http://schemas.microsoft.com/office/drawing/2014/main" id="{E415A701-5E34-0741-B72F-2CF1CED81201}"/>
              </a:ext>
            </a:extLst>
          </p:cNvPr>
          <p:cNvGraphicFramePr/>
          <p:nvPr>
            <p:extLst>
              <p:ext uri="{D42A27DB-BD31-4B8C-83A1-F6EECF244321}">
                <p14:modId xmlns:p14="http://schemas.microsoft.com/office/powerpoint/2010/main" val="2035728192"/>
              </p:ext>
            </p:extLst>
          </p:nvPr>
        </p:nvGraphicFramePr>
        <p:xfrm>
          <a:off x="1330960" y="71966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Afbeelding 8">
            <a:extLst>
              <a:ext uri="{FF2B5EF4-FFF2-40B4-BE49-F238E27FC236}">
                <a16:creationId xmlns:a16="http://schemas.microsoft.com/office/drawing/2014/main" id="{C547D906-6D98-A248-B465-FC35CDD636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48783" y="5958656"/>
            <a:ext cx="1971040" cy="579486"/>
          </a:xfrm>
          <a:prstGeom prst="rect">
            <a:avLst/>
          </a:prstGeom>
        </p:spPr>
      </p:pic>
    </p:spTree>
    <p:extLst>
      <p:ext uri="{BB962C8B-B14F-4D97-AF65-F5344CB8AC3E}">
        <p14:creationId xmlns:p14="http://schemas.microsoft.com/office/powerpoint/2010/main" val="370114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88719-0EB0-E749-BD1C-053508FF9CF1}"/>
              </a:ext>
            </a:extLst>
          </p:cNvPr>
          <p:cNvSpPr>
            <a:spLocks noGrp="1"/>
          </p:cNvSpPr>
          <p:nvPr>
            <p:ph type="title"/>
          </p:nvPr>
        </p:nvSpPr>
        <p:spPr/>
        <p:txBody>
          <a:bodyPr/>
          <a:lstStyle/>
          <a:p>
            <a:r>
              <a:rPr lang="nl-NL" dirty="0"/>
              <a:t>Denkkader</a:t>
            </a:r>
          </a:p>
        </p:txBody>
      </p:sp>
      <p:graphicFrame>
        <p:nvGraphicFramePr>
          <p:cNvPr id="8" name="Tijdelijke aanduiding voor inhoud 7">
            <a:extLst>
              <a:ext uri="{FF2B5EF4-FFF2-40B4-BE49-F238E27FC236}">
                <a16:creationId xmlns:a16="http://schemas.microsoft.com/office/drawing/2014/main" id="{CD419DF3-5E19-E03A-6812-F90420F1DFF3}"/>
              </a:ext>
            </a:extLst>
          </p:cNvPr>
          <p:cNvGraphicFramePr>
            <a:graphicFrameLocks noGrp="1"/>
          </p:cNvGraphicFramePr>
          <p:nvPr>
            <p:ph idx="1"/>
            <p:extLst>
              <p:ext uri="{D42A27DB-BD31-4B8C-83A1-F6EECF244321}">
                <p14:modId xmlns:p14="http://schemas.microsoft.com/office/powerpoint/2010/main" val="3946938745"/>
              </p:ext>
            </p:extLst>
          </p:nvPr>
        </p:nvGraphicFramePr>
        <p:xfrm>
          <a:off x="1773502" y="1904999"/>
          <a:ext cx="8915400" cy="4224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vak 5">
            <a:extLst>
              <a:ext uri="{FF2B5EF4-FFF2-40B4-BE49-F238E27FC236}">
                <a16:creationId xmlns:a16="http://schemas.microsoft.com/office/drawing/2014/main" id="{4FFBE188-1993-1246-5A0B-EC08D329DC1F}"/>
              </a:ext>
            </a:extLst>
          </p:cNvPr>
          <p:cNvSpPr txBox="1"/>
          <p:nvPr/>
        </p:nvSpPr>
        <p:spPr>
          <a:xfrm>
            <a:off x="3694208" y="5575869"/>
            <a:ext cx="6709119" cy="369332"/>
          </a:xfrm>
          <a:prstGeom prst="rect">
            <a:avLst/>
          </a:prstGeom>
          <a:noFill/>
        </p:spPr>
        <p:txBody>
          <a:bodyPr wrap="square" rtlCol="0">
            <a:spAutoFit/>
          </a:bodyPr>
          <a:lstStyle/>
          <a:p>
            <a:r>
              <a:rPr lang="nl-NL" dirty="0" err="1">
                <a:solidFill>
                  <a:schemeClr val="bg1"/>
                </a:solidFill>
              </a:rPr>
              <a:t>Evolving</a:t>
            </a:r>
            <a:r>
              <a:rPr lang="nl-NL" dirty="0">
                <a:solidFill>
                  <a:schemeClr val="bg1"/>
                </a:solidFill>
              </a:rPr>
              <a:t> </a:t>
            </a:r>
            <a:r>
              <a:rPr lang="nl-NL" dirty="0" err="1">
                <a:solidFill>
                  <a:schemeClr val="bg1"/>
                </a:solidFill>
              </a:rPr>
              <a:t>inclusive</a:t>
            </a:r>
            <a:r>
              <a:rPr lang="nl-NL" dirty="0">
                <a:solidFill>
                  <a:schemeClr val="bg1"/>
                </a:solidFill>
              </a:rPr>
              <a:t> </a:t>
            </a:r>
            <a:r>
              <a:rPr lang="nl-NL" dirty="0" err="1">
                <a:solidFill>
                  <a:schemeClr val="bg1"/>
                </a:solidFill>
              </a:rPr>
              <a:t>practises</a:t>
            </a:r>
            <a:r>
              <a:rPr lang="nl-NL" dirty="0">
                <a:solidFill>
                  <a:schemeClr val="bg1"/>
                </a:solidFill>
              </a:rPr>
              <a:t> (ontwikkeling over tijd)</a:t>
            </a:r>
          </a:p>
        </p:txBody>
      </p:sp>
    </p:spTree>
    <p:extLst>
      <p:ext uri="{BB962C8B-B14F-4D97-AF65-F5344CB8AC3E}">
        <p14:creationId xmlns:p14="http://schemas.microsoft.com/office/powerpoint/2010/main" val="3250089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4">
            <a:extLst>
              <a:ext uri="{FF2B5EF4-FFF2-40B4-BE49-F238E27FC236}">
                <a16:creationId xmlns:a16="http://schemas.microsoft.com/office/drawing/2014/main" id="{7E36CA32-A0B9-9048-8095-E899A181AE58}"/>
              </a:ext>
            </a:extLst>
          </p:cNvPr>
          <p:cNvSpPr txBox="1">
            <a:spLocks/>
          </p:cNvSpPr>
          <p:nvPr/>
        </p:nvSpPr>
        <p:spPr>
          <a:xfrm>
            <a:off x="2011764" y="67502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t>Overzicht</a:t>
            </a:r>
          </a:p>
        </p:txBody>
      </p:sp>
      <p:sp>
        <p:nvSpPr>
          <p:cNvPr id="5" name="Tijdelijke aanduiding voor inhoud 15">
            <a:extLst>
              <a:ext uri="{FF2B5EF4-FFF2-40B4-BE49-F238E27FC236}">
                <a16:creationId xmlns:a16="http://schemas.microsoft.com/office/drawing/2014/main" id="{BD8DEEEF-D0A9-064E-AEBD-768880080ADB}"/>
              </a:ext>
            </a:extLst>
          </p:cNvPr>
          <p:cNvSpPr txBox="1">
            <a:spLocks/>
          </p:cNvSpPr>
          <p:nvPr/>
        </p:nvSpPr>
        <p:spPr>
          <a:xfrm>
            <a:off x="2540926" y="2050671"/>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solidFill>
                  <a:schemeClr val="accent2">
                    <a:lumMod val="40000"/>
                    <a:lumOff val="60000"/>
                  </a:schemeClr>
                </a:solidFill>
              </a:rPr>
              <a:t>Kennismaken</a:t>
            </a:r>
          </a:p>
          <a:p>
            <a:r>
              <a:rPr lang="nl-NL" sz="2400" dirty="0">
                <a:solidFill>
                  <a:schemeClr val="accent2">
                    <a:lumMod val="40000"/>
                    <a:lumOff val="60000"/>
                  </a:schemeClr>
                </a:solidFill>
              </a:rPr>
              <a:t>(voortgezet) speciaal (basis) onderwijs ?</a:t>
            </a:r>
          </a:p>
          <a:p>
            <a:r>
              <a:rPr lang="nl-NL" sz="2400" dirty="0">
                <a:solidFill>
                  <a:schemeClr val="accent2">
                    <a:lumMod val="40000"/>
                    <a:lumOff val="60000"/>
                  </a:schemeClr>
                </a:solidFill>
              </a:rPr>
              <a:t>Inclusie/Integratie</a:t>
            </a:r>
          </a:p>
          <a:p>
            <a:r>
              <a:rPr lang="nl-NL" sz="2400" dirty="0">
                <a:solidFill>
                  <a:schemeClr val="accent2">
                    <a:lumMod val="40000"/>
                    <a:lumOff val="60000"/>
                  </a:schemeClr>
                </a:solidFill>
              </a:rPr>
              <a:t>Ingrediënten</a:t>
            </a:r>
          </a:p>
          <a:p>
            <a:r>
              <a:rPr lang="nl-NL" sz="2400" dirty="0">
                <a:solidFill>
                  <a:schemeClr val="accent2">
                    <a:lumMod val="75000"/>
                  </a:schemeClr>
                </a:solidFill>
              </a:rPr>
              <a:t>Attitude</a:t>
            </a:r>
          </a:p>
          <a:p>
            <a:r>
              <a:rPr lang="nl-NL" sz="2400" dirty="0">
                <a:solidFill>
                  <a:schemeClr val="accent2">
                    <a:lumMod val="40000"/>
                    <a:lumOff val="60000"/>
                  </a:schemeClr>
                </a:solidFill>
              </a:rPr>
              <a:t>Gelegenheid tot het stellen van vragen</a:t>
            </a:r>
            <a:endParaRPr lang="nl-NL" dirty="0"/>
          </a:p>
        </p:txBody>
      </p:sp>
    </p:spTree>
    <p:extLst>
      <p:ext uri="{BB962C8B-B14F-4D97-AF65-F5344CB8AC3E}">
        <p14:creationId xmlns:p14="http://schemas.microsoft.com/office/powerpoint/2010/main" val="2668619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B8AF3-D8D3-9AE1-9E5C-2104E0706C6A}"/>
              </a:ext>
            </a:extLst>
          </p:cNvPr>
          <p:cNvSpPr>
            <a:spLocks noGrp="1"/>
          </p:cNvSpPr>
          <p:nvPr>
            <p:ph type="title"/>
          </p:nvPr>
        </p:nvSpPr>
        <p:spPr/>
        <p:txBody>
          <a:bodyPr/>
          <a:lstStyle/>
          <a:p>
            <a:r>
              <a:rPr lang="nl-NL" dirty="0"/>
              <a:t>Attitude 1/4</a:t>
            </a:r>
          </a:p>
        </p:txBody>
      </p:sp>
      <p:sp>
        <p:nvSpPr>
          <p:cNvPr id="3" name="Tijdelijke aanduiding voor inhoud 2">
            <a:extLst>
              <a:ext uri="{FF2B5EF4-FFF2-40B4-BE49-F238E27FC236}">
                <a16:creationId xmlns:a16="http://schemas.microsoft.com/office/drawing/2014/main" id="{198DBE4B-6C71-B36C-119E-D83FF171F88F}"/>
              </a:ext>
            </a:extLst>
          </p:cNvPr>
          <p:cNvSpPr>
            <a:spLocks noGrp="1"/>
          </p:cNvSpPr>
          <p:nvPr>
            <p:ph idx="1"/>
          </p:nvPr>
        </p:nvSpPr>
        <p:spPr>
          <a:xfrm>
            <a:off x="2589212" y="2810934"/>
            <a:ext cx="8915400" cy="3777622"/>
          </a:xfrm>
        </p:spPr>
        <p:txBody>
          <a:bodyPr/>
          <a:lstStyle/>
          <a:p>
            <a:r>
              <a:rPr lang="nl-NL" dirty="0"/>
              <a:t>Inclusieve cultuur</a:t>
            </a:r>
          </a:p>
          <a:p>
            <a:r>
              <a:rPr lang="nl-NL" dirty="0"/>
              <a:t>Drie reacties</a:t>
            </a:r>
          </a:p>
          <a:p>
            <a:r>
              <a:rPr lang="nl-NL" dirty="0"/>
              <a:t>Literatuur: Beïnvloed door </a:t>
            </a:r>
            <a:r>
              <a:rPr lang="nl-NL" dirty="0" err="1"/>
              <a:t>leerlingkenmerken</a:t>
            </a:r>
            <a:r>
              <a:rPr lang="nl-NL" dirty="0"/>
              <a:t> en persoonlijke kenmerken</a:t>
            </a:r>
          </a:p>
          <a:p>
            <a:r>
              <a:rPr lang="nl-NL" dirty="0"/>
              <a:t>Literatuur: Gematigd negatief</a:t>
            </a:r>
          </a:p>
        </p:txBody>
      </p:sp>
      <p:pic>
        <p:nvPicPr>
          <p:cNvPr id="3076" name="Picture 4" descr="Role of Attitude in Communication">
            <a:extLst>
              <a:ext uri="{FF2B5EF4-FFF2-40B4-BE49-F238E27FC236}">
                <a16:creationId xmlns:a16="http://schemas.microsoft.com/office/drawing/2014/main" id="{3C383ABE-E602-24A0-14FE-370CCAF1F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146" y="857955"/>
            <a:ext cx="2396609" cy="149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98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5A5BBF-E878-60AE-EA33-C433DBFC1FF3}"/>
              </a:ext>
            </a:extLst>
          </p:cNvPr>
          <p:cNvSpPr>
            <a:spLocks noGrp="1"/>
          </p:cNvSpPr>
          <p:nvPr>
            <p:ph type="title"/>
          </p:nvPr>
        </p:nvSpPr>
        <p:spPr/>
        <p:txBody>
          <a:bodyPr/>
          <a:lstStyle/>
          <a:p>
            <a:r>
              <a:rPr lang="nl-NL" dirty="0"/>
              <a:t>Attitude 2/4</a:t>
            </a:r>
          </a:p>
        </p:txBody>
      </p:sp>
      <p:sp>
        <p:nvSpPr>
          <p:cNvPr id="3" name="Tijdelijke aanduiding voor inhoud 2">
            <a:extLst>
              <a:ext uri="{FF2B5EF4-FFF2-40B4-BE49-F238E27FC236}">
                <a16:creationId xmlns:a16="http://schemas.microsoft.com/office/drawing/2014/main" id="{336C4017-CC37-72B9-009D-905ADEFBB811}"/>
              </a:ext>
            </a:extLst>
          </p:cNvPr>
          <p:cNvSpPr>
            <a:spLocks noGrp="1"/>
          </p:cNvSpPr>
          <p:nvPr>
            <p:ph idx="1"/>
          </p:nvPr>
        </p:nvSpPr>
        <p:spPr>
          <a:xfrm>
            <a:off x="2589212" y="2133600"/>
            <a:ext cx="8915400" cy="3826934"/>
          </a:xfrm>
        </p:spPr>
        <p:txBody>
          <a:bodyPr/>
          <a:lstStyle/>
          <a:p>
            <a:r>
              <a:rPr lang="nl-NL" dirty="0"/>
              <a:t>Schooljaar 2020-2021</a:t>
            </a:r>
          </a:p>
          <a:p>
            <a:r>
              <a:rPr lang="nl-NL" dirty="0"/>
              <a:t>53 leraren, 29 ondersteuners</a:t>
            </a:r>
          </a:p>
          <a:p>
            <a:r>
              <a:rPr lang="nl-NL" dirty="0"/>
              <a:t>Schaal 1-5</a:t>
            </a:r>
          </a:p>
          <a:p>
            <a:r>
              <a:rPr lang="nl-NL" dirty="0"/>
              <a:t>Gemiddeld 3.27 (gematigd positief)</a:t>
            </a:r>
          </a:p>
          <a:p>
            <a:endParaRPr lang="nl-NL" dirty="0"/>
          </a:p>
          <a:p>
            <a:r>
              <a:rPr lang="nl-NL" dirty="0"/>
              <a:t>NIET beïnvloedt door leeftijd, werkervaring of rol (leraar of ondersteuner)</a:t>
            </a:r>
          </a:p>
          <a:p>
            <a:r>
              <a:rPr lang="nl-NL" dirty="0"/>
              <a:t>NIET SIGNIFICANT beïnvloedt door competentiegevoel</a:t>
            </a:r>
          </a:p>
          <a:p>
            <a:r>
              <a:rPr lang="nl-NL" dirty="0"/>
              <a:t>WEL beïnvloedt door betrokkenheidsgevoel </a:t>
            </a:r>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2140406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C2D61E-C7AF-9148-0458-7C3CE1476DDB}"/>
              </a:ext>
            </a:extLst>
          </p:cNvPr>
          <p:cNvSpPr>
            <a:spLocks noGrp="1"/>
          </p:cNvSpPr>
          <p:nvPr>
            <p:ph type="title"/>
          </p:nvPr>
        </p:nvSpPr>
        <p:spPr/>
        <p:txBody>
          <a:bodyPr/>
          <a:lstStyle/>
          <a:p>
            <a:r>
              <a:rPr lang="nl-NL" dirty="0"/>
              <a:t>Attitude 3/4</a:t>
            </a:r>
          </a:p>
        </p:txBody>
      </p:sp>
      <p:sp>
        <p:nvSpPr>
          <p:cNvPr id="3" name="Tijdelijke aanduiding voor inhoud 2">
            <a:extLst>
              <a:ext uri="{FF2B5EF4-FFF2-40B4-BE49-F238E27FC236}">
                <a16:creationId xmlns:a16="http://schemas.microsoft.com/office/drawing/2014/main" id="{1CF659F9-CD65-9624-5122-DE12D750F8B3}"/>
              </a:ext>
            </a:extLst>
          </p:cNvPr>
          <p:cNvSpPr>
            <a:spLocks noGrp="1"/>
          </p:cNvSpPr>
          <p:nvPr>
            <p:ph idx="1"/>
          </p:nvPr>
        </p:nvSpPr>
        <p:spPr>
          <a:xfrm>
            <a:off x="2589212" y="1693334"/>
            <a:ext cx="8915400" cy="3777622"/>
          </a:xfrm>
        </p:spPr>
        <p:txBody>
          <a:bodyPr/>
          <a:lstStyle/>
          <a:p>
            <a:r>
              <a:rPr lang="nl-NL" dirty="0"/>
              <a:t>2021-2022</a:t>
            </a:r>
          </a:p>
          <a:p>
            <a:r>
              <a:rPr lang="nl-NL" dirty="0"/>
              <a:t>VOORLOPIG!!!!! (vragenlijst loopt nog)</a:t>
            </a:r>
          </a:p>
          <a:p>
            <a:endParaRPr lang="nl-NL" dirty="0"/>
          </a:p>
          <a:p>
            <a:r>
              <a:rPr lang="nl-NL" dirty="0"/>
              <a:t>Gematigd positief: 3.34 (2020-2021: 3.27)</a:t>
            </a:r>
          </a:p>
          <a:p>
            <a:endParaRPr lang="nl-NL" dirty="0"/>
          </a:p>
        </p:txBody>
      </p:sp>
    </p:spTree>
    <p:extLst>
      <p:ext uri="{BB962C8B-B14F-4D97-AF65-F5344CB8AC3E}">
        <p14:creationId xmlns:p14="http://schemas.microsoft.com/office/powerpoint/2010/main" val="4188942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10C0F-84BF-248A-854B-C90A603C6F7E}"/>
              </a:ext>
            </a:extLst>
          </p:cNvPr>
          <p:cNvSpPr>
            <a:spLocks noGrp="1"/>
          </p:cNvSpPr>
          <p:nvPr>
            <p:ph type="title"/>
          </p:nvPr>
        </p:nvSpPr>
        <p:spPr/>
        <p:txBody>
          <a:bodyPr/>
          <a:lstStyle/>
          <a:p>
            <a:r>
              <a:rPr lang="nl-NL" dirty="0"/>
              <a:t>Attitude 4/4</a:t>
            </a:r>
          </a:p>
        </p:txBody>
      </p:sp>
      <p:sp>
        <p:nvSpPr>
          <p:cNvPr id="3" name="Tijdelijke aanduiding voor inhoud 2">
            <a:extLst>
              <a:ext uri="{FF2B5EF4-FFF2-40B4-BE49-F238E27FC236}">
                <a16:creationId xmlns:a16="http://schemas.microsoft.com/office/drawing/2014/main" id="{16913AF3-BEB6-5859-D39A-933F32C1D7C4}"/>
              </a:ext>
            </a:extLst>
          </p:cNvPr>
          <p:cNvSpPr>
            <a:spLocks noGrp="1"/>
          </p:cNvSpPr>
          <p:nvPr>
            <p:ph idx="1"/>
          </p:nvPr>
        </p:nvSpPr>
        <p:spPr/>
        <p:txBody>
          <a:bodyPr/>
          <a:lstStyle/>
          <a:p>
            <a:r>
              <a:rPr lang="nl-NL" dirty="0"/>
              <a:t>Hoe zit het met jullie Attitude?</a:t>
            </a:r>
          </a:p>
          <a:p>
            <a:r>
              <a:rPr lang="nl-NL" dirty="0"/>
              <a:t>Ga naar </a:t>
            </a:r>
            <a:r>
              <a:rPr lang="nl-NL" dirty="0" err="1"/>
              <a:t>Menti.com</a:t>
            </a:r>
            <a:r>
              <a:rPr lang="nl-NL" dirty="0"/>
              <a:t> en voer de code in</a:t>
            </a:r>
          </a:p>
          <a:p>
            <a:endParaRPr lang="nl-NL" dirty="0"/>
          </a:p>
        </p:txBody>
      </p:sp>
      <p:graphicFrame>
        <p:nvGraphicFramePr>
          <p:cNvPr id="4" name="Grafiek 3">
            <a:extLst>
              <a:ext uri="{FF2B5EF4-FFF2-40B4-BE49-F238E27FC236}">
                <a16:creationId xmlns:a16="http://schemas.microsoft.com/office/drawing/2014/main" id="{F769018E-AF9A-B11C-84E6-75AEB956A22A}"/>
              </a:ext>
            </a:extLst>
          </p:cNvPr>
          <p:cNvGraphicFramePr/>
          <p:nvPr>
            <p:extLst>
              <p:ext uri="{D42A27DB-BD31-4B8C-83A1-F6EECF244321}">
                <p14:modId xmlns:p14="http://schemas.microsoft.com/office/powerpoint/2010/main" val="1778609807"/>
              </p:ext>
            </p:extLst>
          </p:nvPr>
        </p:nvGraphicFramePr>
        <p:xfrm>
          <a:off x="2589212" y="3429000"/>
          <a:ext cx="5633156" cy="31354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533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4">
            <a:extLst>
              <a:ext uri="{FF2B5EF4-FFF2-40B4-BE49-F238E27FC236}">
                <a16:creationId xmlns:a16="http://schemas.microsoft.com/office/drawing/2014/main" id="{7E36CA32-A0B9-9048-8095-E899A181AE58}"/>
              </a:ext>
            </a:extLst>
          </p:cNvPr>
          <p:cNvSpPr txBox="1">
            <a:spLocks/>
          </p:cNvSpPr>
          <p:nvPr/>
        </p:nvSpPr>
        <p:spPr>
          <a:xfrm>
            <a:off x="2011764" y="67502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t>Overzicht</a:t>
            </a:r>
          </a:p>
        </p:txBody>
      </p:sp>
      <p:sp>
        <p:nvSpPr>
          <p:cNvPr id="5" name="Tijdelijke aanduiding voor inhoud 15">
            <a:extLst>
              <a:ext uri="{FF2B5EF4-FFF2-40B4-BE49-F238E27FC236}">
                <a16:creationId xmlns:a16="http://schemas.microsoft.com/office/drawing/2014/main" id="{BD8DEEEF-D0A9-064E-AEBD-768880080ADB}"/>
              </a:ext>
            </a:extLst>
          </p:cNvPr>
          <p:cNvSpPr txBox="1">
            <a:spLocks/>
          </p:cNvSpPr>
          <p:nvPr/>
        </p:nvSpPr>
        <p:spPr>
          <a:xfrm>
            <a:off x="2540926" y="2050671"/>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solidFill>
                  <a:schemeClr val="accent2">
                    <a:lumMod val="40000"/>
                    <a:lumOff val="60000"/>
                  </a:schemeClr>
                </a:solidFill>
              </a:rPr>
              <a:t>Kennismaken</a:t>
            </a:r>
          </a:p>
          <a:p>
            <a:r>
              <a:rPr lang="nl-NL" sz="2400" dirty="0">
                <a:solidFill>
                  <a:schemeClr val="accent2">
                    <a:lumMod val="40000"/>
                    <a:lumOff val="60000"/>
                  </a:schemeClr>
                </a:solidFill>
              </a:rPr>
              <a:t>(voortgezet) speciaal (basis) onderwijs ?</a:t>
            </a:r>
          </a:p>
          <a:p>
            <a:r>
              <a:rPr lang="nl-NL" sz="2400" dirty="0">
                <a:solidFill>
                  <a:schemeClr val="accent2">
                    <a:lumMod val="40000"/>
                    <a:lumOff val="60000"/>
                  </a:schemeClr>
                </a:solidFill>
              </a:rPr>
              <a:t>Inclusie/Integratie</a:t>
            </a:r>
          </a:p>
          <a:p>
            <a:r>
              <a:rPr lang="nl-NL" sz="2400" dirty="0">
                <a:solidFill>
                  <a:schemeClr val="accent2">
                    <a:lumMod val="40000"/>
                    <a:lumOff val="60000"/>
                  </a:schemeClr>
                </a:solidFill>
              </a:rPr>
              <a:t>Ingrediënten</a:t>
            </a:r>
          </a:p>
          <a:p>
            <a:r>
              <a:rPr lang="nl-NL" sz="2400" dirty="0">
                <a:solidFill>
                  <a:schemeClr val="accent2">
                    <a:lumMod val="40000"/>
                    <a:lumOff val="60000"/>
                  </a:schemeClr>
                </a:solidFill>
              </a:rPr>
              <a:t>Attitude</a:t>
            </a:r>
          </a:p>
          <a:p>
            <a:r>
              <a:rPr lang="nl-NL" sz="2400" dirty="0">
                <a:solidFill>
                  <a:schemeClr val="accent2">
                    <a:lumMod val="75000"/>
                  </a:schemeClr>
                </a:solidFill>
              </a:rPr>
              <a:t>Gelegenheid tot het stellen van vragen</a:t>
            </a:r>
            <a:endParaRPr lang="nl-NL" dirty="0"/>
          </a:p>
        </p:txBody>
      </p:sp>
    </p:spTree>
    <p:extLst>
      <p:ext uri="{BB962C8B-B14F-4D97-AF65-F5344CB8AC3E}">
        <p14:creationId xmlns:p14="http://schemas.microsoft.com/office/powerpoint/2010/main" val="2249223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30C7330-EECD-3B4B-EDD5-B246CD4CAB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575" y="2101934"/>
            <a:ext cx="3522850" cy="20256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38A87984-18C9-4360-76B8-6AD4DC514F78}"/>
              </a:ext>
            </a:extLst>
          </p:cNvPr>
          <p:cNvSpPr txBox="1"/>
          <p:nvPr/>
        </p:nvSpPr>
        <p:spPr>
          <a:xfrm>
            <a:off x="4002066" y="4952010"/>
            <a:ext cx="6685808" cy="461665"/>
          </a:xfrm>
          <a:prstGeom prst="rect">
            <a:avLst/>
          </a:prstGeom>
          <a:noFill/>
        </p:spPr>
        <p:txBody>
          <a:bodyPr wrap="square" rtlCol="0">
            <a:spAutoFit/>
          </a:bodyPr>
          <a:lstStyle/>
          <a:p>
            <a:r>
              <a:rPr lang="nl-NL" sz="2400" dirty="0"/>
              <a:t>Bedankt voor uw aandacht!</a:t>
            </a:r>
          </a:p>
        </p:txBody>
      </p:sp>
    </p:spTree>
    <p:extLst>
      <p:ext uri="{BB962C8B-B14F-4D97-AF65-F5344CB8AC3E}">
        <p14:creationId xmlns:p14="http://schemas.microsoft.com/office/powerpoint/2010/main" val="854371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4">
            <a:extLst>
              <a:ext uri="{FF2B5EF4-FFF2-40B4-BE49-F238E27FC236}">
                <a16:creationId xmlns:a16="http://schemas.microsoft.com/office/drawing/2014/main" id="{7E36CA32-A0B9-9048-8095-E899A181AE58}"/>
              </a:ext>
            </a:extLst>
          </p:cNvPr>
          <p:cNvSpPr txBox="1">
            <a:spLocks/>
          </p:cNvSpPr>
          <p:nvPr/>
        </p:nvSpPr>
        <p:spPr>
          <a:xfrm>
            <a:off x="2011764" y="67502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t>Overzicht</a:t>
            </a:r>
          </a:p>
        </p:txBody>
      </p:sp>
      <p:sp>
        <p:nvSpPr>
          <p:cNvPr id="5" name="Tijdelijke aanduiding voor inhoud 15">
            <a:extLst>
              <a:ext uri="{FF2B5EF4-FFF2-40B4-BE49-F238E27FC236}">
                <a16:creationId xmlns:a16="http://schemas.microsoft.com/office/drawing/2014/main" id="{BD8DEEEF-D0A9-064E-AEBD-768880080ADB}"/>
              </a:ext>
            </a:extLst>
          </p:cNvPr>
          <p:cNvSpPr txBox="1">
            <a:spLocks/>
          </p:cNvSpPr>
          <p:nvPr/>
        </p:nvSpPr>
        <p:spPr>
          <a:xfrm>
            <a:off x="2540926" y="2050671"/>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solidFill>
                  <a:schemeClr val="accent2">
                    <a:lumMod val="75000"/>
                  </a:schemeClr>
                </a:solidFill>
              </a:rPr>
              <a:t>Kennismaken</a:t>
            </a:r>
          </a:p>
          <a:p>
            <a:r>
              <a:rPr lang="nl-NL" sz="2400" dirty="0">
                <a:solidFill>
                  <a:schemeClr val="accent2">
                    <a:lumMod val="75000"/>
                  </a:schemeClr>
                </a:solidFill>
              </a:rPr>
              <a:t>(voortgezet) speciaal (basis) onderwijs ?</a:t>
            </a:r>
          </a:p>
          <a:p>
            <a:r>
              <a:rPr lang="nl-NL" sz="2400" dirty="0">
                <a:solidFill>
                  <a:schemeClr val="accent2">
                    <a:lumMod val="75000"/>
                  </a:schemeClr>
                </a:solidFill>
              </a:rPr>
              <a:t>Inclusie/Integratie</a:t>
            </a:r>
          </a:p>
          <a:p>
            <a:r>
              <a:rPr lang="nl-NL" sz="2400" dirty="0">
                <a:solidFill>
                  <a:schemeClr val="accent2">
                    <a:lumMod val="75000"/>
                  </a:schemeClr>
                </a:solidFill>
              </a:rPr>
              <a:t>Ingrediënten</a:t>
            </a:r>
          </a:p>
          <a:p>
            <a:r>
              <a:rPr lang="nl-NL" sz="2400" dirty="0">
                <a:solidFill>
                  <a:schemeClr val="accent2">
                    <a:lumMod val="75000"/>
                  </a:schemeClr>
                </a:solidFill>
              </a:rPr>
              <a:t>Attitude</a:t>
            </a:r>
          </a:p>
          <a:p>
            <a:r>
              <a:rPr lang="nl-NL" sz="2400" dirty="0">
                <a:solidFill>
                  <a:schemeClr val="accent2">
                    <a:lumMod val="75000"/>
                  </a:schemeClr>
                </a:solidFill>
              </a:rPr>
              <a:t>Gelegenheid tot het stellen van vragen</a:t>
            </a:r>
          </a:p>
          <a:p>
            <a:pPr marL="0" indent="0">
              <a:buFont typeface="Wingdings 3" charset="2"/>
              <a:buNone/>
            </a:pPr>
            <a:endParaRPr lang="nl-NL" dirty="0"/>
          </a:p>
        </p:txBody>
      </p:sp>
    </p:spTree>
    <p:extLst>
      <p:ext uri="{BB962C8B-B14F-4D97-AF65-F5344CB8AC3E}">
        <p14:creationId xmlns:p14="http://schemas.microsoft.com/office/powerpoint/2010/main" val="320650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ice to meet you - Home | Facebook">
            <a:extLst>
              <a:ext uri="{FF2B5EF4-FFF2-40B4-BE49-F238E27FC236}">
                <a16:creationId xmlns:a16="http://schemas.microsoft.com/office/drawing/2014/main" id="{6DBA72BD-B455-FC48-B0FE-0FEC23F550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86300" y="1987550"/>
            <a:ext cx="2819400" cy="288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316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NN4.mp4" descr="RENN4.mp4">
            <a:hlinkClick r:id="" action="ppaction://media"/>
            <a:extLst>
              <a:ext uri="{FF2B5EF4-FFF2-40B4-BE49-F238E27FC236}">
                <a16:creationId xmlns:a16="http://schemas.microsoft.com/office/drawing/2014/main" id="{A8550078-4A2D-6A4C-80BF-6F045C74AA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3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0CAC0D9D-40C9-4E46-9A27-557D1FBA60A5}"/>
              </a:ext>
            </a:extLst>
          </p:cNvPr>
          <p:cNvGrpSpPr/>
          <p:nvPr/>
        </p:nvGrpSpPr>
        <p:grpSpPr>
          <a:xfrm>
            <a:off x="1234787" y="1007819"/>
            <a:ext cx="8799958" cy="4659238"/>
            <a:chOff x="627838" y="1492186"/>
            <a:chExt cx="8799958" cy="4659238"/>
          </a:xfrm>
        </p:grpSpPr>
        <p:pic>
          <p:nvPicPr>
            <p:cNvPr id="4" name="Afbeelding 3" descr="Afbeelding met tekening&#10;&#10;Automatisch gegenereerde beschrijving">
              <a:extLst>
                <a:ext uri="{FF2B5EF4-FFF2-40B4-BE49-F238E27FC236}">
                  <a16:creationId xmlns:a16="http://schemas.microsoft.com/office/drawing/2014/main" id="{3F95DA22-7577-D941-9AE2-3681AB41A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1492186"/>
              <a:ext cx="3053542" cy="1002188"/>
            </a:xfrm>
            <a:prstGeom prst="rect">
              <a:avLst/>
            </a:prstGeom>
          </p:spPr>
        </p:pic>
        <p:sp>
          <p:nvSpPr>
            <p:cNvPr id="5" name="Tekstvak 4">
              <a:extLst>
                <a:ext uri="{FF2B5EF4-FFF2-40B4-BE49-F238E27FC236}">
                  <a16:creationId xmlns:a16="http://schemas.microsoft.com/office/drawing/2014/main" id="{A86D93F3-3575-6D43-A437-66894F8A52DA}"/>
                </a:ext>
              </a:extLst>
            </p:cNvPr>
            <p:cNvSpPr txBox="1"/>
            <p:nvPr/>
          </p:nvSpPr>
          <p:spPr>
            <a:xfrm>
              <a:off x="741277" y="2358279"/>
              <a:ext cx="2925656" cy="307777"/>
            </a:xfrm>
            <a:prstGeom prst="rect">
              <a:avLst/>
            </a:prstGeom>
            <a:noFill/>
          </p:spPr>
          <p:txBody>
            <a:bodyPr wrap="square" rtlCol="0">
              <a:spAutoFit/>
            </a:bodyPr>
            <a:lstStyle/>
            <a:p>
              <a:r>
                <a:rPr lang="nl-NL" sz="1400" dirty="0">
                  <a:solidFill>
                    <a:schemeClr val="bg2">
                      <a:lumMod val="50000"/>
                    </a:schemeClr>
                  </a:solidFill>
                </a:rPr>
                <a:t>Projectcode: 405-18-750</a:t>
              </a:r>
            </a:p>
          </p:txBody>
        </p:sp>
        <p:pic>
          <p:nvPicPr>
            <p:cNvPr id="6" name="Afbeelding 5" descr="Afbeelding met teken, tekening&#10;&#10;Automatisch gegenereerde beschrijving">
              <a:extLst>
                <a:ext uri="{FF2B5EF4-FFF2-40B4-BE49-F238E27FC236}">
                  <a16:creationId xmlns:a16="http://schemas.microsoft.com/office/drawing/2014/main" id="{EC819DAB-C341-DD4E-AABF-0ABED7C58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940" y="1780239"/>
              <a:ext cx="2222500" cy="914400"/>
            </a:xfrm>
            <a:prstGeom prst="rect">
              <a:avLst/>
            </a:prstGeom>
          </p:spPr>
        </p:pic>
        <p:pic>
          <p:nvPicPr>
            <p:cNvPr id="8" name="Afbeelding 7" descr="Afbeelding met voedsel, tekening&#10;&#10;Automatisch gegenereerde beschrijving">
              <a:extLst>
                <a:ext uri="{FF2B5EF4-FFF2-40B4-BE49-F238E27FC236}">
                  <a16:creationId xmlns:a16="http://schemas.microsoft.com/office/drawing/2014/main" id="{D7CDF3B0-25E4-3D47-9F12-D9D15EB29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6239" y="1685975"/>
              <a:ext cx="2068616" cy="1008664"/>
            </a:xfrm>
            <a:prstGeom prst="rect">
              <a:avLst/>
            </a:prstGeom>
          </p:spPr>
        </p:pic>
        <p:pic>
          <p:nvPicPr>
            <p:cNvPr id="9" name="Afbeelding 8" descr="Afbeelding met tekening&#10;&#10;Automatisch gegenereerde beschrijving">
              <a:extLst>
                <a:ext uri="{FF2B5EF4-FFF2-40B4-BE49-F238E27FC236}">
                  <a16:creationId xmlns:a16="http://schemas.microsoft.com/office/drawing/2014/main" id="{E3319799-2BC3-1949-9DFC-4EB967762B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4105" y="3348401"/>
              <a:ext cx="2070100" cy="977900"/>
            </a:xfrm>
            <a:prstGeom prst="rect">
              <a:avLst/>
            </a:prstGeom>
          </p:spPr>
        </p:pic>
        <p:pic>
          <p:nvPicPr>
            <p:cNvPr id="11" name="Afbeelding 10" descr="Afbeelding met tekening&#10;&#10;Automatisch gegenereerde beschrijving">
              <a:extLst>
                <a:ext uri="{FF2B5EF4-FFF2-40B4-BE49-F238E27FC236}">
                  <a16:creationId xmlns:a16="http://schemas.microsoft.com/office/drawing/2014/main" id="{43758B6D-D745-1448-9B3B-CDB5E22B1C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6205" y="3216541"/>
              <a:ext cx="1823181" cy="1458545"/>
            </a:xfrm>
            <a:prstGeom prst="rect">
              <a:avLst/>
            </a:prstGeom>
          </p:spPr>
        </p:pic>
        <p:pic>
          <p:nvPicPr>
            <p:cNvPr id="12" name="Afbeelding 11" descr="Afbeelding met tekening&#10;&#10;Automatisch gegenereerde beschrijving">
              <a:extLst>
                <a:ext uri="{FF2B5EF4-FFF2-40B4-BE49-F238E27FC236}">
                  <a16:creationId xmlns:a16="http://schemas.microsoft.com/office/drawing/2014/main" id="{EB6DAD7F-C7E5-9449-8ED2-BF19A858D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8956" y="5079012"/>
              <a:ext cx="2148840" cy="1072412"/>
            </a:xfrm>
            <a:prstGeom prst="rect">
              <a:avLst/>
            </a:prstGeom>
          </p:spPr>
        </p:pic>
        <p:pic>
          <p:nvPicPr>
            <p:cNvPr id="13" name="Afbeelding 12">
              <a:extLst>
                <a:ext uri="{FF2B5EF4-FFF2-40B4-BE49-F238E27FC236}">
                  <a16:creationId xmlns:a16="http://schemas.microsoft.com/office/drawing/2014/main" id="{610CC877-47CF-FD41-81F6-9FDFC59585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838" y="5292412"/>
              <a:ext cx="3947160" cy="504989"/>
            </a:xfrm>
            <a:prstGeom prst="rect">
              <a:avLst/>
            </a:prstGeom>
          </p:spPr>
        </p:pic>
      </p:grpSp>
    </p:spTree>
    <p:extLst>
      <p:ext uri="{BB962C8B-B14F-4D97-AF65-F5344CB8AC3E}">
        <p14:creationId xmlns:p14="http://schemas.microsoft.com/office/powerpoint/2010/main" val="153491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4">
            <a:extLst>
              <a:ext uri="{FF2B5EF4-FFF2-40B4-BE49-F238E27FC236}">
                <a16:creationId xmlns:a16="http://schemas.microsoft.com/office/drawing/2014/main" id="{7E36CA32-A0B9-9048-8095-E899A181AE58}"/>
              </a:ext>
            </a:extLst>
          </p:cNvPr>
          <p:cNvSpPr txBox="1">
            <a:spLocks/>
          </p:cNvSpPr>
          <p:nvPr/>
        </p:nvSpPr>
        <p:spPr>
          <a:xfrm>
            <a:off x="2011764" y="67502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t>Overzicht</a:t>
            </a:r>
          </a:p>
        </p:txBody>
      </p:sp>
      <p:sp>
        <p:nvSpPr>
          <p:cNvPr id="5" name="Tijdelijke aanduiding voor inhoud 15">
            <a:extLst>
              <a:ext uri="{FF2B5EF4-FFF2-40B4-BE49-F238E27FC236}">
                <a16:creationId xmlns:a16="http://schemas.microsoft.com/office/drawing/2014/main" id="{BD8DEEEF-D0A9-064E-AEBD-768880080ADB}"/>
              </a:ext>
            </a:extLst>
          </p:cNvPr>
          <p:cNvSpPr txBox="1">
            <a:spLocks/>
          </p:cNvSpPr>
          <p:nvPr/>
        </p:nvSpPr>
        <p:spPr>
          <a:xfrm>
            <a:off x="2540926" y="2050671"/>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solidFill>
                  <a:schemeClr val="accent2">
                    <a:lumMod val="40000"/>
                    <a:lumOff val="60000"/>
                  </a:schemeClr>
                </a:solidFill>
              </a:rPr>
              <a:t>Kennismaken</a:t>
            </a:r>
          </a:p>
          <a:p>
            <a:r>
              <a:rPr lang="nl-NL" sz="2400" dirty="0">
                <a:solidFill>
                  <a:schemeClr val="accent2">
                    <a:lumMod val="40000"/>
                    <a:lumOff val="60000"/>
                  </a:schemeClr>
                </a:solidFill>
              </a:rPr>
              <a:t>(voortgezet) speciaal (basis) onderwijs ?</a:t>
            </a:r>
          </a:p>
          <a:p>
            <a:r>
              <a:rPr lang="nl-NL" sz="2400" dirty="0">
                <a:solidFill>
                  <a:schemeClr val="accent2">
                    <a:lumMod val="75000"/>
                  </a:schemeClr>
                </a:solidFill>
              </a:rPr>
              <a:t>Inclusie/Integratie</a:t>
            </a:r>
          </a:p>
          <a:p>
            <a:r>
              <a:rPr lang="nl-NL" sz="2400" dirty="0">
                <a:solidFill>
                  <a:schemeClr val="accent2">
                    <a:lumMod val="40000"/>
                    <a:lumOff val="60000"/>
                  </a:schemeClr>
                </a:solidFill>
              </a:rPr>
              <a:t>Ingrediënten</a:t>
            </a:r>
          </a:p>
          <a:p>
            <a:r>
              <a:rPr lang="nl-NL" sz="2400" dirty="0">
                <a:solidFill>
                  <a:schemeClr val="accent2">
                    <a:lumMod val="40000"/>
                    <a:lumOff val="60000"/>
                  </a:schemeClr>
                </a:solidFill>
              </a:rPr>
              <a:t>Attitude</a:t>
            </a:r>
          </a:p>
          <a:p>
            <a:r>
              <a:rPr lang="nl-NL" sz="2400" dirty="0">
                <a:solidFill>
                  <a:schemeClr val="accent2">
                    <a:lumMod val="40000"/>
                    <a:lumOff val="60000"/>
                  </a:schemeClr>
                </a:solidFill>
              </a:rPr>
              <a:t>Gelegenheid tot het stellen van vragen</a:t>
            </a:r>
          </a:p>
          <a:p>
            <a:pPr marL="0" indent="0">
              <a:buFont typeface="Wingdings 3" charset="2"/>
              <a:buNone/>
            </a:pPr>
            <a:endParaRPr lang="nl-NL" dirty="0"/>
          </a:p>
        </p:txBody>
      </p:sp>
    </p:spTree>
    <p:extLst>
      <p:ext uri="{BB962C8B-B14F-4D97-AF65-F5344CB8AC3E}">
        <p14:creationId xmlns:p14="http://schemas.microsoft.com/office/powerpoint/2010/main" val="2574685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464078-AFA9-C24A-BD4B-F5CFEA91C131}"/>
              </a:ext>
            </a:extLst>
          </p:cNvPr>
          <p:cNvSpPr>
            <a:spLocks noGrp="1"/>
          </p:cNvSpPr>
          <p:nvPr>
            <p:ph type="title"/>
          </p:nvPr>
        </p:nvSpPr>
        <p:spPr/>
        <p:txBody>
          <a:bodyPr/>
          <a:lstStyle/>
          <a:p>
            <a:r>
              <a:rPr lang="nl-NL" dirty="0"/>
              <a:t>Toewerken naar inclusiever onderwijs</a:t>
            </a:r>
          </a:p>
        </p:txBody>
      </p:sp>
      <p:pic>
        <p:nvPicPr>
          <p:cNvPr id="1030" name="Picture 6">
            <a:extLst>
              <a:ext uri="{FF2B5EF4-FFF2-40B4-BE49-F238E27FC236}">
                <a16:creationId xmlns:a16="http://schemas.microsoft.com/office/drawing/2014/main" id="{D954F13C-831E-454D-834E-34CF1A0990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53112" y="2288147"/>
            <a:ext cx="7268524" cy="2281705"/>
          </a:xfrm>
          <a:prstGeom prst="rect">
            <a:avLst/>
          </a:prstGeom>
          <a:noFill/>
          <a:extLst>
            <a:ext uri="{909E8E84-426E-40DD-AFC4-6F175D3DCCD1}">
              <a14:hiddenFill xmlns:a14="http://schemas.microsoft.com/office/drawing/2010/main">
                <a:solidFill>
                  <a:srgbClr val="FFFFFF"/>
                </a:solidFill>
              </a14:hiddenFill>
            </a:ext>
          </a:extLst>
        </p:spPr>
      </p:pic>
      <p:sp>
        <p:nvSpPr>
          <p:cNvPr id="6" name="Gekromde pijl omhoog 5">
            <a:extLst>
              <a:ext uri="{FF2B5EF4-FFF2-40B4-BE49-F238E27FC236}">
                <a16:creationId xmlns:a16="http://schemas.microsoft.com/office/drawing/2014/main" id="{17731BC9-C778-7044-92B0-BE369B76A2B3}"/>
              </a:ext>
            </a:extLst>
          </p:cNvPr>
          <p:cNvSpPr/>
          <p:nvPr/>
        </p:nvSpPr>
        <p:spPr>
          <a:xfrm>
            <a:off x="5701100" y="4952999"/>
            <a:ext cx="1931349" cy="65802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18747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4">
            <a:extLst>
              <a:ext uri="{FF2B5EF4-FFF2-40B4-BE49-F238E27FC236}">
                <a16:creationId xmlns:a16="http://schemas.microsoft.com/office/drawing/2014/main" id="{7E36CA32-A0B9-9048-8095-E899A181AE58}"/>
              </a:ext>
            </a:extLst>
          </p:cNvPr>
          <p:cNvSpPr txBox="1">
            <a:spLocks/>
          </p:cNvSpPr>
          <p:nvPr/>
        </p:nvSpPr>
        <p:spPr>
          <a:xfrm>
            <a:off x="2011764" y="67502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t>Overzicht</a:t>
            </a:r>
          </a:p>
        </p:txBody>
      </p:sp>
      <p:sp>
        <p:nvSpPr>
          <p:cNvPr id="5" name="Tijdelijke aanduiding voor inhoud 15">
            <a:extLst>
              <a:ext uri="{FF2B5EF4-FFF2-40B4-BE49-F238E27FC236}">
                <a16:creationId xmlns:a16="http://schemas.microsoft.com/office/drawing/2014/main" id="{BD8DEEEF-D0A9-064E-AEBD-768880080ADB}"/>
              </a:ext>
            </a:extLst>
          </p:cNvPr>
          <p:cNvSpPr txBox="1">
            <a:spLocks/>
          </p:cNvSpPr>
          <p:nvPr/>
        </p:nvSpPr>
        <p:spPr>
          <a:xfrm>
            <a:off x="2540926" y="2050671"/>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l-NL" sz="2400" dirty="0">
                <a:solidFill>
                  <a:schemeClr val="accent2">
                    <a:lumMod val="40000"/>
                    <a:lumOff val="60000"/>
                  </a:schemeClr>
                </a:solidFill>
              </a:rPr>
              <a:t>Kennismaken</a:t>
            </a:r>
          </a:p>
          <a:p>
            <a:r>
              <a:rPr lang="nl-NL" sz="2400" dirty="0">
                <a:solidFill>
                  <a:schemeClr val="accent2">
                    <a:lumMod val="40000"/>
                    <a:lumOff val="60000"/>
                  </a:schemeClr>
                </a:solidFill>
              </a:rPr>
              <a:t>(voortgezet) speciaal (basis) onderwijs ?</a:t>
            </a:r>
          </a:p>
          <a:p>
            <a:r>
              <a:rPr lang="nl-NL" sz="2400" dirty="0">
                <a:solidFill>
                  <a:schemeClr val="accent2">
                    <a:lumMod val="40000"/>
                    <a:lumOff val="60000"/>
                  </a:schemeClr>
                </a:solidFill>
              </a:rPr>
              <a:t>Inclusie/Integratie</a:t>
            </a:r>
          </a:p>
          <a:p>
            <a:r>
              <a:rPr lang="nl-NL" sz="2400" dirty="0">
                <a:solidFill>
                  <a:schemeClr val="accent2">
                    <a:lumMod val="75000"/>
                  </a:schemeClr>
                </a:solidFill>
              </a:rPr>
              <a:t>Ingrediënten</a:t>
            </a:r>
          </a:p>
          <a:p>
            <a:r>
              <a:rPr lang="nl-NL" sz="2400" dirty="0">
                <a:solidFill>
                  <a:schemeClr val="accent2">
                    <a:lumMod val="40000"/>
                    <a:lumOff val="60000"/>
                  </a:schemeClr>
                </a:solidFill>
              </a:rPr>
              <a:t>Attitude</a:t>
            </a:r>
          </a:p>
          <a:p>
            <a:r>
              <a:rPr lang="nl-NL" sz="2400" dirty="0">
                <a:solidFill>
                  <a:schemeClr val="accent2">
                    <a:lumMod val="40000"/>
                    <a:lumOff val="60000"/>
                  </a:schemeClr>
                </a:solidFill>
              </a:rPr>
              <a:t>Gelegenheid tot het stellen van vragen </a:t>
            </a:r>
            <a:endParaRPr lang="nl-NL" dirty="0"/>
          </a:p>
        </p:txBody>
      </p:sp>
    </p:spTree>
    <p:extLst>
      <p:ext uri="{BB962C8B-B14F-4D97-AF65-F5344CB8AC3E}">
        <p14:creationId xmlns:p14="http://schemas.microsoft.com/office/powerpoint/2010/main" val="1093513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CF685-615C-E44B-9D26-EA148F4A6D84}"/>
              </a:ext>
            </a:extLst>
          </p:cNvPr>
          <p:cNvSpPr>
            <a:spLocks noGrp="1"/>
          </p:cNvSpPr>
          <p:nvPr>
            <p:ph type="title"/>
          </p:nvPr>
        </p:nvSpPr>
        <p:spPr>
          <a:xfrm>
            <a:off x="3066395" y="634513"/>
            <a:ext cx="8911687" cy="1280890"/>
          </a:xfrm>
        </p:spPr>
        <p:txBody>
          <a:bodyPr/>
          <a:lstStyle/>
          <a:p>
            <a:r>
              <a:rPr lang="nl-NL" dirty="0"/>
              <a:t>Index </a:t>
            </a:r>
            <a:r>
              <a:rPr lang="nl-NL" dirty="0" err="1"/>
              <a:t>for</a:t>
            </a:r>
            <a:r>
              <a:rPr lang="nl-NL" dirty="0"/>
              <a:t> </a:t>
            </a:r>
            <a:r>
              <a:rPr lang="nl-NL" dirty="0" err="1"/>
              <a:t>Inclusion</a:t>
            </a:r>
            <a:endParaRPr lang="nl-NL" dirty="0"/>
          </a:p>
        </p:txBody>
      </p:sp>
      <p:sp>
        <p:nvSpPr>
          <p:cNvPr id="3" name="Tijdelijke aanduiding voor inhoud 2">
            <a:extLst>
              <a:ext uri="{FF2B5EF4-FFF2-40B4-BE49-F238E27FC236}">
                <a16:creationId xmlns:a16="http://schemas.microsoft.com/office/drawing/2014/main" id="{EE237D9D-4D51-8447-91A3-C13EEF1AD9B5}"/>
              </a:ext>
            </a:extLst>
          </p:cNvPr>
          <p:cNvSpPr>
            <a:spLocks noGrp="1"/>
          </p:cNvSpPr>
          <p:nvPr>
            <p:ph idx="1"/>
          </p:nvPr>
        </p:nvSpPr>
        <p:spPr/>
        <p:txBody>
          <a:bodyPr/>
          <a:lstStyle/>
          <a:p>
            <a:endParaRPr lang="nl-NL" dirty="0"/>
          </a:p>
          <a:p>
            <a:endParaRPr lang="nl-NL" dirty="0"/>
          </a:p>
        </p:txBody>
      </p:sp>
      <p:pic>
        <p:nvPicPr>
          <p:cNvPr id="4" name="Afbeelding 3">
            <a:extLst>
              <a:ext uri="{FF2B5EF4-FFF2-40B4-BE49-F238E27FC236}">
                <a16:creationId xmlns:a16="http://schemas.microsoft.com/office/drawing/2014/main" id="{AFAADB61-8F46-E44C-8E7B-C499A2C80373}"/>
              </a:ext>
            </a:extLst>
          </p:cNvPr>
          <p:cNvPicPr>
            <a:picLocks noChangeAspect="1"/>
          </p:cNvPicPr>
          <p:nvPr/>
        </p:nvPicPr>
        <p:blipFill>
          <a:blip r:embed="rId3"/>
          <a:stretch>
            <a:fillRect/>
          </a:stretch>
        </p:blipFill>
        <p:spPr>
          <a:xfrm>
            <a:off x="5759450" y="2990850"/>
            <a:ext cx="673100" cy="876300"/>
          </a:xfrm>
          <a:prstGeom prst="rect">
            <a:avLst/>
          </a:prstGeom>
        </p:spPr>
      </p:pic>
      <p:grpSp>
        <p:nvGrpSpPr>
          <p:cNvPr id="5" name="Groep 4">
            <a:extLst>
              <a:ext uri="{FF2B5EF4-FFF2-40B4-BE49-F238E27FC236}">
                <a16:creationId xmlns:a16="http://schemas.microsoft.com/office/drawing/2014/main" id="{92AE7FCF-AF97-EB45-8986-A5F650DAA498}"/>
              </a:ext>
            </a:extLst>
          </p:cNvPr>
          <p:cNvGrpSpPr/>
          <p:nvPr/>
        </p:nvGrpSpPr>
        <p:grpSpPr>
          <a:xfrm>
            <a:off x="4207565" y="2198837"/>
            <a:ext cx="3490853" cy="3835276"/>
            <a:chOff x="3383476" y="2160588"/>
            <a:chExt cx="3490853" cy="3835276"/>
          </a:xfrm>
          <a:solidFill>
            <a:schemeClr val="accent2"/>
          </a:solidFill>
        </p:grpSpPr>
        <p:sp>
          <p:nvSpPr>
            <p:cNvPr id="13" name="Driehoek 12">
              <a:extLst>
                <a:ext uri="{FF2B5EF4-FFF2-40B4-BE49-F238E27FC236}">
                  <a16:creationId xmlns:a16="http://schemas.microsoft.com/office/drawing/2014/main" id="{7D9166BF-CED0-1846-95D8-598AD25F6C25}"/>
                </a:ext>
              </a:extLst>
            </p:cNvPr>
            <p:cNvSpPr/>
            <p:nvPr/>
          </p:nvSpPr>
          <p:spPr>
            <a:xfrm>
              <a:off x="3588618" y="2871606"/>
              <a:ext cx="3109532" cy="2196396"/>
            </a:xfrm>
            <a:prstGeom prst="triangl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4" name="Tekstvak 3">
              <a:extLst>
                <a:ext uri="{FF2B5EF4-FFF2-40B4-BE49-F238E27FC236}">
                  <a16:creationId xmlns:a16="http://schemas.microsoft.com/office/drawing/2014/main" id="{58AFE8FD-03F4-BA4E-AD3F-152494D0F201}"/>
                </a:ext>
              </a:extLst>
            </p:cNvPr>
            <p:cNvSpPr txBox="1"/>
            <p:nvPr/>
          </p:nvSpPr>
          <p:spPr>
            <a:xfrm rot="3252026">
              <a:off x="5061177" y="3197788"/>
              <a:ext cx="2850352" cy="775952"/>
            </a:xfrm>
            <a:prstGeom prst="rect">
              <a:avLst/>
            </a:prstGeom>
            <a:grpFill/>
            <a:ln w="6350">
              <a:solidFill>
                <a:schemeClr val="accent2"/>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1000"/>
                </a:spcBef>
                <a:spcAft>
                  <a:spcPts val="1000"/>
                </a:spcAft>
              </a:pPr>
              <a:r>
                <a:rPr lang="nl-NL" sz="2000" dirty="0" err="1">
                  <a:effectLst/>
                  <a:latin typeface="Calibri" panose="020F0502020204030204" pitchFamily="34" charset="0"/>
                  <a:ea typeface="Times New Roman" panose="02020603050405020304" pitchFamily="18" charset="0"/>
                  <a:cs typeface="Times New Roman" panose="02020603050405020304" pitchFamily="18" charset="0"/>
                </a:rPr>
                <a:t>Producing</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2000" dirty="0" err="1">
                  <a:effectLst/>
                  <a:latin typeface="Calibri" panose="020F0502020204030204" pitchFamily="34" charset="0"/>
                  <a:ea typeface="Times New Roman" panose="02020603050405020304" pitchFamily="18" charset="0"/>
                  <a:cs typeface="Times New Roman" panose="02020603050405020304" pitchFamily="18" charset="0"/>
                </a:rPr>
                <a:t>inclusive</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 POLICIES</a:t>
              </a:r>
            </a:p>
          </p:txBody>
        </p:sp>
        <p:sp>
          <p:nvSpPr>
            <p:cNvPr id="15" name="Tekstvak 4">
              <a:extLst>
                <a:ext uri="{FF2B5EF4-FFF2-40B4-BE49-F238E27FC236}">
                  <a16:creationId xmlns:a16="http://schemas.microsoft.com/office/drawing/2014/main" id="{9121CCD2-B2F3-9749-88CD-19CDA1B60871}"/>
                </a:ext>
              </a:extLst>
            </p:cNvPr>
            <p:cNvSpPr txBox="1"/>
            <p:nvPr/>
          </p:nvSpPr>
          <p:spPr>
            <a:xfrm rot="18404682">
              <a:off x="2346276" y="3205850"/>
              <a:ext cx="2850352" cy="775952"/>
            </a:xfrm>
            <a:prstGeom prst="rect">
              <a:avLst/>
            </a:prstGeom>
            <a:grpFill/>
            <a:ln w="6350">
              <a:solidFill>
                <a:schemeClr val="accent2"/>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1000"/>
                </a:spcBef>
                <a:spcAft>
                  <a:spcPts val="1000"/>
                </a:spcAft>
              </a:pPr>
              <a:r>
                <a:rPr lang="nl-NL" sz="2000" dirty="0" err="1">
                  <a:effectLst/>
                  <a:latin typeface="Calibri" panose="020F0502020204030204" pitchFamily="34" charset="0"/>
                  <a:ea typeface="Times New Roman" panose="02020603050405020304" pitchFamily="18" charset="0"/>
                  <a:cs typeface="Times New Roman" panose="02020603050405020304" pitchFamily="18" charset="0"/>
                </a:rPr>
                <a:t>Creating</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2000" dirty="0" err="1">
                  <a:effectLst/>
                  <a:latin typeface="Calibri" panose="020F0502020204030204" pitchFamily="34" charset="0"/>
                  <a:ea typeface="Times New Roman" panose="02020603050405020304" pitchFamily="18" charset="0"/>
                  <a:cs typeface="Times New Roman" panose="02020603050405020304" pitchFamily="18" charset="0"/>
                </a:rPr>
                <a:t>inclusive</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 CULTURES</a:t>
              </a:r>
            </a:p>
          </p:txBody>
        </p:sp>
        <p:sp>
          <p:nvSpPr>
            <p:cNvPr id="16" name="Tekstvak 5">
              <a:extLst>
                <a:ext uri="{FF2B5EF4-FFF2-40B4-BE49-F238E27FC236}">
                  <a16:creationId xmlns:a16="http://schemas.microsoft.com/office/drawing/2014/main" id="{230BBCB9-6740-124D-9254-6CA76D9B103B}"/>
                </a:ext>
              </a:extLst>
            </p:cNvPr>
            <p:cNvSpPr txBox="1"/>
            <p:nvPr/>
          </p:nvSpPr>
          <p:spPr>
            <a:xfrm>
              <a:off x="3421904" y="5342958"/>
              <a:ext cx="3387523" cy="652906"/>
            </a:xfrm>
            <a:prstGeom prst="rect">
              <a:avLst/>
            </a:prstGeom>
            <a:grpFill/>
            <a:ln w="6350">
              <a:solidFill>
                <a:schemeClr val="accent2"/>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Bef>
                  <a:spcPts val="1000"/>
                </a:spcBef>
                <a:spcAft>
                  <a:spcPts val="1000"/>
                </a:spcAft>
              </a:pPr>
              <a:r>
                <a:rPr lang="nl-NL" sz="2000" dirty="0" err="1">
                  <a:effectLst/>
                  <a:latin typeface="Calibri" panose="020F0502020204030204" pitchFamily="34" charset="0"/>
                  <a:ea typeface="Times New Roman" panose="02020603050405020304" pitchFamily="18" charset="0"/>
                  <a:cs typeface="Times New Roman" panose="02020603050405020304" pitchFamily="18" charset="0"/>
                </a:rPr>
                <a:t>Envolving</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2000" dirty="0" err="1">
                  <a:effectLst/>
                  <a:latin typeface="Calibri" panose="020F0502020204030204" pitchFamily="34" charset="0"/>
                  <a:ea typeface="Times New Roman" panose="02020603050405020304" pitchFamily="18" charset="0"/>
                  <a:cs typeface="Times New Roman" panose="02020603050405020304" pitchFamily="18" charset="0"/>
                </a:rPr>
                <a:t>inclusive</a:t>
              </a:r>
              <a:r>
                <a:rPr lang="nl-NL" sz="2000" dirty="0">
                  <a:effectLst/>
                  <a:latin typeface="Calibri" panose="020F0502020204030204" pitchFamily="34" charset="0"/>
                  <a:ea typeface="Times New Roman" panose="02020603050405020304" pitchFamily="18" charset="0"/>
                  <a:cs typeface="Times New Roman" panose="02020603050405020304" pitchFamily="18" charset="0"/>
                </a:rPr>
                <a:t> PRACTICES</a:t>
              </a:r>
            </a:p>
          </p:txBody>
        </p:sp>
      </p:grpSp>
      <p:sp>
        <p:nvSpPr>
          <p:cNvPr id="6" name="Rechthoek 5">
            <a:extLst>
              <a:ext uri="{FF2B5EF4-FFF2-40B4-BE49-F238E27FC236}">
                <a16:creationId xmlns:a16="http://schemas.microsoft.com/office/drawing/2014/main" id="{EABF4765-30D2-F646-90B3-78F631847507}"/>
              </a:ext>
            </a:extLst>
          </p:cNvPr>
          <p:cNvSpPr/>
          <p:nvPr/>
        </p:nvSpPr>
        <p:spPr>
          <a:xfrm>
            <a:off x="678232" y="1600905"/>
            <a:ext cx="4437433" cy="369332"/>
          </a:xfrm>
          <a:prstGeom prst="rect">
            <a:avLst/>
          </a:prstGeom>
        </p:spPr>
        <p:txBody>
          <a:bodyPr wrap="none">
            <a:spAutoFit/>
          </a:bodyPr>
          <a:lstStyle/>
          <a:p>
            <a:r>
              <a:rPr lang="nl-NL" dirty="0">
                <a:solidFill>
                  <a:srgbClr val="0070C0"/>
                </a:solidFill>
                <a:hlinkClick r:id="rId4">
                  <a:extLst>
                    <a:ext uri="{A12FA001-AC4F-418D-AE19-62706E023703}">
                      <ahyp:hlinkClr xmlns:ahyp="http://schemas.microsoft.com/office/drawing/2018/hyperlinkcolor" val="tx"/>
                    </a:ext>
                  </a:extLst>
                </a:hlinkClick>
              </a:rPr>
              <a:t>Centre for Studies on Inclusive Education</a:t>
            </a:r>
            <a:endParaRPr lang="nl-NL" dirty="0">
              <a:solidFill>
                <a:srgbClr val="0070C0"/>
              </a:solidFill>
            </a:endParaRPr>
          </a:p>
        </p:txBody>
      </p:sp>
    </p:spTree>
    <p:extLst>
      <p:ext uri="{BB962C8B-B14F-4D97-AF65-F5344CB8AC3E}">
        <p14:creationId xmlns:p14="http://schemas.microsoft.com/office/powerpoint/2010/main" val="4140885897"/>
      </p:ext>
    </p:extLst>
  </p:cSld>
  <p:clrMapOvr>
    <a:masterClrMapping/>
  </p:clrMapOvr>
</p:sld>
</file>

<file path=ppt/theme/theme1.xml><?xml version="1.0" encoding="utf-8"?>
<a:theme xmlns:a="http://schemas.openxmlformats.org/drawingml/2006/main" name="Sliert">
  <a:themeElements>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Slier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ert">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B2AB02E3-5ADF-4BF0-9C1B-35CDF3FE9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A875DA-F9FD-4F83-A049-3B1027B542DE}">
  <ds:schemaRefs>
    <ds:schemaRef ds:uri="http://schemas.microsoft.com/sharepoint/v3/contenttype/forms"/>
  </ds:schemaRefs>
</ds:datastoreItem>
</file>

<file path=customXml/itemProps3.xml><?xml version="1.0" encoding="utf-8"?>
<ds:datastoreItem xmlns:ds="http://schemas.openxmlformats.org/officeDocument/2006/customXml" ds:itemID="{03C7D9E6-B0D9-433E-BD46-EB60F64F4DA8}">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{4ECE9613-E746-CD43-A91B-F16070CCA131}tf10001069</Template>
  <TotalTime>2796</TotalTime>
  <Words>1311</Words>
  <Application>Microsoft Macintosh PowerPoint</Application>
  <PresentationFormat>Breedbeeld</PresentationFormat>
  <Paragraphs>159</Paragraphs>
  <Slides>18</Slides>
  <Notes>18</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18</vt:i4>
      </vt:variant>
    </vt:vector>
  </HeadingPairs>
  <TitlesOfParts>
    <vt:vector size="24" baseType="lpstr">
      <vt:lpstr>Arial</vt:lpstr>
      <vt:lpstr>Calibri</vt:lpstr>
      <vt:lpstr>Century Gothic</vt:lpstr>
      <vt:lpstr>Franklin Gothic Book</vt:lpstr>
      <vt:lpstr>Wingdings 3</vt:lpstr>
      <vt:lpstr>Sliert</vt:lpstr>
      <vt:lpstr>Receptenboek voor Inclusie</vt:lpstr>
      <vt:lpstr>PowerPoint-presentatie</vt:lpstr>
      <vt:lpstr>PowerPoint-presentatie</vt:lpstr>
      <vt:lpstr>PowerPoint-presentatie</vt:lpstr>
      <vt:lpstr>PowerPoint-presentatie</vt:lpstr>
      <vt:lpstr>PowerPoint-presentatie</vt:lpstr>
      <vt:lpstr>Toewerken naar inclusiever onderwijs</vt:lpstr>
      <vt:lpstr>PowerPoint-presentatie</vt:lpstr>
      <vt:lpstr>Index for Inclusion</vt:lpstr>
      <vt:lpstr>Betrokkenheidsmodel (CBAM)</vt:lpstr>
      <vt:lpstr>Denkkader</vt:lpstr>
      <vt:lpstr>PowerPoint-presentatie</vt:lpstr>
      <vt:lpstr>Attitude 1/4</vt:lpstr>
      <vt:lpstr>Attitude 2/4</vt:lpstr>
      <vt:lpstr>Attitude 3/4</vt:lpstr>
      <vt:lpstr>Attitude 4/4</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Toewerken naar inclusiever onderwijs Integratie so-sbo</dc:title>
  <dc:creator>Tenback - Nak, Christy</dc:creator>
  <cp:lastModifiedBy>Tenback - Nak, Christy</cp:lastModifiedBy>
  <cp:revision>5</cp:revision>
  <dcterms:created xsi:type="dcterms:W3CDTF">2022-05-31T08:50:27Z</dcterms:created>
  <dcterms:modified xsi:type="dcterms:W3CDTF">2022-06-02T07:27:02Z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