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sldIdLst>
    <p:sldId id="614" r:id="rId2"/>
    <p:sldId id="530" r:id="rId3"/>
    <p:sldId id="434" r:id="rId4"/>
    <p:sldId id="435" r:id="rId5"/>
    <p:sldId id="487" r:id="rId6"/>
    <p:sldId id="485" r:id="rId7"/>
    <p:sldId id="489" r:id="rId8"/>
    <p:sldId id="532" r:id="rId9"/>
    <p:sldId id="531" r:id="rId10"/>
    <p:sldId id="465" r:id="rId11"/>
    <p:sldId id="602" r:id="rId12"/>
    <p:sldId id="491" r:id="rId13"/>
    <p:sldId id="492" r:id="rId14"/>
    <p:sldId id="574" r:id="rId15"/>
    <p:sldId id="575" r:id="rId16"/>
    <p:sldId id="576" r:id="rId17"/>
    <p:sldId id="577" r:id="rId18"/>
    <p:sldId id="578" r:id="rId19"/>
    <p:sldId id="579" r:id="rId20"/>
    <p:sldId id="580" r:id="rId21"/>
    <p:sldId id="581" r:id="rId22"/>
    <p:sldId id="582" r:id="rId23"/>
    <p:sldId id="606" r:id="rId24"/>
    <p:sldId id="604" r:id="rId25"/>
    <p:sldId id="584" r:id="rId26"/>
    <p:sldId id="608" r:id="rId27"/>
    <p:sldId id="607" r:id="rId28"/>
    <p:sldId id="597" r:id="rId29"/>
    <p:sldId id="598" r:id="rId30"/>
    <p:sldId id="599" r:id="rId31"/>
    <p:sldId id="600" r:id="rId32"/>
    <p:sldId id="601" r:id="rId33"/>
    <p:sldId id="603" r:id="rId34"/>
    <p:sldId id="610" r:id="rId35"/>
    <p:sldId id="611" r:id="rId36"/>
    <p:sldId id="612" r:id="rId37"/>
    <p:sldId id="613" r:id="rId38"/>
    <p:sldId id="507" r:id="rId39"/>
    <p:sldId id="509" r:id="rId40"/>
    <p:sldId id="512" r:id="rId41"/>
    <p:sldId id="510" r:id="rId42"/>
    <p:sldId id="615" r:id="rId43"/>
    <p:sldId id="616" r:id="rId44"/>
    <p:sldId id="518" r:id="rId45"/>
    <p:sldId id="519" r:id="rId46"/>
    <p:sldId id="522" r:id="rId47"/>
    <p:sldId id="521" r:id="rId48"/>
    <p:sldId id="525" r:id="rId49"/>
    <p:sldId id="617" r:id="rId5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15" autoAdjust="0"/>
    <p:restoredTop sz="90612" autoAdjust="0"/>
  </p:normalViewPr>
  <p:slideViewPr>
    <p:cSldViewPr snapToGrid="0">
      <p:cViewPr varScale="1">
        <p:scale>
          <a:sx n="115" d="100"/>
          <a:sy n="115" d="100"/>
        </p:scale>
        <p:origin x="145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10CF10-252E-492E-8860-7C270556CF8E}" type="datetimeFigureOut">
              <a:rPr lang="nl-BE" smtClean="0"/>
              <a:t>19/10/2021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28B325-4F0C-4F86-8677-098445FAC43D}" type="slidenum">
              <a:rPr lang="nl-BE" smtClean="0"/>
              <a:t>‹nr.›</a:t>
            </a:fld>
            <a:endParaRPr lang="nl-BE"/>
          </a:p>
        </p:txBody>
      </p:sp>
    </p:spTree>
    <p:extLst>
      <p:ext uri="{BB962C8B-B14F-4D97-AF65-F5344CB8AC3E}">
        <p14:creationId xmlns:p14="http://schemas.microsoft.com/office/powerpoint/2010/main" val="61193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rogesis.itd.cnr.it/download/eLSE%202015%20Freina%20Ott%20Paper.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ink.springer.com/chapter/10.1007/978-94-017-9088-8_1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ink.springer.com/chapter/10.1007/978-94-017-9088-8_1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loqua.vr-intelligence.com/LP=26738?extsource=media_partner_ar_post_whitepap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 dirty="0" err="1"/>
              <a:t>Freina</a:t>
            </a:r>
            <a:r>
              <a:rPr lang="en" dirty="0"/>
              <a:t> &amp; Ott (2015): </a:t>
            </a:r>
            <a:r>
              <a:rPr lang="nl-BE" dirty="0">
                <a:hlinkClick r:id="rId3"/>
              </a:rPr>
              <a:t>https://progesis.itd.cnr.it/download/eLSE%202015%20Freina%20Ott%20Paper.pdf</a:t>
            </a:r>
            <a:endParaRPr lang="en" dirty="0"/>
          </a:p>
          <a:p>
            <a:r>
              <a:rPr lang="en" dirty="0"/>
              <a:t>Draper, J.V., </a:t>
            </a:r>
            <a:r>
              <a:rPr lang="en" dirty="0" err="1"/>
              <a:t>Kaber</a:t>
            </a:r>
            <a:r>
              <a:rPr lang="en" dirty="0"/>
              <a:t>, D.B. &amp; Usher, J.M. Telepresence. Human Factors 40, 354- 375 (1998).</a:t>
            </a:r>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3</a:t>
            </a:fld>
            <a:endParaRPr lang="nl-BE"/>
          </a:p>
        </p:txBody>
      </p:sp>
    </p:spTree>
    <p:extLst>
      <p:ext uri="{BB962C8B-B14F-4D97-AF65-F5344CB8AC3E}">
        <p14:creationId xmlns:p14="http://schemas.microsoft.com/office/powerpoint/2010/main" val="1691290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Gibson, J. J. (2014). The Theory of Affordances. In </a:t>
            </a:r>
            <a:r>
              <a:rPr lang="nl-BE" sz="1200" i="1" kern="1200" dirty="0">
                <a:solidFill>
                  <a:schemeClr val="tx1"/>
                </a:solidFill>
                <a:effectLst/>
                <a:latin typeface="+mn-lt"/>
                <a:ea typeface="+mn-ea"/>
                <a:cs typeface="+mn-cs"/>
              </a:rPr>
              <a:t>The Ecological Approach to Visual Perception</a:t>
            </a:r>
            <a:r>
              <a:rPr lang="nl-BE" sz="1200" kern="1200" dirty="0">
                <a:solidFill>
                  <a:schemeClr val="tx1"/>
                </a:solidFill>
                <a:effectLst/>
                <a:latin typeface="+mn-lt"/>
                <a:ea typeface="+mn-ea"/>
                <a:cs typeface="+mn-cs"/>
              </a:rPr>
              <a:t> (pp. 119–135).</a:t>
            </a:r>
          </a:p>
          <a:p>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14</a:t>
            </a:fld>
            <a:endParaRPr lang="nl-BE"/>
          </a:p>
        </p:txBody>
      </p:sp>
    </p:spTree>
    <p:extLst>
      <p:ext uri="{BB962C8B-B14F-4D97-AF65-F5344CB8AC3E}">
        <p14:creationId xmlns:p14="http://schemas.microsoft.com/office/powerpoint/2010/main" val="2355942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Gibson, J. J. (2014). The Theory of Affordances. In </a:t>
            </a:r>
            <a:r>
              <a:rPr lang="nl-BE" sz="1200" i="1" kern="1200" dirty="0">
                <a:solidFill>
                  <a:schemeClr val="tx1"/>
                </a:solidFill>
                <a:effectLst/>
                <a:latin typeface="+mn-lt"/>
                <a:ea typeface="+mn-ea"/>
                <a:cs typeface="+mn-cs"/>
              </a:rPr>
              <a:t>The Ecological Approach to Visual Perception</a:t>
            </a:r>
            <a:r>
              <a:rPr lang="nl-BE" sz="1200" kern="1200" dirty="0">
                <a:solidFill>
                  <a:schemeClr val="tx1"/>
                </a:solidFill>
                <a:effectLst/>
                <a:latin typeface="+mn-lt"/>
                <a:ea typeface="+mn-ea"/>
                <a:cs typeface="+mn-cs"/>
              </a:rPr>
              <a:t> (pp. 119–135).</a:t>
            </a:r>
          </a:p>
          <a:p>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15</a:t>
            </a:fld>
            <a:endParaRPr lang="nl-BE"/>
          </a:p>
        </p:txBody>
      </p:sp>
    </p:spTree>
    <p:extLst>
      <p:ext uri="{BB962C8B-B14F-4D97-AF65-F5344CB8AC3E}">
        <p14:creationId xmlns:p14="http://schemas.microsoft.com/office/powerpoint/2010/main" val="3422813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Gibson, J. J. (2014). The Theory of Affordances. In </a:t>
            </a:r>
            <a:r>
              <a:rPr lang="nl-BE" sz="1200" i="1" kern="1200" dirty="0">
                <a:solidFill>
                  <a:schemeClr val="tx1"/>
                </a:solidFill>
                <a:effectLst/>
                <a:latin typeface="+mn-lt"/>
                <a:ea typeface="+mn-ea"/>
                <a:cs typeface="+mn-cs"/>
              </a:rPr>
              <a:t>The Ecological Approach to Visual Perception</a:t>
            </a:r>
            <a:r>
              <a:rPr lang="nl-BE" sz="1200" kern="1200" dirty="0">
                <a:solidFill>
                  <a:schemeClr val="tx1"/>
                </a:solidFill>
                <a:effectLst/>
                <a:latin typeface="+mn-lt"/>
                <a:ea typeface="+mn-ea"/>
                <a:cs typeface="+mn-cs"/>
              </a:rPr>
              <a:t> (pp. 119–135).</a:t>
            </a:r>
          </a:p>
          <a:p>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16</a:t>
            </a:fld>
            <a:endParaRPr lang="nl-BE"/>
          </a:p>
        </p:txBody>
      </p:sp>
    </p:spTree>
    <p:extLst>
      <p:ext uri="{BB962C8B-B14F-4D97-AF65-F5344CB8AC3E}">
        <p14:creationId xmlns:p14="http://schemas.microsoft.com/office/powerpoint/2010/main" val="611864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Gibson, J. J. (2014). The Theory of Affordances. In </a:t>
            </a:r>
            <a:r>
              <a:rPr lang="nl-BE" sz="1200" i="1" kern="1200" dirty="0">
                <a:solidFill>
                  <a:schemeClr val="tx1"/>
                </a:solidFill>
                <a:effectLst/>
                <a:latin typeface="+mn-lt"/>
                <a:ea typeface="+mn-ea"/>
                <a:cs typeface="+mn-cs"/>
              </a:rPr>
              <a:t>The Ecological Approach to Visual Perception</a:t>
            </a:r>
            <a:r>
              <a:rPr lang="nl-BE" sz="1200" kern="1200" dirty="0">
                <a:solidFill>
                  <a:schemeClr val="tx1"/>
                </a:solidFill>
                <a:effectLst/>
                <a:latin typeface="+mn-lt"/>
                <a:ea typeface="+mn-ea"/>
                <a:cs typeface="+mn-cs"/>
              </a:rPr>
              <a:t> (pp. 119–135).</a:t>
            </a:r>
          </a:p>
          <a:p>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17</a:t>
            </a:fld>
            <a:endParaRPr lang="nl-BE"/>
          </a:p>
        </p:txBody>
      </p:sp>
    </p:spTree>
    <p:extLst>
      <p:ext uri="{BB962C8B-B14F-4D97-AF65-F5344CB8AC3E}">
        <p14:creationId xmlns:p14="http://schemas.microsoft.com/office/powerpoint/2010/main" val="3104706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Gibson, J. J. (2014). The Theory of Affordances. In </a:t>
            </a:r>
            <a:r>
              <a:rPr lang="nl-BE" sz="1200" i="1" kern="1200" dirty="0">
                <a:solidFill>
                  <a:schemeClr val="tx1"/>
                </a:solidFill>
                <a:effectLst/>
                <a:latin typeface="+mn-lt"/>
                <a:ea typeface="+mn-ea"/>
                <a:cs typeface="+mn-cs"/>
              </a:rPr>
              <a:t>The Ecological Approach to Visual Perception</a:t>
            </a:r>
            <a:r>
              <a:rPr lang="nl-BE" sz="1200" kern="1200" dirty="0">
                <a:solidFill>
                  <a:schemeClr val="tx1"/>
                </a:solidFill>
                <a:effectLst/>
                <a:latin typeface="+mn-lt"/>
                <a:ea typeface="+mn-ea"/>
                <a:cs typeface="+mn-cs"/>
              </a:rPr>
              <a:t> (pp. 119–135).</a:t>
            </a:r>
          </a:p>
          <a:p>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18</a:t>
            </a:fld>
            <a:endParaRPr lang="nl-BE"/>
          </a:p>
        </p:txBody>
      </p:sp>
    </p:spTree>
    <p:extLst>
      <p:ext uri="{BB962C8B-B14F-4D97-AF65-F5344CB8AC3E}">
        <p14:creationId xmlns:p14="http://schemas.microsoft.com/office/powerpoint/2010/main" val="4034428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Gibson, J. J. (2014). The Theory of Affordances. In </a:t>
            </a:r>
            <a:r>
              <a:rPr lang="nl-BE" sz="1200" i="1" kern="1200" dirty="0">
                <a:solidFill>
                  <a:schemeClr val="tx1"/>
                </a:solidFill>
                <a:effectLst/>
                <a:latin typeface="+mn-lt"/>
                <a:ea typeface="+mn-ea"/>
                <a:cs typeface="+mn-cs"/>
              </a:rPr>
              <a:t>The Ecological Approach to Visual Perception</a:t>
            </a:r>
            <a:r>
              <a:rPr lang="nl-BE" sz="1200" kern="1200" dirty="0">
                <a:solidFill>
                  <a:schemeClr val="tx1"/>
                </a:solidFill>
                <a:effectLst/>
                <a:latin typeface="+mn-lt"/>
                <a:ea typeface="+mn-ea"/>
                <a:cs typeface="+mn-cs"/>
              </a:rPr>
              <a:t> (pp. 119–135).</a:t>
            </a:r>
          </a:p>
          <a:p>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19</a:t>
            </a:fld>
            <a:endParaRPr lang="nl-BE"/>
          </a:p>
        </p:txBody>
      </p:sp>
    </p:spTree>
    <p:extLst>
      <p:ext uri="{BB962C8B-B14F-4D97-AF65-F5344CB8AC3E}">
        <p14:creationId xmlns:p14="http://schemas.microsoft.com/office/powerpoint/2010/main" val="3385929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Gibson, J. J. (2014). The Theory of Affordances. In </a:t>
            </a:r>
            <a:r>
              <a:rPr lang="nl-BE" sz="1200" i="1" kern="1200" dirty="0">
                <a:solidFill>
                  <a:schemeClr val="tx1"/>
                </a:solidFill>
                <a:effectLst/>
                <a:latin typeface="+mn-lt"/>
                <a:ea typeface="+mn-ea"/>
                <a:cs typeface="+mn-cs"/>
              </a:rPr>
              <a:t>The Ecological Approach to Visual Perception</a:t>
            </a:r>
            <a:r>
              <a:rPr lang="nl-BE" sz="1200" kern="1200" dirty="0">
                <a:solidFill>
                  <a:schemeClr val="tx1"/>
                </a:solidFill>
                <a:effectLst/>
                <a:latin typeface="+mn-lt"/>
                <a:ea typeface="+mn-ea"/>
                <a:cs typeface="+mn-cs"/>
              </a:rPr>
              <a:t> (pp. 119–135).</a:t>
            </a:r>
          </a:p>
          <a:p>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20</a:t>
            </a:fld>
            <a:endParaRPr lang="nl-BE"/>
          </a:p>
        </p:txBody>
      </p:sp>
    </p:spTree>
    <p:extLst>
      <p:ext uri="{BB962C8B-B14F-4D97-AF65-F5344CB8AC3E}">
        <p14:creationId xmlns:p14="http://schemas.microsoft.com/office/powerpoint/2010/main" val="805085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Gibson, J. J. (2014). The Theory of Affordances. In </a:t>
            </a:r>
            <a:r>
              <a:rPr lang="nl-BE" sz="1200" i="1" kern="1200" dirty="0">
                <a:solidFill>
                  <a:schemeClr val="tx1"/>
                </a:solidFill>
                <a:effectLst/>
                <a:latin typeface="+mn-lt"/>
                <a:ea typeface="+mn-ea"/>
                <a:cs typeface="+mn-cs"/>
              </a:rPr>
              <a:t>The Ecological Approach to Visual Perception</a:t>
            </a:r>
            <a:r>
              <a:rPr lang="nl-BE" sz="1200" kern="1200" dirty="0">
                <a:solidFill>
                  <a:schemeClr val="tx1"/>
                </a:solidFill>
                <a:effectLst/>
                <a:latin typeface="+mn-lt"/>
                <a:ea typeface="+mn-ea"/>
                <a:cs typeface="+mn-cs"/>
              </a:rPr>
              <a:t> (pp. 119–135).</a:t>
            </a:r>
          </a:p>
          <a:p>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21</a:t>
            </a:fld>
            <a:endParaRPr lang="nl-BE"/>
          </a:p>
        </p:txBody>
      </p:sp>
    </p:spTree>
    <p:extLst>
      <p:ext uri="{BB962C8B-B14F-4D97-AF65-F5344CB8AC3E}">
        <p14:creationId xmlns:p14="http://schemas.microsoft.com/office/powerpoint/2010/main" val="855749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Gibson, J. J. (2014). The Theory of Affordances. In </a:t>
            </a:r>
            <a:r>
              <a:rPr lang="nl-BE" sz="1200" i="1" kern="1200" dirty="0">
                <a:solidFill>
                  <a:schemeClr val="tx1"/>
                </a:solidFill>
                <a:effectLst/>
                <a:latin typeface="+mn-lt"/>
                <a:ea typeface="+mn-ea"/>
                <a:cs typeface="+mn-cs"/>
              </a:rPr>
              <a:t>The Ecological Approach to Visual Perception</a:t>
            </a:r>
            <a:r>
              <a:rPr lang="nl-BE" sz="1200" kern="1200" dirty="0">
                <a:solidFill>
                  <a:schemeClr val="tx1"/>
                </a:solidFill>
                <a:effectLst/>
                <a:latin typeface="+mn-lt"/>
                <a:ea typeface="+mn-ea"/>
                <a:cs typeface="+mn-cs"/>
              </a:rPr>
              <a:t> (pp. 119–135).</a:t>
            </a:r>
          </a:p>
          <a:p>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22</a:t>
            </a:fld>
            <a:endParaRPr lang="nl-BE"/>
          </a:p>
        </p:txBody>
      </p:sp>
    </p:spTree>
    <p:extLst>
      <p:ext uri="{BB962C8B-B14F-4D97-AF65-F5344CB8AC3E}">
        <p14:creationId xmlns:p14="http://schemas.microsoft.com/office/powerpoint/2010/main" val="4277702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https://www.pwc.com/us/en/services/consulting/technology/emerging-technology/assets/pwc-understanding-the-effectiveness-of-soft-skills-training-in-the-enterprise-a-study.pdf</a:t>
            </a:r>
          </a:p>
          <a:p>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24</a:t>
            </a:fld>
            <a:endParaRPr lang="nl-BE"/>
          </a:p>
        </p:txBody>
      </p:sp>
    </p:spTree>
    <p:extLst>
      <p:ext uri="{BB962C8B-B14F-4D97-AF65-F5344CB8AC3E}">
        <p14:creationId xmlns:p14="http://schemas.microsoft.com/office/powerpoint/2010/main" val="67403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hlinkClick r:id="rId3"/>
              </a:rPr>
              <a:t>https://link.springer.com/chapter/10.1007/978-94-017-9088-8_16</a:t>
            </a:r>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4</a:t>
            </a:fld>
            <a:endParaRPr lang="nl-BE"/>
          </a:p>
        </p:txBody>
      </p:sp>
    </p:spTree>
    <p:extLst>
      <p:ext uri="{BB962C8B-B14F-4D97-AF65-F5344CB8AC3E}">
        <p14:creationId xmlns:p14="http://schemas.microsoft.com/office/powerpoint/2010/main" val="4032304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4D28B325-4F0C-4F86-8677-098445FAC43D}" type="slidenum">
              <a:rPr lang="nl-BE" smtClean="0"/>
              <a:t>46</a:t>
            </a:fld>
            <a:endParaRPr lang="nl-BE"/>
          </a:p>
        </p:txBody>
      </p:sp>
    </p:spTree>
    <p:extLst>
      <p:ext uri="{BB962C8B-B14F-4D97-AF65-F5344CB8AC3E}">
        <p14:creationId xmlns:p14="http://schemas.microsoft.com/office/powerpoint/2010/main" val="1260986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hlinkClick r:id="rId3"/>
              </a:rPr>
              <a:t>https://link.springer.com/chapter/10.1007/978-94-017-9088-8_16</a:t>
            </a:r>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5</a:t>
            </a:fld>
            <a:endParaRPr lang="nl-BE"/>
          </a:p>
        </p:txBody>
      </p:sp>
    </p:spTree>
    <p:extLst>
      <p:ext uri="{BB962C8B-B14F-4D97-AF65-F5344CB8AC3E}">
        <p14:creationId xmlns:p14="http://schemas.microsoft.com/office/powerpoint/2010/main" val="46324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Suh &amp; Prophet, 2018</a:t>
            </a:r>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7</a:t>
            </a:fld>
            <a:endParaRPr lang="nl-BE"/>
          </a:p>
        </p:txBody>
      </p:sp>
    </p:spTree>
    <p:extLst>
      <p:ext uri="{BB962C8B-B14F-4D97-AF65-F5344CB8AC3E}">
        <p14:creationId xmlns:p14="http://schemas.microsoft.com/office/powerpoint/2010/main" val="195928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kern="1200" dirty="0">
                <a:solidFill>
                  <a:schemeClr val="tx1"/>
                </a:solidFill>
                <a:effectLst/>
                <a:latin typeface="+mn-lt"/>
                <a:ea typeface="+mn-ea"/>
                <a:cs typeface="+mn-cs"/>
              </a:rPr>
              <a:t>Milgram, P., &amp; </a:t>
            </a:r>
            <a:r>
              <a:rPr lang="en-US" sz="1200" b="0" i="0" kern="1200" dirty="0" err="1">
                <a:solidFill>
                  <a:schemeClr val="tx1"/>
                </a:solidFill>
                <a:effectLst/>
                <a:latin typeface="+mn-lt"/>
                <a:ea typeface="+mn-ea"/>
                <a:cs typeface="+mn-cs"/>
              </a:rPr>
              <a:t>Kishino</a:t>
            </a:r>
            <a:r>
              <a:rPr lang="en-US" sz="1200" b="0" i="0" kern="1200" dirty="0">
                <a:solidFill>
                  <a:schemeClr val="tx1"/>
                </a:solidFill>
                <a:effectLst/>
                <a:latin typeface="+mn-lt"/>
                <a:ea typeface="+mn-ea"/>
                <a:cs typeface="+mn-cs"/>
              </a:rPr>
              <a:t>, F. (1994). A taxonomy of mixed reality visual displays. </a:t>
            </a:r>
            <a:r>
              <a:rPr lang="en-US" sz="1200" b="0" i="1" kern="1200" dirty="0">
                <a:solidFill>
                  <a:schemeClr val="tx1"/>
                </a:solidFill>
                <a:effectLst/>
                <a:latin typeface="+mn-lt"/>
                <a:ea typeface="+mn-ea"/>
                <a:cs typeface="+mn-cs"/>
              </a:rPr>
              <a:t>IEICE TRANSACTIONS on Information and Systems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77</a:t>
            </a:r>
            <a:r>
              <a:rPr lang="en-US" sz="1200" b="0" i="0" kern="1200" dirty="0">
                <a:solidFill>
                  <a:schemeClr val="tx1"/>
                </a:solidFill>
                <a:effectLst/>
                <a:latin typeface="+mn-lt"/>
                <a:ea typeface="+mn-ea"/>
                <a:cs typeface="+mn-cs"/>
              </a:rPr>
              <a:t>(12), 1321-1329.</a:t>
            </a:r>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8</a:t>
            </a:fld>
            <a:endParaRPr lang="nl-BE"/>
          </a:p>
        </p:txBody>
      </p:sp>
    </p:spTree>
    <p:extLst>
      <p:ext uri="{BB962C8B-B14F-4D97-AF65-F5344CB8AC3E}">
        <p14:creationId xmlns:p14="http://schemas.microsoft.com/office/powerpoint/2010/main" val="784064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hlinkClick r:id="rId3"/>
              </a:rPr>
              <a:t>https://eloqua.vr-intelligence.com/LP=26738?extsource=media_partner_ar_post_whitepaper</a:t>
            </a:r>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9</a:t>
            </a:fld>
            <a:endParaRPr lang="nl-BE"/>
          </a:p>
        </p:txBody>
      </p:sp>
    </p:spTree>
    <p:extLst>
      <p:ext uri="{BB962C8B-B14F-4D97-AF65-F5344CB8AC3E}">
        <p14:creationId xmlns:p14="http://schemas.microsoft.com/office/powerpoint/2010/main" val="2429365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https://www.trekk.com/insights/augmented-or-virtual-how-do-you-your-reality</a:t>
            </a:r>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10</a:t>
            </a:fld>
            <a:endParaRPr lang="nl-BE"/>
          </a:p>
        </p:txBody>
      </p:sp>
    </p:spTree>
    <p:extLst>
      <p:ext uri="{BB962C8B-B14F-4D97-AF65-F5344CB8AC3E}">
        <p14:creationId xmlns:p14="http://schemas.microsoft.com/office/powerpoint/2010/main" val="2336409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Freina &amp; Ott, 2018, p. 87</a:t>
            </a:r>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12</a:t>
            </a:fld>
            <a:endParaRPr lang="nl-BE"/>
          </a:p>
        </p:txBody>
      </p:sp>
    </p:spTree>
    <p:extLst>
      <p:ext uri="{BB962C8B-B14F-4D97-AF65-F5344CB8AC3E}">
        <p14:creationId xmlns:p14="http://schemas.microsoft.com/office/powerpoint/2010/main" val="213199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dirty="0"/>
              <a:t>Shin, D. H. (2017). The role of affordance in the experience of virtual reality learning: Technological and affective affordances in virtual reality. </a:t>
            </a:r>
            <a:r>
              <a:rPr lang="nl-BE" i="1" dirty="0"/>
              <a:t>Telematics and Informatics</a:t>
            </a:r>
            <a:r>
              <a:rPr lang="nl-BE" dirty="0"/>
              <a:t>, </a:t>
            </a:r>
            <a:r>
              <a:rPr lang="nl-BE" i="1" dirty="0"/>
              <a:t>34</a:t>
            </a:r>
            <a:r>
              <a:rPr lang="nl-BE" dirty="0"/>
              <a:t>(8), 1826-1836.</a:t>
            </a:r>
          </a:p>
          <a:p>
            <a:endParaRPr lang="nl-BE" dirty="0"/>
          </a:p>
        </p:txBody>
      </p:sp>
      <p:sp>
        <p:nvSpPr>
          <p:cNvPr id="4" name="Tijdelijke aanduiding voor dianummer 3"/>
          <p:cNvSpPr>
            <a:spLocks noGrp="1"/>
          </p:cNvSpPr>
          <p:nvPr>
            <p:ph type="sldNum" sz="quarter" idx="5"/>
          </p:nvPr>
        </p:nvSpPr>
        <p:spPr/>
        <p:txBody>
          <a:bodyPr/>
          <a:lstStyle/>
          <a:p>
            <a:fld id="{4D28B325-4F0C-4F86-8677-098445FAC43D}" type="slidenum">
              <a:rPr lang="nl-BE" smtClean="0"/>
              <a:t>13</a:t>
            </a:fld>
            <a:endParaRPr lang="nl-BE"/>
          </a:p>
        </p:txBody>
      </p:sp>
    </p:spTree>
    <p:extLst>
      <p:ext uri="{BB962C8B-B14F-4D97-AF65-F5344CB8AC3E}">
        <p14:creationId xmlns:p14="http://schemas.microsoft.com/office/powerpoint/2010/main" val="2417155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5F51C4-33F0-41B3-A6EF-80D171EC8BB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66409B05-0268-4F2D-934B-07AFD67A2A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72C6D675-809A-4035-90CA-96F9128EED7D}"/>
              </a:ext>
            </a:extLst>
          </p:cNvPr>
          <p:cNvSpPr>
            <a:spLocks noGrp="1"/>
          </p:cNvSpPr>
          <p:nvPr>
            <p:ph type="dt" sz="half" idx="10"/>
          </p:nvPr>
        </p:nvSpPr>
        <p:spPr/>
        <p:txBody>
          <a:bodyPr/>
          <a:lstStyle/>
          <a:p>
            <a:fld id="{20BD91B5-119F-E748-AB20-700B9E231758}" type="datetime1">
              <a:rPr lang="nl-BE" smtClean="0"/>
              <a:t>19/10/2021</a:t>
            </a:fld>
            <a:endParaRPr lang="nl-BE"/>
          </a:p>
        </p:txBody>
      </p:sp>
      <p:sp>
        <p:nvSpPr>
          <p:cNvPr id="5" name="Tijdelijke aanduiding voor voettekst 4">
            <a:extLst>
              <a:ext uri="{FF2B5EF4-FFF2-40B4-BE49-F238E27FC236}">
                <a16:creationId xmlns:a16="http://schemas.microsoft.com/office/drawing/2014/main" id="{D5DD2905-DF17-44D6-A2D8-3661D860B6A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B4EF3F6-BE54-4CFC-A2DF-ABD88582A999}"/>
              </a:ext>
            </a:extLst>
          </p:cNvPr>
          <p:cNvSpPr>
            <a:spLocks noGrp="1"/>
          </p:cNvSpPr>
          <p:nvPr>
            <p:ph type="sldNum" sz="quarter" idx="12"/>
          </p:nvPr>
        </p:nvSpPr>
        <p:spPr/>
        <p:txBody>
          <a:bodyPr/>
          <a:lstStyle/>
          <a:p>
            <a:fld id="{09539AAF-3867-4D3A-A82A-6A12BDE0E59C}" type="slidenum">
              <a:rPr lang="nl-BE" smtClean="0"/>
              <a:t>‹nr.›</a:t>
            </a:fld>
            <a:endParaRPr lang="nl-BE"/>
          </a:p>
        </p:txBody>
      </p:sp>
    </p:spTree>
    <p:extLst>
      <p:ext uri="{BB962C8B-B14F-4D97-AF65-F5344CB8AC3E}">
        <p14:creationId xmlns:p14="http://schemas.microsoft.com/office/powerpoint/2010/main" val="181532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A373C4-C0AC-43D4-8CD1-55F4CE986D75}"/>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6B87955-527B-408E-9550-211E390A8521}"/>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022D291-E280-495B-B4E6-90D6F21764AA}"/>
              </a:ext>
            </a:extLst>
          </p:cNvPr>
          <p:cNvSpPr>
            <a:spLocks noGrp="1"/>
          </p:cNvSpPr>
          <p:nvPr>
            <p:ph type="dt" sz="half" idx="10"/>
          </p:nvPr>
        </p:nvSpPr>
        <p:spPr/>
        <p:txBody>
          <a:bodyPr/>
          <a:lstStyle/>
          <a:p>
            <a:fld id="{19918AB7-85DD-B441-8764-8D6A0FEA3165}" type="datetime1">
              <a:rPr lang="nl-BE" smtClean="0"/>
              <a:t>19/10/2021</a:t>
            </a:fld>
            <a:endParaRPr lang="nl-BE"/>
          </a:p>
        </p:txBody>
      </p:sp>
      <p:sp>
        <p:nvSpPr>
          <p:cNvPr id="5" name="Tijdelijke aanduiding voor voettekst 4">
            <a:extLst>
              <a:ext uri="{FF2B5EF4-FFF2-40B4-BE49-F238E27FC236}">
                <a16:creationId xmlns:a16="http://schemas.microsoft.com/office/drawing/2014/main" id="{9FF91E58-8786-4001-B5A3-16BFA1EED42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4D1C063-07C6-46E7-AD45-7D7D2C47090C}"/>
              </a:ext>
            </a:extLst>
          </p:cNvPr>
          <p:cNvSpPr>
            <a:spLocks noGrp="1"/>
          </p:cNvSpPr>
          <p:nvPr>
            <p:ph type="sldNum" sz="quarter" idx="12"/>
          </p:nvPr>
        </p:nvSpPr>
        <p:spPr/>
        <p:txBody>
          <a:bodyPr/>
          <a:lstStyle/>
          <a:p>
            <a:fld id="{09539AAF-3867-4D3A-A82A-6A12BDE0E59C}" type="slidenum">
              <a:rPr lang="nl-BE" smtClean="0"/>
              <a:t>‹nr.›</a:t>
            </a:fld>
            <a:endParaRPr lang="nl-BE"/>
          </a:p>
        </p:txBody>
      </p:sp>
    </p:spTree>
    <p:extLst>
      <p:ext uri="{BB962C8B-B14F-4D97-AF65-F5344CB8AC3E}">
        <p14:creationId xmlns:p14="http://schemas.microsoft.com/office/powerpoint/2010/main" val="2177486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B85BFDF-CD88-40E7-9B82-983B85AE70FA}"/>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4ED81F8-46AA-486D-A574-6587EDCFE7C6}"/>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B3F4014-27A0-419E-9F33-EBA7913B5A91}"/>
              </a:ext>
            </a:extLst>
          </p:cNvPr>
          <p:cNvSpPr>
            <a:spLocks noGrp="1"/>
          </p:cNvSpPr>
          <p:nvPr>
            <p:ph type="dt" sz="half" idx="10"/>
          </p:nvPr>
        </p:nvSpPr>
        <p:spPr/>
        <p:txBody>
          <a:bodyPr/>
          <a:lstStyle/>
          <a:p>
            <a:fld id="{CA275BD5-F45F-DA4B-8444-68F6344FCF34}" type="datetime1">
              <a:rPr lang="nl-BE" smtClean="0"/>
              <a:t>19/10/2021</a:t>
            </a:fld>
            <a:endParaRPr lang="nl-BE"/>
          </a:p>
        </p:txBody>
      </p:sp>
      <p:sp>
        <p:nvSpPr>
          <p:cNvPr id="5" name="Tijdelijke aanduiding voor voettekst 4">
            <a:extLst>
              <a:ext uri="{FF2B5EF4-FFF2-40B4-BE49-F238E27FC236}">
                <a16:creationId xmlns:a16="http://schemas.microsoft.com/office/drawing/2014/main" id="{50FEA6B4-9D2B-4CBA-A31A-AC42A5C92B7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3C09313-3AB0-4E7F-9F40-CEBBD2B33B5F}"/>
              </a:ext>
            </a:extLst>
          </p:cNvPr>
          <p:cNvSpPr>
            <a:spLocks noGrp="1"/>
          </p:cNvSpPr>
          <p:nvPr>
            <p:ph type="sldNum" sz="quarter" idx="12"/>
          </p:nvPr>
        </p:nvSpPr>
        <p:spPr/>
        <p:txBody>
          <a:bodyPr/>
          <a:lstStyle/>
          <a:p>
            <a:fld id="{09539AAF-3867-4D3A-A82A-6A12BDE0E59C}" type="slidenum">
              <a:rPr lang="nl-BE" smtClean="0"/>
              <a:t>‹nr.›</a:t>
            </a:fld>
            <a:endParaRPr lang="nl-BE"/>
          </a:p>
        </p:txBody>
      </p:sp>
    </p:spTree>
    <p:extLst>
      <p:ext uri="{BB962C8B-B14F-4D97-AF65-F5344CB8AC3E}">
        <p14:creationId xmlns:p14="http://schemas.microsoft.com/office/powerpoint/2010/main" val="1664900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1 Pictur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494" y="1152000"/>
            <a:ext cx="6762797" cy="4734000"/>
          </a:xfrm>
        </p:spPr>
        <p:txBody>
          <a:bodyPr lIns="0" rIns="0" bIns="144000"/>
          <a:lstStyle>
            <a:lvl2pPr algn="l">
              <a:defRPr/>
            </a:lvl2pPr>
          </a:lstStyle>
          <a:p>
            <a:pPr lvl="0"/>
            <a:r>
              <a:rPr lang="nl-NL"/>
              <a:t>Tekststijl van het model bewerken
Tweede niveau
Derde niveau
Vierde niveau
Vijfde niveau</a:t>
            </a:r>
          </a:p>
        </p:txBody>
      </p:sp>
      <p:sp>
        <p:nvSpPr>
          <p:cNvPr id="7" name="Title 6"/>
          <p:cNvSpPr>
            <a:spLocks noGrp="1"/>
          </p:cNvSpPr>
          <p:nvPr>
            <p:ph type="title"/>
          </p:nvPr>
        </p:nvSpPr>
        <p:spPr/>
        <p:txBody>
          <a:bodyPr lIns="360000" tIns="180000" rIns="360000" bIns="144000"/>
          <a:lstStyle>
            <a:lvl1pPr>
              <a:defRPr>
                <a:solidFill>
                  <a:srgbClr val="50C6DD"/>
                </a:solidFill>
              </a:defRPr>
            </a:lvl1pPr>
          </a:lstStyle>
          <a:p>
            <a:r>
              <a:rPr lang="nl-NL"/>
              <a:t>Klik om stijl te bewerken</a:t>
            </a:r>
            <a:endParaRPr lang="nl-BE" dirty="0"/>
          </a:p>
        </p:txBody>
      </p:sp>
      <p:cxnSp>
        <p:nvCxnSpPr>
          <p:cNvPr id="20" name="Straight Connector 19"/>
          <p:cNvCxnSpPr/>
          <p:nvPr userDrawn="1"/>
        </p:nvCxnSpPr>
        <p:spPr>
          <a:xfrm>
            <a:off x="240000" y="1141200"/>
            <a:ext cx="11664000" cy="0"/>
          </a:xfrm>
          <a:prstGeom prst="line">
            <a:avLst/>
          </a:prstGeom>
          <a:ln w="6350">
            <a:solidFill>
              <a:srgbClr val="4B2B4B"/>
            </a:solidFill>
          </a:ln>
        </p:spPr>
        <p:style>
          <a:lnRef idx="1">
            <a:schemeClr val="accent1"/>
          </a:lnRef>
          <a:fillRef idx="0">
            <a:schemeClr val="accent1"/>
          </a:fillRef>
          <a:effectRef idx="0">
            <a:schemeClr val="accent1"/>
          </a:effectRef>
          <a:fontRef idx="minor">
            <a:schemeClr val="tx1"/>
          </a:fontRef>
        </p:style>
      </p:cxnSp>
      <p:sp>
        <p:nvSpPr>
          <p:cNvPr id="13" name="Picture Placeholder 87"/>
          <p:cNvSpPr>
            <a:spLocks noGrp="1"/>
          </p:cNvSpPr>
          <p:nvPr>
            <p:ph type="pic" sz="quarter" idx="10"/>
          </p:nvPr>
        </p:nvSpPr>
        <p:spPr>
          <a:xfrm>
            <a:off x="240000" y="1152000"/>
            <a:ext cx="4571989" cy="4734000"/>
          </a:xfrm>
        </p:spPr>
        <p:txBody>
          <a:bodyPr>
            <a:normAutofit/>
          </a:bodyPr>
          <a:lstStyle>
            <a:lvl1pPr>
              <a:buNone/>
              <a:defRPr sz="1000"/>
            </a:lvl1pPr>
          </a:lstStyle>
          <a:p>
            <a:r>
              <a:rPr lang="nl-NL"/>
              <a:t>Klik op het pictogram als u een afbeelding wilt toevoegen</a:t>
            </a:r>
            <a:endParaRPr lang="nl-BE" dirty="0"/>
          </a:p>
        </p:txBody>
      </p:sp>
      <p:sp>
        <p:nvSpPr>
          <p:cNvPr id="9" name="Date Placeholder 8"/>
          <p:cNvSpPr>
            <a:spLocks noGrp="1"/>
          </p:cNvSpPr>
          <p:nvPr>
            <p:ph type="dt" sz="half" idx="11"/>
          </p:nvPr>
        </p:nvSpPr>
        <p:spPr/>
        <p:txBody>
          <a:bodyPr/>
          <a:lstStyle/>
          <a:p>
            <a:pPr algn="l"/>
            <a:fld id="{E6946ABB-B625-1F4E-A9B3-ED6168F4D253}" type="datetime1">
              <a:rPr lang="nl-BE" smtClean="0"/>
              <a:t>19/10/2021</a:t>
            </a:fld>
            <a:endParaRPr lang="nl-BE" dirty="0"/>
          </a:p>
        </p:txBody>
      </p:sp>
      <p:sp>
        <p:nvSpPr>
          <p:cNvPr id="10" name="Slide Number Placeholder 9"/>
          <p:cNvSpPr>
            <a:spLocks noGrp="1"/>
          </p:cNvSpPr>
          <p:nvPr>
            <p:ph type="sldNum" sz="quarter" idx="12"/>
          </p:nvPr>
        </p:nvSpPr>
        <p:spPr/>
        <p:txBody>
          <a:bodyPr/>
          <a:lstStyle/>
          <a:p>
            <a:fld id="{3B80295F-48CD-49FC-897A-CCEC919B8070}" type="slidenum">
              <a:rPr lang="nl-BE" smtClean="0"/>
              <a:pPr/>
              <a:t>‹nr.›</a:t>
            </a:fld>
            <a:endParaRPr lang="nl-BE" dirty="0"/>
          </a:p>
        </p:txBody>
      </p:sp>
      <p:sp>
        <p:nvSpPr>
          <p:cNvPr id="11" name="Footer Placeholder 10"/>
          <p:cNvSpPr>
            <a:spLocks noGrp="1"/>
          </p:cNvSpPr>
          <p:nvPr>
            <p:ph type="ftr" sz="quarter" idx="13"/>
          </p:nvPr>
        </p:nvSpPr>
        <p:spPr/>
        <p:txBody>
          <a:bodyPr/>
          <a:lstStyle/>
          <a:p>
            <a:endParaRPr lang="nl-BE" dirty="0"/>
          </a:p>
        </p:txBody>
      </p:sp>
    </p:spTree>
    <p:extLst>
      <p:ext uri="{BB962C8B-B14F-4D97-AF65-F5344CB8AC3E}">
        <p14:creationId xmlns:p14="http://schemas.microsoft.com/office/powerpoint/2010/main" val="500022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Basic">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52000"/>
            <a:ext cx="12192000" cy="4428000"/>
          </a:xfrm>
        </p:spPr>
        <p:txBody>
          <a:bodyPr bIns="144000"/>
          <a:lstStyle>
            <a:lvl1pPr marL="323850" indent="-323850">
              <a:spcBef>
                <a:spcPts val="400"/>
              </a:spcBef>
              <a:spcAft>
                <a:spcPts val="400"/>
              </a:spcAft>
              <a:buClrTx/>
              <a:defRPr/>
            </a:lvl1pPr>
            <a:lvl2pPr marL="723900" indent="-368300">
              <a:spcBef>
                <a:spcPts val="400"/>
              </a:spcBef>
              <a:spcAft>
                <a:spcPts val="400"/>
              </a:spcAft>
              <a:buClrTx/>
              <a:defRPr sz="2500"/>
            </a:lvl2pPr>
            <a:lvl3pPr marL="982663" indent="-258763">
              <a:spcBef>
                <a:spcPts val="400"/>
              </a:spcBef>
              <a:spcAft>
                <a:spcPts val="400"/>
              </a:spcAft>
              <a:buClrTx/>
              <a:defRPr sz="2300"/>
            </a:lvl3pPr>
            <a:lvl4pPr marL="1255713" indent="-273050">
              <a:spcBef>
                <a:spcPts val="400"/>
              </a:spcBef>
              <a:spcAft>
                <a:spcPts val="400"/>
              </a:spcAft>
              <a:buClrTx/>
              <a:defRPr sz="2000"/>
            </a:lvl4pPr>
            <a:lvl5pPr marL="1609725" indent="-258763">
              <a:spcBef>
                <a:spcPts val="600"/>
              </a:spcBef>
              <a:spcAft>
                <a:spcPts val="600"/>
              </a:spcAft>
              <a:defRPr sz="1700"/>
            </a:lvl5pPr>
          </a:lstStyle>
          <a:p>
            <a:pPr lvl="0"/>
            <a:r>
              <a:rPr lang="nl-NL"/>
              <a:t>Tekststijl van het model bewerken
Tweede niveau
Derde niveau
Vierde niveau
Vijfde niveau</a:t>
            </a:r>
          </a:p>
        </p:txBody>
      </p:sp>
      <p:sp>
        <p:nvSpPr>
          <p:cNvPr id="7" name="Title 6"/>
          <p:cNvSpPr>
            <a:spLocks noGrp="1"/>
          </p:cNvSpPr>
          <p:nvPr>
            <p:ph type="title"/>
          </p:nvPr>
        </p:nvSpPr>
        <p:spPr/>
        <p:txBody>
          <a:bodyPr lIns="360000" tIns="180000" rIns="360000" bIns="144000"/>
          <a:lstStyle>
            <a:lvl1pPr>
              <a:defRPr>
                <a:solidFill>
                  <a:srgbClr val="00A0AE"/>
                </a:solidFill>
              </a:defRPr>
            </a:lvl1pPr>
          </a:lstStyle>
          <a:p>
            <a:r>
              <a:rPr lang="nl-NL"/>
              <a:t>Klik om stijl te bewerken</a:t>
            </a:r>
            <a:endParaRPr lang="nl-BE" dirty="0"/>
          </a:p>
        </p:txBody>
      </p:sp>
      <p:cxnSp>
        <p:nvCxnSpPr>
          <p:cNvPr id="14" name="Straight Connector 13"/>
          <p:cNvCxnSpPr/>
          <p:nvPr userDrawn="1"/>
        </p:nvCxnSpPr>
        <p:spPr>
          <a:xfrm>
            <a:off x="240000" y="1141200"/>
            <a:ext cx="11664000" cy="0"/>
          </a:xfrm>
          <a:prstGeom prst="line">
            <a:avLst/>
          </a:prstGeom>
          <a:ln w="6350">
            <a:solidFill>
              <a:srgbClr val="00A0AE"/>
            </a:solidFill>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1"/>
          </p:nvPr>
        </p:nvSpPr>
        <p:spPr/>
        <p:txBody>
          <a:bodyPr/>
          <a:lstStyle/>
          <a:p>
            <a:fld id="{3B80295F-48CD-49FC-897A-CCEC919B8070}" type="slidenum">
              <a:rPr lang="nl-BE" smtClean="0"/>
              <a:pPr/>
              <a:t>‹nr.›</a:t>
            </a:fld>
            <a:endParaRPr lang="nl-BE" dirty="0"/>
          </a:p>
        </p:txBody>
      </p:sp>
      <p:sp>
        <p:nvSpPr>
          <p:cNvPr id="17" name="Footer Placeholder 16"/>
          <p:cNvSpPr>
            <a:spLocks noGrp="1"/>
          </p:cNvSpPr>
          <p:nvPr>
            <p:ph type="ftr" sz="quarter" idx="12"/>
          </p:nvPr>
        </p:nvSpPr>
        <p:spPr/>
        <p:txBody>
          <a:bodyPr/>
          <a:lstStyle/>
          <a:p>
            <a:endParaRPr lang="nl-BE" dirty="0"/>
          </a:p>
        </p:txBody>
      </p:sp>
      <p:sp>
        <p:nvSpPr>
          <p:cNvPr id="8" name="Date Placeholder 7"/>
          <p:cNvSpPr>
            <a:spLocks noGrp="1"/>
          </p:cNvSpPr>
          <p:nvPr>
            <p:ph type="dt" sz="half" idx="13"/>
          </p:nvPr>
        </p:nvSpPr>
        <p:spPr/>
        <p:txBody>
          <a:bodyPr/>
          <a:lstStyle/>
          <a:p>
            <a:pPr algn="l"/>
            <a:fld id="{21552B06-F78A-4644-A56C-1646238054EC}" type="datetime1">
              <a:rPr lang="nl-BE" smtClean="0"/>
              <a:t>19/10/2021</a:t>
            </a:fld>
            <a:endParaRPr lang="nl-BE" dirty="0"/>
          </a:p>
        </p:txBody>
      </p:sp>
    </p:spTree>
    <p:extLst>
      <p:ext uri="{BB962C8B-B14F-4D97-AF65-F5344CB8AC3E}">
        <p14:creationId xmlns:p14="http://schemas.microsoft.com/office/powerpoint/2010/main" val="226512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KSTSLIDE (modern) | Titel + tekst + foto">
    <p:spTree>
      <p:nvGrpSpPr>
        <p:cNvPr id="1" name=""/>
        <p:cNvGrpSpPr/>
        <p:nvPr/>
      </p:nvGrpSpPr>
      <p:grpSpPr>
        <a:xfrm>
          <a:off x="0" y="0"/>
          <a:ext cx="0" cy="0"/>
          <a:chOff x="0" y="0"/>
          <a:chExt cx="0" cy="0"/>
        </a:xfrm>
      </p:grpSpPr>
      <p:sp>
        <p:nvSpPr>
          <p:cNvPr id="18" name="Tijdelijke aanduiding voor tekst 3">
            <a:extLst>
              <a:ext uri="{FF2B5EF4-FFF2-40B4-BE49-F238E27FC236}">
                <a16:creationId xmlns:a16="http://schemas.microsoft.com/office/drawing/2014/main" id="{68AD295F-0EA8-487A-BC52-5E7E9F766ADB}"/>
              </a:ext>
            </a:extLst>
          </p:cNvPr>
          <p:cNvSpPr>
            <a:spLocks noGrp="1"/>
          </p:cNvSpPr>
          <p:nvPr>
            <p:ph type="body" sz="quarter" idx="13" hasCustomPrompt="1"/>
          </p:nvPr>
        </p:nvSpPr>
        <p:spPr>
          <a:xfrm>
            <a:off x="720000" y="899999"/>
            <a:ext cx="5558400" cy="5436829"/>
          </a:xfrm>
          <a:solidFill>
            <a:schemeClr val="bg1">
              <a:lumMod val="95000"/>
            </a:schemeClr>
          </a:solidFill>
        </p:spPr>
        <p:txBody>
          <a:bodyPr lIns="360000" tIns="900000" rIns="540000" bIns="360000"/>
          <a:lstStyle>
            <a:lvl1pPr>
              <a:defRPr sz="2400">
                <a:latin typeface="Nunito Light" panose="00000400000000000000" pitchFamily="2" charset="0"/>
              </a:defRPr>
            </a:lvl1pPr>
            <a:lvl2pPr marL="324000" indent="-324000">
              <a:defRPr sz="2400">
                <a:latin typeface="Nunito Light" panose="00000400000000000000" pitchFamily="2" charset="0"/>
              </a:defRPr>
            </a:lvl2pPr>
            <a:lvl3pPr marL="540000" indent="-216000">
              <a:defRPr sz="2400">
                <a:latin typeface="Nunito Light" panose="00000400000000000000" pitchFamily="2" charset="0"/>
              </a:defRPr>
            </a:lvl3pPr>
            <a:lvl4pPr marL="720000" indent="-180000">
              <a:defRPr sz="1700">
                <a:latin typeface="Nunito Light" panose="00000400000000000000" pitchFamily="2" charset="0"/>
              </a:defRPr>
            </a:lvl4pPr>
            <a:lvl5pPr marL="864000" indent="-144000">
              <a:defRPr sz="1400">
                <a:latin typeface="Nunito Light" panose="00000400000000000000" pitchFamily="2" charset="0"/>
              </a:defRPr>
            </a:lvl5pPr>
          </a:lstStyle>
          <a:p>
            <a:pPr lvl="0"/>
            <a:r>
              <a:rPr lang="nl-NL" dirty="0"/>
              <a:t>Klik om tekst toe te voegen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2" name="Tijdelijke aanduiding voor datum 21">
            <a:extLst>
              <a:ext uri="{FF2B5EF4-FFF2-40B4-BE49-F238E27FC236}">
                <a16:creationId xmlns:a16="http://schemas.microsoft.com/office/drawing/2014/main" id="{7989F3C4-8754-4E47-A7CD-960A64C9643F}"/>
              </a:ext>
            </a:extLst>
          </p:cNvPr>
          <p:cNvSpPr>
            <a:spLocks noGrp="1"/>
          </p:cNvSpPr>
          <p:nvPr>
            <p:ph type="dt" sz="half" idx="30"/>
          </p:nvPr>
        </p:nvSpPr>
        <p:spPr/>
        <p:txBody>
          <a:bodyPr/>
          <a:lstStyle/>
          <a:p>
            <a:pPr algn="ctr"/>
            <a:fld id="{0DA90381-66B7-4976-AD2C-063F40011140}" type="datetime1">
              <a:rPr lang="nl-BE" smtClean="0"/>
              <a:t>19/10/2021</a:t>
            </a:fld>
            <a:endParaRPr lang="nl-BE" dirty="0"/>
          </a:p>
        </p:txBody>
      </p:sp>
      <p:sp>
        <p:nvSpPr>
          <p:cNvPr id="23" name="Tijdelijke aanduiding voor voettekst 22">
            <a:extLst>
              <a:ext uri="{FF2B5EF4-FFF2-40B4-BE49-F238E27FC236}">
                <a16:creationId xmlns:a16="http://schemas.microsoft.com/office/drawing/2014/main" id="{CB820195-A001-406B-AED6-7F9DA1069F3C}"/>
              </a:ext>
            </a:extLst>
          </p:cNvPr>
          <p:cNvSpPr>
            <a:spLocks noGrp="1"/>
          </p:cNvSpPr>
          <p:nvPr>
            <p:ph type="ftr" sz="quarter" idx="31"/>
          </p:nvPr>
        </p:nvSpPr>
        <p:spPr/>
        <p:txBody>
          <a:bodyPr/>
          <a:lstStyle/>
          <a:p>
            <a:r>
              <a:rPr lang="en-US"/>
              <a:t>Voettekst</a:t>
            </a:r>
            <a:endParaRPr lang="nl-BE" sz="950" dirty="0"/>
          </a:p>
        </p:txBody>
      </p:sp>
      <p:sp>
        <p:nvSpPr>
          <p:cNvPr id="24" name="Tijdelijke aanduiding voor dianummer 23">
            <a:extLst>
              <a:ext uri="{FF2B5EF4-FFF2-40B4-BE49-F238E27FC236}">
                <a16:creationId xmlns:a16="http://schemas.microsoft.com/office/drawing/2014/main" id="{E96D365C-8F94-4688-8031-2C0D191C58AE}"/>
              </a:ext>
            </a:extLst>
          </p:cNvPr>
          <p:cNvSpPr>
            <a:spLocks noGrp="1"/>
          </p:cNvSpPr>
          <p:nvPr>
            <p:ph type="sldNum" sz="quarter" idx="32"/>
          </p:nvPr>
        </p:nvSpPr>
        <p:spPr/>
        <p:txBody>
          <a:bodyPr/>
          <a:lstStyle/>
          <a:p>
            <a:fld id="{763F2D79-C75E-42E1-AD06-AE3EAB2BE1D7}" type="slidenum">
              <a:rPr lang="nl-BE" smtClean="0"/>
              <a:pPr/>
              <a:t>‹nr.›</a:t>
            </a:fld>
            <a:endParaRPr lang="nl-BE" sz="1200" dirty="0"/>
          </a:p>
        </p:txBody>
      </p:sp>
      <p:sp>
        <p:nvSpPr>
          <p:cNvPr id="26" name="Tijdelijke aanduiding voor afbeelding 4">
            <a:extLst>
              <a:ext uri="{FF2B5EF4-FFF2-40B4-BE49-F238E27FC236}">
                <a16:creationId xmlns:a16="http://schemas.microsoft.com/office/drawing/2014/main" id="{8A35AAD3-058F-4826-AB46-14FE5593EB6C}"/>
              </a:ext>
            </a:extLst>
          </p:cNvPr>
          <p:cNvSpPr>
            <a:spLocks noGrp="1"/>
          </p:cNvSpPr>
          <p:nvPr>
            <p:ph type="pic" sz="quarter" idx="27" hasCustomPrompt="1"/>
          </p:nvPr>
        </p:nvSpPr>
        <p:spPr>
          <a:xfrm>
            <a:off x="6638400" y="899997"/>
            <a:ext cx="4834799" cy="5436829"/>
          </a:xfrm>
          <a:solidFill>
            <a:schemeClr val="accent5">
              <a:lumMod val="20000"/>
              <a:lumOff val="80000"/>
            </a:schemeClr>
          </a:solidFill>
          <a:ln w="127000">
            <a:noFill/>
          </a:ln>
        </p:spPr>
        <p:txBody>
          <a:bodyPr lIns="0" tIns="0" rIns="0" bIns="1800000" anchor="ctr" anchorCtr="0"/>
          <a:lstStyle>
            <a:lvl1pPr algn="ctr">
              <a:defRPr sz="1800">
                <a:solidFill>
                  <a:schemeClr val="tx1"/>
                </a:solidFill>
                <a:latin typeface="+mn-lt"/>
              </a:defRPr>
            </a:lvl1pPr>
          </a:lstStyle>
          <a:p>
            <a:r>
              <a:rPr lang="nl-BE" dirty="0"/>
              <a:t>Klik (op pictogram) </a:t>
            </a:r>
            <a:br>
              <a:rPr lang="nl-BE" dirty="0"/>
            </a:br>
            <a:r>
              <a:rPr lang="nl-BE" dirty="0"/>
              <a:t>om foto toe te voegen</a:t>
            </a:r>
          </a:p>
        </p:txBody>
      </p:sp>
      <p:sp>
        <p:nvSpPr>
          <p:cNvPr id="9" name="Titel 1">
            <a:extLst>
              <a:ext uri="{FF2B5EF4-FFF2-40B4-BE49-F238E27FC236}">
                <a16:creationId xmlns:a16="http://schemas.microsoft.com/office/drawing/2014/main" id="{5C99B6F0-515C-4E82-BE72-3BB6E4B096B4}"/>
              </a:ext>
            </a:extLst>
          </p:cNvPr>
          <p:cNvSpPr>
            <a:spLocks noGrp="1"/>
          </p:cNvSpPr>
          <p:nvPr>
            <p:ph type="title" hasCustomPrompt="1"/>
          </p:nvPr>
        </p:nvSpPr>
        <p:spPr>
          <a:xfrm>
            <a:off x="718799" y="594000"/>
            <a:ext cx="5558399" cy="391389"/>
          </a:xfrm>
          <a:noFill/>
        </p:spPr>
        <p:txBody>
          <a:bodyPr wrap="square" lIns="360000" tIns="0" rIns="360000" bIns="0" anchor="t" anchorCtr="0">
            <a:spAutoFit/>
          </a:bodyPr>
          <a:lstStyle>
            <a:lvl1pPr>
              <a:defRPr sz="4200" baseline="10000">
                <a:solidFill>
                  <a:schemeClr val="bg1"/>
                </a:solidFill>
                <a:highlight>
                  <a:srgbClr val="F04C25"/>
                </a:highlight>
              </a:defRPr>
            </a:lvl1pPr>
          </a:lstStyle>
          <a:p>
            <a:r>
              <a:rPr lang="nl-NL" dirty="0"/>
              <a:t>Klik om titel toe te voegen</a:t>
            </a:r>
            <a:endParaRPr lang="nl-BE" dirty="0"/>
          </a:p>
        </p:txBody>
      </p:sp>
    </p:spTree>
    <p:extLst>
      <p:ext uri="{BB962C8B-B14F-4D97-AF65-F5344CB8AC3E}">
        <p14:creationId xmlns:p14="http://schemas.microsoft.com/office/powerpoint/2010/main" val="212729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86190-6FDF-4A09-B108-DDB5804F86DC}"/>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0D28D9B-BCA3-4F54-8582-2D034E220D1C}"/>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4AE068F-91E7-42C9-86F8-DC67EF47C514}"/>
              </a:ext>
            </a:extLst>
          </p:cNvPr>
          <p:cNvSpPr>
            <a:spLocks noGrp="1"/>
          </p:cNvSpPr>
          <p:nvPr>
            <p:ph type="dt" sz="half" idx="10"/>
          </p:nvPr>
        </p:nvSpPr>
        <p:spPr/>
        <p:txBody>
          <a:bodyPr/>
          <a:lstStyle/>
          <a:p>
            <a:fld id="{215AF1D9-65C4-BB4E-9A24-E67759403799}" type="datetime1">
              <a:rPr lang="nl-BE" smtClean="0"/>
              <a:t>19/10/2021</a:t>
            </a:fld>
            <a:endParaRPr lang="nl-BE"/>
          </a:p>
        </p:txBody>
      </p:sp>
      <p:sp>
        <p:nvSpPr>
          <p:cNvPr id="5" name="Tijdelijke aanduiding voor voettekst 4">
            <a:extLst>
              <a:ext uri="{FF2B5EF4-FFF2-40B4-BE49-F238E27FC236}">
                <a16:creationId xmlns:a16="http://schemas.microsoft.com/office/drawing/2014/main" id="{E1B9D6D3-72A1-40B0-B95D-569782008FA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ECB0252-B170-48F8-B5A9-D61A79CF4AC8}"/>
              </a:ext>
            </a:extLst>
          </p:cNvPr>
          <p:cNvSpPr>
            <a:spLocks noGrp="1"/>
          </p:cNvSpPr>
          <p:nvPr>
            <p:ph type="sldNum" sz="quarter" idx="12"/>
          </p:nvPr>
        </p:nvSpPr>
        <p:spPr/>
        <p:txBody>
          <a:bodyPr/>
          <a:lstStyle/>
          <a:p>
            <a:fld id="{09539AAF-3867-4D3A-A82A-6A12BDE0E59C}" type="slidenum">
              <a:rPr lang="nl-BE" smtClean="0"/>
              <a:t>‹nr.›</a:t>
            </a:fld>
            <a:endParaRPr lang="nl-BE"/>
          </a:p>
        </p:txBody>
      </p:sp>
    </p:spTree>
    <p:extLst>
      <p:ext uri="{BB962C8B-B14F-4D97-AF65-F5344CB8AC3E}">
        <p14:creationId xmlns:p14="http://schemas.microsoft.com/office/powerpoint/2010/main" val="3839517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753A33-3323-4FA9-8FC2-13651CCB614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B590698-2790-4133-AB38-07C4D83F0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57A43C90-8B7B-4A17-B4E6-2C1C8A8FA162}"/>
              </a:ext>
            </a:extLst>
          </p:cNvPr>
          <p:cNvSpPr>
            <a:spLocks noGrp="1"/>
          </p:cNvSpPr>
          <p:nvPr>
            <p:ph type="dt" sz="half" idx="10"/>
          </p:nvPr>
        </p:nvSpPr>
        <p:spPr/>
        <p:txBody>
          <a:bodyPr/>
          <a:lstStyle/>
          <a:p>
            <a:fld id="{5A60C3FF-A7DA-FA47-B0A3-67A4D962538E}" type="datetime1">
              <a:rPr lang="nl-BE" smtClean="0"/>
              <a:t>19/10/2021</a:t>
            </a:fld>
            <a:endParaRPr lang="nl-BE"/>
          </a:p>
        </p:txBody>
      </p:sp>
      <p:sp>
        <p:nvSpPr>
          <p:cNvPr id="5" name="Tijdelijke aanduiding voor voettekst 4">
            <a:extLst>
              <a:ext uri="{FF2B5EF4-FFF2-40B4-BE49-F238E27FC236}">
                <a16:creationId xmlns:a16="http://schemas.microsoft.com/office/drawing/2014/main" id="{3676E494-5B45-478F-A616-8B78C0AF40E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E4818FF-0687-4803-AE54-41B3CDAD3454}"/>
              </a:ext>
            </a:extLst>
          </p:cNvPr>
          <p:cNvSpPr>
            <a:spLocks noGrp="1"/>
          </p:cNvSpPr>
          <p:nvPr>
            <p:ph type="sldNum" sz="quarter" idx="12"/>
          </p:nvPr>
        </p:nvSpPr>
        <p:spPr/>
        <p:txBody>
          <a:bodyPr/>
          <a:lstStyle/>
          <a:p>
            <a:fld id="{09539AAF-3867-4D3A-A82A-6A12BDE0E59C}" type="slidenum">
              <a:rPr lang="nl-BE" smtClean="0"/>
              <a:t>‹nr.›</a:t>
            </a:fld>
            <a:endParaRPr lang="nl-BE"/>
          </a:p>
        </p:txBody>
      </p:sp>
    </p:spTree>
    <p:extLst>
      <p:ext uri="{BB962C8B-B14F-4D97-AF65-F5344CB8AC3E}">
        <p14:creationId xmlns:p14="http://schemas.microsoft.com/office/powerpoint/2010/main" val="969494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B7CCD2-3558-40FC-BD75-350B3D033C64}"/>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85DE0A9-AEAD-4A92-89C8-364743C550C1}"/>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4B924B19-B314-40FB-AE7C-730EDE044216}"/>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2316B343-C409-49D7-A82A-A1CE70B097CD}"/>
              </a:ext>
            </a:extLst>
          </p:cNvPr>
          <p:cNvSpPr>
            <a:spLocks noGrp="1"/>
          </p:cNvSpPr>
          <p:nvPr>
            <p:ph type="dt" sz="half" idx="10"/>
          </p:nvPr>
        </p:nvSpPr>
        <p:spPr/>
        <p:txBody>
          <a:bodyPr/>
          <a:lstStyle/>
          <a:p>
            <a:fld id="{3F2B3A81-F6E4-FE4F-886E-C6C4D7A2FF4F}" type="datetime1">
              <a:rPr lang="nl-BE" smtClean="0"/>
              <a:t>19/10/2021</a:t>
            </a:fld>
            <a:endParaRPr lang="nl-BE"/>
          </a:p>
        </p:txBody>
      </p:sp>
      <p:sp>
        <p:nvSpPr>
          <p:cNvPr id="6" name="Tijdelijke aanduiding voor voettekst 5">
            <a:extLst>
              <a:ext uri="{FF2B5EF4-FFF2-40B4-BE49-F238E27FC236}">
                <a16:creationId xmlns:a16="http://schemas.microsoft.com/office/drawing/2014/main" id="{B8694A58-9108-4FC3-8103-990CBF51AA5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FB4FBB1-F53A-4F96-A584-F4DFFEC11279}"/>
              </a:ext>
            </a:extLst>
          </p:cNvPr>
          <p:cNvSpPr>
            <a:spLocks noGrp="1"/>
          </p:cNvSpPr>
          <p:nvPr>
            <p:ph type="sldNum" sz="quarter" idx="12"/>
          </p:nvPr>
        </p:nvSpPr>
        <p:spPr/>
        <p:txBody>
          <a:bodyPr/>
          <a:lstStyle/>
          <a:p>
            <a:fld id="{09539AAF-3867-4D3A-A82A-6A12BDE0E59C}" type="slidenum">
              <a:rPr lang="nl-BE" smtClean="0"/>
              <a:t>‹nr.›</a:t>
            </a:fld>
            <a:endParaRPr lang="nl-BE"/>
          </a:p>
        </p:txBody>
      </p:sp>
    </p:spTree>
    <p:extLst>
      <p:ext uri="{BB962C8B-B14F-4D97-AF65-F5344CB8AC3E}">
        <p14:creationId xmlns:p14="http://schemas.microsoft.com/office/powerpoint/2010/main" val="3634268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E6E53-BADE-4A67-9A61-6C78B3AA3098}"/>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0736174-C264-43CE-9762-F394AD0C08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19187BDD-B487-4E05-BD3C-CB478C9F9767}"/>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095DD5C7-14C3-4A16-910F-F0ED37DEEC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D2B0AB53-DFF2-4B44-9236-745A8639BA16}"/>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C147833B-C3D4-494F-80CF-A9EEDEA332FA}"/>
              </a:ext>
            </a:extLst>
          </p:cNvPr>
          <p:cNvSpPr>
            <a:spLocks noGrp="1"/>
          </p:cNvSpPr>
          <p:nvPr>
            <p:ph type="dt" sz="half" idx="10"/>
          </p:nvPr>
        </p:nvSpPr>
        <p:spPr/>
        <p:txBody>
          <a:bodyPr/>
          <a:lstStyle/>
          <a:p>
            <a:fld id="{357DE8AF-CC31-B945-A808-361A3189CABC}" type="datetime1">
              <a:rPr lang="nl-BE" smtClean="0"/>
              <a:t>19/10/2021</a:t>
            </a:fld>
            <a:endParaRPr lang="nl-BE"/>
          </a:p>
        </p:txBody>
      </p:sp>
      <p:sp>
        <p:nvSpPr>
          <p:cNvPr id="8" name="Tijdelijke aanduiding voor voettekst 7">
            <a:extLst>
              <a:ext uri="{FF2B5EF4-FFF2-40B4-BE49-F238E27FC236}">
                <a16:creationId xmlns:a16="http://schemas.microsoft.com/office/drawing/2014/main" id="{F692116B-04A5-49C5-A7F7-C205B0B2BDE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19A3BA49-46F1-479E-82B0-8DC46CAB1E40}"/>
              </a:ext>
            </a:extLst>
          </p:cNvPr>
          <p:cNvSpPr>
            <a:spLocks noGrp="1"/>
          </p:cNvSpPr>
          <p:nvPr>
            <p:ph type="sldNum" sz="quarter" idx="12"/>
          </p:nvPr>
        </p:nvSpPr>
        <p:spPr/>
        <p:txBody>
          <a:bodyPr/>
          <a:lstStyle/>
          <a:p>
            <a:fld id="{09539AAF-3867-4D3A-A82A-6A12BDE0E59C}" type="slidenum">
              <a:rPr lang="nl-BE" smtClean="0"/>
              <a:t>‹nr.›</a:t>
            </a:fld>
            <a:endParaRPr lang="nl-BE"/>
          </a:p>
        </p:txBody>
      </p:sp>
    </p:spTree>
    <p:extLst>
      <p:ext uri="{BB962C8B-B14F-4D97-AF65-F5344CB8AC3E}">
        <p14:creationId xmlns:p14="http://schemas.microsoft.com/office/powerpoint/2010/main" val="973185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64951-A997-4B80-A1E4-034AE2735FAF}"/>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4CC0F17C-1A20-4D65-A81C-874CBA01D039}"/>
              </a:ext>
            </a:extLst>
          </p:cNvPr>
          <p:cNvSpPr>
            <a:spLocks noGrp="1"/>
          </p:cNvSpPr>
          <p:nvPr>
            <p:ph type="dt" sz="half" idx="10"/>
          </p:nvPr>
        </p:nvSpPr>
        <p:spPr/>
        <p:txBody>
          <a:bodyPr/>
          <a:lstStyle/>
          <a:p>
            <a:fld id="{855566E7-A0C1-0841-924E-2C8A0B5AF27A}" type="datetime1">
              <a:rPr lang="nl-BE" smtClean="0"/>
              <a:t>19/10/2021</a:t>
            </a:fld>
            <a:endParaRPr lang="nl-BE"/>
          </a:p>
        </p:txBody>
      </p:sp>
      <p:sp>
        <p:nvSpPr>
          <p:cNvPr id="4" name="Tijdelijke aanduiding voor voettekst 3">
            <a:extLst>
              <a:ext uri="{FF2B5EF4-FFF2-40B4-BE49-F238E27FC236}">
                <a16:creationId xmlns:a16="http://schemas.microsoft.com/office/drawing/2014/main" id="{90CDE37C-95D9-4335-9416-5BD087387F36}"/>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9D410195-B187-48C8-968E-E70919CCF24B}"/>
              </a:ext>
            </a:extLst>
          </p:cNvPr>
          <p:cNvSpPr>
            <a:spLocks noGrp="1"/>
          </p:cNvSpPr>
          <p:nvPr>
            <p:ph type="sldNum" sz="quarter" idx="12"/>
          </p:nvPr>
        </p:nvSpPr>
        <p:spPr/>
        <p:txBody>
          <a:bodyPr/>
          <a:lstStyle/>
          <a:p>
            <a:fld id="{09539AAF-3867-4D3A-A82A-6A12BDE0E59C}" type="slidenum">
              <a:rPr lang="nl-BE" smtClean="0"/>
              <a:t>‹nr.›</a:t>
            </a:fld>
            <a:endParaRPr lang="nl-BE"/>
          </a:p>
        </p:txBody>
      </p:sp>
    </p:spTree>
    <p:extLst>
      <p:ext uri="{BB962C8B-B14F-4D97-AF65-F5344CB8AC3E}">
        <p14:creationId xmlns:p14="http://schemas.microsoft.com/office/powerpoint/2010/main" val="998592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E3F67FF-8086-4DDB-932E-CB4D954940F4}"/>
              </a:ext>
            </a:extLst>
          </p:cNvPr>
          <p:cNvSpPr>
            <a:spLocks noGrp="1"/>
          </p:cNvSpPr>
          <p:nvPr>
            <p:ph type="dt" sz="half" idx="10"/>
          </p:nvPr>
        </p:nvSpPr>
        <p:spPr/>
        <p:txBody>
          <a:bodyPr/>
          <a:lstStyle/>
          <a:p>
            <a:fld id="{AFDDE283-77D1-5F4F-898F-80F5546B0359}" type="datetime1">
              <a:rPr lang="nl-BE" smtClean="0"/>
              <a:t>19/10/2021</a:t>
            </a:fld>
            <a:endParaRPr lang="nl-BE"/>
          </a:p>
        </p:txBody>
      </p:sp>
      <p:sp>
        <p:nvSpPr>
          <p:cNvPr id="3" name="Tijdelijke aanduiding voor voettekst 2">
            <a:extLst>
              <a:ext uri="{FF2B5EF4-FFF2-40B4-BE49-F238E27FC236}">
                <a16:creationId xmlns:a16="http://schemas.microsoft.com/office/drawing/2014/main" id="{B228F6ED-93D2-40A3-9DCC-18E7ACAD11E8}"/>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673F863-D231-44F0-8328-6A39342B4555}"/>
              </a:ext>
            </a:extLst>
          </p:cNvPr>
          <p:cNvSpPr>
            <a:spLocks noGrp="1"/>
          </p:cNvSpPr>
          <p:nvPr>
            <p:ph type="sldNum" sz="quarter" idx="12"/>
          </p:nvPr>
        </p:nvSpPr>
        <p:spPr/>
        <p:txBody>
          <a:bodyPr/>
          <a:lstStyle/>
          <a:p>
            <a:fld id="{09539AAF-3867-4D3A-A82A-6A12BDE0E59C}" type="slidenum">
              <a:rPr lang="nl-BE" smtClean="0"/>
              <a:t>‹nr.›</a:t>
            </a:fld>
            <a:endParaRPr lang="nl-BE"/>
          </a:p>
        </p:txBody>
      </p:sp>
    </p:spTree>
    <p:extLst>
      <p:ext uri="{BB962C8B-B14F-4D97-AF65-F5344CB8AC3E}">
        <p14:creationId xmlns:p14="http://schemas.microsoft.com/office/powerpoint/2010/main" val="283709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3A2AD-AA52-4FF0-98B4-F52A6859F5B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3AB0C3D-A224-4E72-863D-A74EC80A9C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A5AF6CCD-6A97-42C0-931B-AC1922B63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C9C0F791-01AA-4FA7-9BCC-FB1D2C5BFAC1}"/>
              </a:ext>
            </a:extLst>
          </p:cNvPr>
          <p:cNvSpPr>
            <a:spLocks noGrp="1"/>
          </p:cNvSpPr>
          <p:nvPr>
            <p:ph type="dt" sz="half" idx="10"/>
          </p:nvPr>
        </p:nvSpPr>
        <p:spPr/>
        <p:txBody>
          <a:bodyPr/>
          <a:lstStyle/>
          <a:p>
            <a:fld id="{32119381-5C01-2642-98F4-828F13F60601}" type="datetime1">
              <a:rPr lang="nl-BE" smtClean="0"/>
              <a:t>19/10/2021</a:t>
            </a:fld>
            <a:endParaRPr lang="nl-BE"/>
          </a:p>
        </p:txBody>
      </p:sp>
      <p:sp>
        <p:nvSpPr>
          <p:cNvPr id="6" name="Tijdelijke aanduiding voor voettekst 5">
            <a:extLst>
              <a:ext uri="{FF2B5EF4-FFF2-40B4-BE49-F238E27FC236}">
                <a16:creationId xmlns:a16="http://schemas.microsoft.com/office/drawing/2014/main" id="{4D3F93F0-BB9E-43F6-B4D0-D236BD4321A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FC1E92E-7F85-443B-AB5B-9EFD1CB62836}"/>
              </a:ext>
            </a:extLst>
          </p:cNvPr>
          <p:cNvSpPr>
            <a:spLocks noGrp="1"/>
          </p:cNvSpPr>
          <p:nvPr>
            <p:ph type="sldNum" sz="quarter" idx="12"/>
          </p:nvPr>
        </p:nvSpPr>
        <p:spPr/>
        <p:txBody>
          <a:bodyPr/>
          <a:lstStyle/>
          <a:p>
            <a:fld id="{09539AAF-3867-4D3A-A82A-6A12BDE0E59C}" type="slidenum">
              <a:rPr lang="nl-BE" smtClean="0"/>
              <a:t>‹nr.›</a:t>
            </a:fld>
            <a:endParaRPr lang="nl-BE"/>
          </a:p>
        </p:txBody>
      </p:sp>
    </p:spTree>
    <p:extLst>
      <p:ext uri="{BB962C8B-B14F-4D97-AF65-F5344CB8AC3E}">
        <p14:creationId xmlns:p14="http://schemas.microsoft.com/office/powerpoint/2010/main" val="3991635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78A784-C406-4473-9DDF-5FAAEC2E5E2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5F07BBCB-8D15-43F4-9D47-DCEAA39C79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D810E753-D165-4082-8B53-788F70F33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46AE0D5A-F449-4911-ACD5-10FE3211D787}"/>
              </a:ext>
            </a:extLst>
          </p:cNvPr>
          <p:cNvSpPr>
            <a:spLocks noGrp="1"/>
          </p:cNvSpPr>
          <p:nvPr>
            <p:ph type="dt" sz="half" idx="10"/>
          </p:nvPr>
        </p:nvSpPr>
        <p:spPr/>
        <p:txBody>
          <a:bodyPr/>
          <a:lstStyle/>
          <a:p>
            <a:fld id="{BB10937B-CDA2-A544-8E31-80490AB4F1AC}" type="datetime1">
              <a:rPr lang="nl-BE" smtClean="0"/>
              <a:t>19/10/2021</a:t>
            </a:fld>
            <a:endParaRPr lang="nl-BE"/>
          </a:p>
        </p:txBody>
      </p:sp>
      <p:sp>
        <p:nvSpPr>
          <p:cNvPr id="6" name="Tijdelijke aanduiding voor voettekst 5">
            <a:extLst>
              <a:ext uri="{FF2B5EF4-FFF2-40B4-BE49-F238E27FC236}">
                <a16:creationId xmlns:a16="http://schemas.microsoft.com/office/drawing/2014/main" id="{F3BA61B4-6329-4F2C-BF4F-79CBA0B82B6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B578DAA-E200-4C76-BE1F-841254A25288}"/>
              </a:ext>
            </a:extLst>
          </p:cNvPr>
          <p:cNvSpPr>
            <a:spLocks noGrp="1"/>
          </p:cNvSpPr>
          <p:nvPr>
            <p:ph type="sldNum" sz="quarter" idx="12"/>
          </p:nvPr>
        </p:nvSpPr>
        <p:spPr/>
        <p:txBody>
          <a:bodyPr/>
          <a:lstStyle/>
          <a:p>
            <a:fld id="{09539AAF-3867-4D3A-A82A-6A12BDE0E59C}" type="slidenum">
              <a:rPr lang="nl-BE" smtClean="0"/>
              <a:t>‹nr.›</a:t>
            </a:fld>
            <a:endParaRPr lang="nl-BE"/>
          </a:p>
        </p:txBody>
      </p:sp>
    </p:spTree>
    <p:extLst>
      <p:ext uri="{BB962C8B-B14F-4D97-AF65-F5344CB8AC3E}">
        <p14:creationId xmlns:p14="http://schemas.microsoft.com/office/powerpoint/2010/main" val="2239518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C99464-C8E1-4C3C-BD99-756589660C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B79CC46-0BD6-4343-BB20-1AC16379C2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6F1A63C-84F9-490F-BD58-CE3586E49E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8CF22-8640-8342-A968-B8360F64F10D}" type="datetime1">
              <a:rPr lang="nl-BE" smtClean="0"/>
              <a:t>19/10/2021</a:t>
            </a:fld>
            <a:endParaRPr lang="nl-BE"/>
          </a:p>
        </p:txBody>
      </p:sp>
      <p:sp>
        <p:nvSpPr>
          <p:cNvPr id="5" name="Tijdelijke aanduiding voor voettekst 4">
            <a:extLst>
              <a:ext uri="{FF2B5EF4-FFF2-40B4-BE49-F238E27FC236}">
                <a16:creationId xmlns:a16="http://schemas.microsoft.com/office/drawing/2014/main" id="{4C953E70-7995-49E9-B638-655EFCC565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24F0DCA7-407A-46A7-BC61-5AB098E7C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39AAF-3867-4D3A-A82A-6A12BDE0E59C}" type="slidenum">
              <a:rPr lang="nl-BE" smtClean="0"/>
              <a:t>‹nr.›</a:t>
            </a:fld>
            <a:endParaRPr lang="nl-BE"/>
          </a:p>
        </p:txBody>
      </p:sp>
    </p:spTree>
    <p:extLst>
      <p:ext uri="{BB962C8B-B14F-4D97-AF65-F5344CB8AC3E}">
        <p14:creationId xmlns:p14="http://schemas.microsoft.com/office/powerpoint/2010/main" val="2292416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4.png"/><Relationship Id="rId4" Type="http://schemas.openxmlformats.org/officeDocument/2006/relationships/image" Target="../media/image14.jpg"/><Relationship Id="rId9" Type="http://schemas.openxmlformats.org/officeDocument/2006/relationships/image" Target="../media/image19.jpg"/></Relationships>
</file>

<file path=ppt/slides/_rels/slide2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g"/><Relationship Id="rId9" Type="http://schemas.openxmlformats.org/officeDocument/2006/relationships/image" Target="../media/image19.jpg"/></Relationships>
</file>

<file path=ppt/slides/_rels/slide2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12"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jp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g"/><Relationship Id="rId9"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4.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7A49815-96BC-3642-AB1F-8EC24436ACB8}"/>
              </a:ext>
            </a:extLst>
          </p:cNvPr>
          <p:cNvSpPr>
            <a:spLocks noGrp="1"/>
          </p:cNvSpPr>
          <p:nvPr>
            <p:ph type="sldNum" sz="quarter" idx="12"/>
          </p:nvPr>
        </p:nvSpPr>
        <p:spPr/>
        <p:txBody>
          <a:bodyPr/>
          <a:lstStyle/>
          <a:p>
            <a:fld id="{09539AAF-3867-4D3A-A82A-6A12BDE0E59C}" type="slidenum">
              <a:rPr lang="nl-BE" smtClean="0"/>
              <a:t>1</a:t>
            </a:fld>
            <a:endParaRPr lang="nl-BE"/>
          </a:p>
        </p:txBody>
      </p:sp>
      <p:pic>
        <p:nvPicPr>
          <p:cNvPr id="4" name="Afbeelding 3">
            <a:extLst>
              <a:ext uri="{FF2B5EF4-FFF2-40B4-BE49-F238E27FC236}">
                <a16:creationId xmlns:a16="http://schemas.microsoft.com/office/drawing/2014/main" id="{1D3ACC45-94A2-4048-8CED-D5EC0E299F66}"/>
              </a:ext>
            </a:extLst>
          </p:cNvPr>
          <p:cNvPicPr>
            <a:picLocks noChangeAspect="1"/>
          </p:cNvPicPr>
          <p:nvPr/>
        </p:nvPicPr>
        <p:blipFill rotWithShape="1">
          <a:blip r:embed="rId2">
            <a:extLst>
              <a:ext uri="{28A0092B-C50C-407E-A947-70E740481C1C}">
                <a14:useLocalDpi xmlns:a14="http://schemas.microsoft.com/office/drawing/2010/main" val="0"/>
              </a:ext>
            </a:extLst>
          </a:blip>
          <a:srcRect t="25961"/>
          <a:stretch/>
        </p:blipFill>
        <p:spPr>
          <a:xfrm>
            <a:off x="161635" y="178145"/>
            <a:ext cx="7391071" cy="6501709"/>
          </a:xfrm>
          <a:prstGeom prst="rect">
            <a:avLst/>
          </a:prstGeom>
        </p:spPr>
      </p:pic>
      <p:pic>
        <p:nvPicPr>
          <p:cNvPr id="6" name="Afbeelding 5">
            <a:extLst>
              <a:ext uri="{FF2B5EF4-FFF2-40B4-BE49-F238E27FC236}">
                <a16:creationId xmlns:a16="http://schemas.microsoft.com/office/drawing/2014/main" id="{3D3F28FE-4223-D042-94A7-68BD4E314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559" y="2470968"/>
            <a:ext cx="2059449" cy="1631539"/>
          </a:xfrm>
          <a:prstGeom prst="rect">
            <a:avLst/>
          </a:prstGeom>
        </p:spPr>
      </p:pic>
      <p:pic>
        <p:nvPicPr>
          <p:cNvPr id="8" name="Afbeelding 7">
            <a:extLst>
              <a:ext uri="{FF2B5EF4-FFF2-40B4-BE49-F238E27FC236}">
                <a16:creationId xmlns:a16="http://schemas.microsoft.com/office/drawing/2014/main" id="{6FA64ABD-4574-FF49-BE9F-485B7ABB7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869" y="2470968"/>
            <a:ext cx="2059449" cy="1631539"/>
          </a:xfrm>
          <a:prstGeom prst="rect">
            <a:avLst/>
          </a:prstGeom>
        </p:spPr>
      </p:pic>
      <p:sp>
        <p:nvSpPr>
          <p:cNvPr id="9" name="Tekstvak 8">
            <a:extLst>
              <a:ext uri="{FF2B5EF4-FFF2-40B4-BE49-F238E27FC236}">
                <a16:creationId xmlns:a16="http://schemas.microsoft.com/office/drawing/2014/main" id="{4515E31A-B94B-604B-ADB1-25BF27A87B30}"/>
              </a:ext>
            </a:extLst>
          </p:cNvPr>
          <p:cNvSpPr txBox="1"/>
          <p:nvPr/>
        </p:nvSpPr>
        <p:spPr>
          <a:xfrm>
            <a:off x="4199248" y="4338462"/>
            <a:ext cx="7391070" cy="1200329"/>
          </a:xfrm>
          <a:prstGeom prst="rect">
            <a:avLst/>
          </a:prstGeom>
          <a:solidFill>
            <a:schemeClr val="accent2"/>
          </a:solidFill>
          <a:ln>
            <a:noFill/>
          </a:ln>
        </p:spPr>
        <p:txBody>
          <a:bodyPr wrap="square" rtlCol="0">
            <a:spAutoFit/>
          </a:bodyPr>
          <a:lstStyle/>
          <a:p>
            <a:pPr algn="ctr"/>
            <a:r>
              <a:rPr lang="nl-BE" sz="3600" dirty="0">
                <a:solidFill>
                  <a:schemeClr val="bg1"/>
                </a:solidFill>
              </a:rPr>
              <a:t>VIRTUAL REALITY IN HET ONDERWIJS: VOORBIJ DE HYPE</a:t>
            </a:r>
          </a:p>
        </p:txBody>
      </p:sp>
      <p:sp>
        <p:nvSpPr>
          <p:cNvPr id="10" name="Tekstvak 9">
            <a:extLst>
              <a:ext uri="{FF2B5EF4-FFF2-40B4-BE49-F238E27FC236}">
                <a16:creationId xmlns:a16="http://schemas.microsoft.com/office/drawing/2014/main" id="{F3A76171-EDBB-E24F-A56D-02A274A1B86E}"/>
              </a:ext>
            </a:extLst>
          </p:cNvPr>
          <p:cNvSpPr txBox="1"/>
          <p:nvPr/>
        </p:nvSpPr>
        <p:spPr>
          <a:xfrm>
            <a:off x="5038340" y="5447322"/>
            <a:ext cx="4222668" cy="446276"/>
          </a:xfrm>
          <a:prstGeom prst="rect">
            <a:avLst/>
          </a:prstGeom>
          <a:solidFill>
            <a:schemeClr val="accent1">
              <a:lumMod val="50000"/>
            </a:schemeClr>
          </a:solidFill>
        </p:spPr>
        <p:txBody>
          <a:bodyPr wrap="square" rtlCol="0">
            <a:spAutoFit/>
          </a:bodyPr>
          <a:lstStyle/>
          <a:p>
            <a:r>
              <a:rPr lang="nl-BE" sz="2300" dirty="0">
                <a:solidFill>
                  <a:schemeClr val="bg1"/>
                </a:solidFill>
              </a:rPr>
              <a:t>Carl Boel – Thomas More, UGent</a:t>
            </a:r>
            <a:endParaRPr lang="nl-BE" dirty="0"/>
          </a:p>
        </p:txBody>
      </p:sp>
      <p:pic>
        <p:nvPicPr>
          <p:cNvPr id="12" name="Afbeelding 11">
            <a:extLst>
              <a:ext uri="{FF2B5EF4-FFF2-40B4-BE49-F238E27FC236}">
                <a16:creationId xmlns:a16="http://schemas.microsoft.com/office/drawing/2014/main" id="{A1AF6171-DA56-DA4F-A840-7941DC92B1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984467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C7F46-7EBA-4CAE-8EA2-A354431A8B44}"/>
              </a:ext>
            </a:extLst>
          </p:cNvPr>
          <p:cNvSpPr>
            <a:spLocks noGrp="1"/>
          </p:cNvSpPr>
          <p:nvPr>
            <p:ph type="title"/>
          </p:nvPr>
        </p:nvSpPr>
        <p:spPr/>
        <p:txBody>
          <a:bodyPr/>
          <a:lstStyle/>
          <a:p>
            <a:r>
              <a:rPr lang="nl-BE" dirty="0">
                <a:solidFill>
                  <a:schemeClr val="accent1">
                    <a:lumMod val="50000"/>
                  </a:schemeClr>
                </a:solidFill>
              </a:rPr>
              <a:t>AR, VR, XR, MR?</a:t>
            </a:r>
          </a:p>
        </p:txBody>
      </p:sp>
      <p:pic>
        <p:nvPicPr>
          <p:cNvPr id="6" name="Tijdelijke aanduiding voor inhoud 5">
            <a:extLst>
              <a:ext uri="{FF2B5EF4-FFF2-40B4-BE49-F238E27FC236}">
                <a16:creationId xmlns:a16="http://schemas.microsoft.com/office/drawing/2014/main" id="{CBB78EBC-D2B5-4A3B-9AC6-E6246AF71B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1905" y="2069222"/>
            <a:ext cx="9645412" cy="2893624"/>
          </a:xfrm>
        </p:spPr>
      </p:pic>
      <p:sp>
        <p:nvSpPr>
          <p:cNvPr id="7" name="Pijl: links/rechts 6">
            <a:extLst>
              <a:ext uri="{FF2B5EF4-FFF2-40B4-BE49-F238E27FC236}">
                <a16:creationId xmlns:a16="http://schemas.microsoft.com/office/drawing/2014/main" id="{777AF8B2-9812-4B10-988F-D64A4AB9A59C}"/>
              </a:ext>
            </a:extLst>
          </p:cNvPr>
          <p:cNvSpPr/>
          <p:nvPr/>
        </p:nvSpPr>
        <p:spPr>
          <a:xfrm>
            <a:off x="1382233" y="5635256"/>
            <a:ext cx="9175898" cy="124192"/>
          </a:xfrm>
          <a:prstGeom prst="lef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2">
                  <a:lumMod val="75000"/>
                </a:schemeClr>
              </a:solidFill>
            </a:endParaRPr>
          </a:p>
        </p:txBody>
      </p:sp>
      <p:sp>
        <p:nvSpPr>
          <p:cNvPr id="12" name="Tekstvak 11">
            <a:extLst>
              <a:ext uri="{FF2B5EF4-FFF2-40B4-BE49-F238E27FC236}">
                <a16:creationId xmlns:a16="http://schemas.microsoft.com/office/drawing/2014/main" id="{8313C4D0-2CAE-4DC5-A753-E39612512102}"/>
              </a:ext>
            </a:extLst>
          </p:cNvPr>
          <p:cNvSpPr txBox="1"/>
          <p:nvPr/>
        </p:nvSpPr>
        <p:spPr>
          <a:xfrm>
            <a:off x="4399046" y="5948794"/>
            <a:ext cx="3011130" cy="461665"/>
          </a:xfrm>
          <a:prstGeom prst="rect">
            <a:avLst/>
          </a:prstGeom>
          <a:noFill/>
        </p:spPr>
        <p:txBody>
          <a:bodyPr wrap="square" rtlCol="0">
            <a:spAutoFit/>
          </a:bodyPr>
          <a:lstStyle/>
          <a:p>
            <a:r>
              <a:rPr lang="nl-BE" sz="2400" b="1" dirty="0">
                <a:solidFill>
                  <a:schemeClr val="accent2">
                    <a:lumMod val="75000"/>
                  </a:schemeClr>
                </a:solidFill>
              </a:rPr>
              <a:t>XR – </a:t>
            </a:r>
            <a:r>
              <a:rPr lang="nl-BE" sz="2400" b="1" dirty="0" err="1">
                <a:solidFill>
                  <a:schemeClr val="accent2">
                    <a:lumMod val="75000"/>
                  </a:schemeClr>
                </a:solidFill>
              </a:rPr>
              <a:t>extended</a:t>
            </a:r>
            <a:r>
              <a:rPr lang="nl-BE" sz="2400" b="1" dirty="0">
                <a:solidFill>
                  <a:schemeClr val="accent2">
                    <a:lumMod val="75000"/>
                  </a:schemeClr>
                </a:solidFill>
              </a:rPr>
              <a:t> </a:t>
            </a:r>
            <a:r>
              <a:rPr lang="nl-BE" sz="2400" b="1" dirty="0" err="1">
                <a:solidFill>
                  <a:schemeClr val="accent2">
                    <a:lumMod val="75000"/>
                  </a:schemeClr>
                </a:solidFill>
              </a:rPr>
              <a:t>reality</a:t>
            </a:r>
            <a:endParaRPr lang="nl-BE" sz="2400" b="1" dirty="0">
              <a:solidFill>
                <a:schemeClr val="accent2">
                  <a:lumMod val="75000"/>
                </a:schemeClr>
              </a:solidFill>
            </a:endParaRPr>
          </a:p>
        </p:txBody>
      </p:sp>
      <p:pic>
        <p:nvPicPr>
          <p:cNvPr id="8" name="Afbeelding 7">
            <a:extLst>
              <a:ext uri="{FF2B5EF4-FFF2-40B4-BE49-F238E27FC236}">
                <a16:creationId xmlns:a16="http://schemas.microsoft.com/office/drawing/2014/main" id="{09F858C6-DF99-764E-A1D7-77292722E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321588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153C0-FC36-ED40-8D41-53800C6ABF53}"/>
              </a:ext>
            </a:extLst>
          </p:cNvPr>
          <p:cNvSpPr>
            <a:spLocks noGrp="1"/>
          </p:cNvSpPr>
          <p:nvPr>
            <p:ph type="title"/>
          </p:nvPr>
        </p:nvSpPr>
        <p:spPr/>
        <p:txBody>
          <a:bodyPr/>
          <a:lstStyle/>
          <a:p>
            <a:r>
              <a:rPr lang="nl-BE" dirty="0"/>
              <a:t>Virtual reality in het onderwijs: voorbij de hype</a:t>
            </a:r>
          </a:p>
        </p:txBody>
      </p:sp>
      <p:sp>
        <p:nvSpPr>
          <p:cNvPr id="3" name="Tijdelijke aanduiding voor tekst 2">
            <a:extLst>
              <a:ext uri="{FF2B5EF4-FFF2-40B4-BE49-F238E27FC236}">
                <a16:creationId xmlns:a16="http://schemas.microsoft.com/office/drawing/2014/main" id="{E5B3DADB-B696-EE43-9426-F56F0FA41409}"/>
              </a:ext>
            </a:extLst>
          </p:cNvPr>
          <p:cNvSpPr>
            <a:spLocks noGrp="1"/>
          </p:cNvSpPr>
          <p:nvPr>
            <p:ph type="body" idx="1"/>
          </p:nvPr>
        </p:nvSpPr>
        <p:spPr/>
        <p:txBody>
          <a:bodyPr/>
          <a:lstStyle/>
          <a:p>
            <a:r>
              <a:rPr lang="nl-BE" dirty="0">
                <a:solidFill>
                  <a:schemeClr val="accent2"/>
                </a:solidFill>
              </a:rPr>
              <a:t>Waarom</a:t>
            </a:r>
            <a:r>
              <a:rPr lang="nl-BE" dirty="0"/>
              <a:t> zou ik virtual reality gebruiken in mijn les?</a:t>
            </a:r>
          </a:p>
        </p:txBody>
      </p:sp>
      <p:sp>
        <p:nvSpPr>
          <p:cNvPr id="4" name="Tijdelijke aanduiding voor dianummer 3">
            <a:extLst>
              <a:ext uri="{FF2B5EF4-FFF2-40B4-BE49-F238E27FC236}">
                <a16:creationId xmlns:a16="http://schemas.microsoft.com/office/drawing/2014/main" id="{771F6324-66DE-DA47-89BD-C5D75D4C965F}"/>
              </a:ext>
            </a:extLst>
          </p:cNvPr>
          <p:cNvSpPr>
            <a:spLocks noGrp="1"/>
          </p:cNvSpPr>
          <p:nvPr>
            <p:ph type="sldNum" sz="quarter" idx="12"/>
          </p:nvPr>
        </p:nvSpPr>
        <p:spPr/>
        <p:txBody>
          <a:bodyPr/>
          <a:lstStyle/>
          <a:p>
            <a:fld id="{09539AAF-3867-4D3A-A82A-6A12BDE0E59C}" type="slidenum">
              <a:rPr lang="nl-BE" smtClean="0"/>
              <a:t>11</a:t>
            </a:fld>
            <a:endParaRPr lang="nl-BE"/>
          </a:p>
        </p:txBody>
      </p:sp>
      <p:pic>
        <p:nvPicPr>
          <p:cNvPr id="6" name="Afbeelding 5">
            <a:extLst>
              <a:ext uri="{FF2B5EF4-FFF2-40B4-BE49-F238E27FC236}">
                <a16:creationId xmlns:a16="http://schemas.microsoft.com/office/drawing/2014/main" id="{04F6C975-545C-8F46-950B-EEA613D93DA9}"/>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t="21797"/>
          <a:stretch/>
        </p:blipFill>
        <p:spPr>
          <a:xfrm>
            <a:off x="0" y="0"/>
            <a:ext cx="7385035" cy="6861775"/>
          </a:xfrm>
          <a:prstGeom prst="rect">
            <a:avLst/>
          </a:prstGeom>
        </p:spPr>
      </p:pic>
      <p:pic>
        <p:nvPicPr>
          <p:cNvPr id="7" name="Afbeelding 6">
            <a:extLst>
              <a:ext uri="{FF2B5EF4-FFF2-40B4-BE49-F238E27FC236}">
                <a16:creationId xmlns:a16="http://schemas.microsoft.com/office/drawing/2014/main" id="{0CB7395A-A39B-8142-845A-8F60AA360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4140923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schermafbeelding&#10;&#10;Automatisch gegenereerde beschrijving">
            <a:extLst>
              <a:ext uri="{FF2B5EF4-FFF2-40B4-BE49-F238E27FC236}">
                <a16:creationId xmlns:a16="http://schemas.microsoft.com/office/drawing/2014/main" id="{0722E54C-A1B1-9844-ACC7-BC2AA81EB0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4428" y="136525"/>
            <a:ext cx="9623144" cy="6721475"/>
          </a:xfrm>
        </p:spPr>
      </p:pic>
      <p:sp>
        <p:nvSpPr>
          <p:cNvPr id="4" name="Tijdelijke aanduiding voor dianummer 3">
            <a:extLst>
              <a:ext uri="{FF2B5EF4-FFF2-40B4-BE49-F238E27FC236}">
                <a16:creationId xmlns:a16="http://schemas.microsoft.com/office/drawing/2014/main" id="{62587E5C-6BB6-AD4B-B511-391268F97488}"/>
              </a:ext>
            </a:extLst>
          </p:cNvPr>
          <p:cNvSpPr>
            <a:spLocks noGrp="1"/>
          </p:cNvSpPr>
          <p:nvPr>
            <p:ph type="sldNum" sz="quarter" idx="12"/>
          </p:nvPr>
        </p:nvSpPr>
        <p:spPr/>
        <p:txBody>
          <a:bodyPr/>
          <a:lstStyle/>
          <a:p>
            <a:fld id="{09539AAF-3867-4D3A-A82A-6A12BDE0E59C}" type="slidenum">
              <a:rPr lang="nl-BE" smtClean="0"/>
              <a:t>12</a:t>
            </a:fld>
            <a:endParaRPr lang="nl-BE"/>
          </a:p>
        </p:txBody>
      </p:sp>
      <p:pic>
        <p:nvPicPr>
          <p:cNvPr id="7" name="Afbeelding 6">
            <a:extLst>
              <a:ext uri="{FF2B5EF4-FFF2-40B4-BE49-F238E27FC236}">
                <a16:creationId xmlns:a16="http://schemas.microsoft.com/office/drawing/2014/main" id="{CB22FFB2-6436-BF4C-A4EE-A962A287A2CE}"/>
              </a:ext>
            </a:extLst>
          </p:cNvPr>
          <p:cNvPicPr>
            <a:picLocks noChangeAspect="1"/>
          </p:cNvPicPr>
          <p:nvPr/>
        </p:nvPicPr>
        <p:blipFill>
          <a:blip r:embed="rId4">
            <a:duotone>
              <a:schemeClr val="bg2">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2672075" y="221232"/>
            <a:ext cx="6366933" cy="6415535"/>
          </a:xfrm>
          <a:prstGeom prst="rect">
            <a:avLst/>
          </a:prstGeom>
        </p:spPr>
      </p:pic>
      <p:sp>
        <p:nvSpPr>
          <p:cNvPr id="5" name="Ingekeepte pijl rechts 4">
            <a:extLst>
              <a:ext uri="{FF2B5EF4-FFF2-40B4-BE49-F238E27FC236}">
                <a16:creationId xmlns:a16="http://schemas.microsoft.com/office/drawing/2014/main" id="{AC677A71-6913-9843-876B-4607BFA32740}"/>
              </a:ext>
            </a:extLst>
          </p:cNvPr>
          <p:cNvSpPr/>
          <p:nvPr/>
        </p:nvSpPr>
        <p:spPr>
          <a:xfrm>
            <a:off x="1311007" y="2928602"/>
            <a:ext cx="2930487" cy="1826046"/>
          </a:xfrm>
          <a:prstGeom prst="notch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Ingekeepte pijl rechts 7">
            <a:extLst>
              <a:ext uri="{FF2B5EF4-FFF2-40B4-BE49-F238E27FC236}">
                <a16:creationId xmlns:a16="http://schemas.microsoft.com/office/drawing/2014/main" id="{21F57D13-D97C-484D-901E-5D1305BA2ECF}"/>
              </a:ext>
            </a:extLst>
          </p:cNvPr>
          <p:cNvSpPr/>
          <p:nvPr/>
        </p:nvSpPr>
        <p:spPr>
          <a:xfrm>
            <a:off x="4129489" y="2928602"/>
            <a:ext cx="2930487" cy="1826046"/>
          </a:xfrm>
          <a:prstGeom prst="notch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Ingekeepte pijl rechts 8">
            <a:extLst>
              <a:ext uri="{FF2B5EF4-FFF2-40B4-BE49-F238E27FC236}">
                <a16:creationId xmlns:a16="http://schemas.microsoft.com/office/drawing/2014/main" id="{6C9749A2-4C77-2545-8AE3-90F796DA2564}"/>
              </a:ext>
            </a:extLst>
          </p:cNvPr>
          <p:cNvSpPr/>
          <p:nvPr/>
        </p:nvSpPr>
        <p:spPr>
          <a:xfrm>
            <a:off x="7059976" y="2928602"/>
            <a:ext cx="2930487" cy="1826046"/>
          </a:xfrm>
          <a:prstGeom prst="notch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B3D16439-5767-D849-8801-3211B4C470A7}"/>
              </a:ext>
            </a:extLst>
          </p:cNvPr>
          <p:cNvSpPr txBox="1"/>
          <p:nvPr/>
        </p:nvSpPr>
        <p:spPr>
          <a:xfrm>
            <a:off x="5004845" y="3658010"/>
            <a:ext cx="1531345" cy="367230"/>
          </a:xfrm>
          <a:prstGeom prst="rect">
            <a:avLst/>
          </a:prstGeom>
          <a:noFill/>
        </p:spPr>
        <p:txBody>
          <a:bodyPr wrap="square" rtlCol="0">
            <a:spAutoFit/>
          </a:bodyPr>
          <a:lstStyle/>
          <a:p>
            <a:r>
              <a:rPr lang="nl-BE" dirty="0">
                <a:solidFill>
                  <a:schemeClr val="bg1"/>
                </a:solidFill>
              </a:rPr>
              <a:t>PRESENCE</a:t>
            </a:r>
          </a:p>
        </p:txBody>
      </p:sp>
      <p:sp>
        <p:nvSpPr>
          <p:cNvPr id="11" name="Tekstvak 10">
            <a:extLst>
              <a:ext uri="{FF2B5EF4-FFF2-40B4-BE49-F238E27FC236}">
                <a16:creationId xmlns:a16="http://schemas.microsoft.com/office/drawing/2014/main" id="{F9D88612-B4CE-5C49-93EE-0FDD93AE1BB8}"/>
              </a:ext>
            </a:extLst>
          </p:cNvPr>
          <p:cNvSpPr txBox="1"/>
          <p:nvPr/>
        </p:nvSpPr>
        <p:spPr>
          <a:xfrm>
            <a:off x="2029764" y="3658010"/>
            <a:ext cx="1531345" cy="367230"/>
          </a:xfrm>
          <a:prstGeom prst="rect">
            <a:avLst/>
          </a:prstGeom>
          <a:noFill/>
        </p:spPr>
        <p:txBody>
          <a:bodyPr wrap="square" rtlCol="0">
            <a:spAutoFit/>
          </a:bodyPr>
          <a:lstStyle/>
          <a:p>
            <a:r>
              <a:rPr lang="nl-BE" dirty="0">
                <a:solidFill>
                  <a:schemeClr val="bg1"/>
                </a:solidFill>
              </a:rPr>
              <a:t>IMMERSION</a:t>
            </a:r>
          </a:p>
        </p:txBody>
      </p:sp>
      <p:sp>
        <p:nvSpPr>
          <p:cNvPr id="12" name="Tekstvak 11">
            <a:extLst>
              <a:ext uri="{FF2B5EF4-FFF2-40B4-BE49-F238E27FC236}">
                <a16:creationId xmlns:a16="http://schemas.microsoft.com/office/drawing/2014/main" id="{233BA988-FBDA-6E43-8D57-5328F349D792}"/>
              </a:ext>
            </a:extLst>
          </p:cNvPr>
          <p:cNvSpPr txBox="1"/>
          <p:nvPr/>
        </p:nvSpPr>
        <p:spPr>
          <a:xfrm>
            <a:off x="7988580" y="3658010"/>
            <a:ext cx="1531345" cy="367230"/>
          </a:xfrm>
          <a:prstGeom prst="rect">
            <a:avLst/>
          </a:prstGeom>
          <a:noFill/>
        </p:spPr>
        <p:txBody>
          <a:bodyPr wrap="square" rtlCol="0">
            <a:spAutoFit/>
          </a:bodyPr>
          <a:lstStyle/>
          <a:p>
            <a:r>
              <a:rPr lang="nl-BE" dirty="0">
                <a:solidFill>
                  <a:schemeClr val="bg1"/>
                </a:solidFill>
              </a:rPr>
              <a:t>OUTCOMES</a:t>
            </a:r>
          </a:p>
        </p:txBody>
      </p:sp>
      <p:pic>
        <p:nvPicPr>
          <p:cNvPr id="13" name="Afbeelding 12">
            <a:extLst>
              <a:ext uri="{FF2B5EF4-FFF2-40B4-BE49-F238E27FC236}">
                <a16:creationId xmlns:a16="http://schemas.microsoft.com/office/drawing/2014/main" id="{7051CC29-1B22-FD4B-8208-542E590FD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22094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967663-D2C7-3F4F-90FD-1287246967E4}"/>
              </a:ext>
            </a:extLst>
          </p:cNvPr>
          <p:cNvSpPr>
            <a:spLocks noGrp="1"/>
          </p:cNvSpPr>
          <p:nvPr>
            <p:ph type="title"/>
          </p:nvPr>
        </p:nvSpPr>
        <p:spPr/>
        <p:txBody>
          <a:bodyPr/>
          <a:lstStyle/>
          <a:p>
            <a:r>
              <a:rPr lang="nl-BE" dirty="0">
                <a:solidFill>
                  <a:schemeClr val="accent1">
                    <a:lumMod val="50000"/>
                  </a:schemeClr>
                </a:solidFill>
              </a:rPr>
              <a:t>Affordances</a:t>
            </a:r>
          </a:p>
        </p:txBody>
      </p:sp>
      <p:sp>
        <p:nvSpPr>
          <p:cNvPr id="4" name="Tijdelijke aanduiding voor dianummer 3">
            <a:extLst>
              <a:ext uri="{FF2B5EF4-FFF2-40B4-BE49-F238E27FC236}">
                <a16:creationId xmlns:a16="http://schemas.microsoft.com/office/drawing/2014/main" id="{19999E9F-BF5F-C44A-ABBF-CCCBEA0E85F3}"/>
              </a:ext>
            </a:extLst>
          </p:cNvPr>
          <p:cNvSpPr>
            <a:spLocks noGrp="1"/>
          </p:cNvSpPr>
          <p:nvPr>
            <p:ph type="sldNum" sz="quarter" idx="12"/>
          </p:nvPr>
        </p:nvSpPr>
        <p:spPr/>
        <p:txBody>
          <a:bodyPr/>
          <a:lstStyle/>
          <a:p>
            <a:fld id="{09539AAF-3867-4D3A-A82A-6A12BDE0E59C}" type="slidenum">
              <a:rPr lang="nl-BE" smtClean="0"/>
              <a:t>13</a:t>
            </a:fld>
            <a:endParaRPr lang="nl-BE"/>
          </a:p>
        </p:txBody>
      </p:sp>
      <p:pic>
        <p:nvPicPr>
          <p:cNvPr id="7" name="Afbeelding 6">
            <a:extLst>
              <a:ext uri="{FF2B5EF4-FFF2-40B4-BE49-F238E27FC236}">
                <a16:creationId xmlns:a16="http://schemas.microsoft.com/office/drawing/2014/main" id="{F38C6D4D-FF02-DE41-8B48-0CAAEFD81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4990" y="1254021"/>
            <a:ext cx="5602019" cy="5238854"/>
          </a:xfrm>
          <a:prstGeom prst="rect">
            <a:avLst/>
          </a:prstGeom>
        </p:spPr>
      </p:pic>
      <p:pic>
        <p:nvPicPr>
          <p:cNvPr id="8" name="Afbeelding 7">
            <a:extLst>
              <a:ext uri="{FF2B5EF4-FFF2-40B4-BE49-F238E27FC236}">
                <a16:creationId xmlns:a16="http://schemas.microsoft.com/office/drawing/2014/main" id="{E0F9E512-CA10-1241-A0C5-72B714BF1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743237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5097F39-ED3C-1040-BA12-DE9F2F7C7334}"/>
              </a:ext>
            </a:extLst>
          </p:cNvPr>
          <p:cNvSpPr>
            <a:spLocks noGrp="1"/>
          </p:cNvSpPr>
          <p:nvPr>
            <p:ph type="sldNum" sz="quarter" idx="12"/>
          </p:nvPr>
        </p:nvSpPr>
        <p:spPr/>
        <p:txBody>
          <a:bodyPr/>
          <a:lstStyle/>
          <a:p>
            <a:fld id="{09539AAF-3867-4D3A-A82A-6A12BDE0E59C}" type="slidenum">
              <a:rPr lang="nl-BE" smtClean="0"/>
              <a:t>14</a:t>
            </a:fld>
            <a:endParaRPr lang="nl-BE"/>
          </a:p>
        </p:txBody>
      </p:sp>
      <p:sp>
        <p:nvSpPr>
          <p:cNvPr id="6" name="Titel 5">
            <a:extLst>
              <a:ext uri="{FF2B5EF4-FFF2-40B4-BE49-F238E27FC236}">
                <a16:creationId xmlns:a16="http://schemas.microsoft.com/office/drawing/2014/main" id="{85FC25A9-F618-FC45-A1A8-AC770F715F2B}"/>
              </a:ext>
            </a:extLst>
          </p:cNvPr>
          <p:cNvSpPr>
            <a:spLocks noGrp="1"/>
          </p:cNvSpPr>
          <p:nvPr>
            <p:ph type="title" idx="4294967295"/>
          </p:nvPr>
        </p:nvSpPr>
        <p:spPr>
          <a:xfrm>
            <a:off x="629392" y="410368"/>
            <a:ext cx="10515600" cy="1325563"/>
          </a:xfrm>
        </p:spPr>
        <p:txBody>
          <a:bodyPr/>
          <a:lstStyle/>
          <a:p>
            <a:r>
              <a:rPr lang="nl-BE" dirty="0">
                <a:solidFill>
                  <a:schemeClr val="accent1">
                    <a:lumMod val="50000"/>
                  </a:schemeClr>
                </a:solidFill>
              </a:rPr>
              <a:t>VR Learning affordances</a:t>
            </a:r>
          </a:p>
        </p:txBody>
      </p:sp>
      <p:sp>
        <p:nvSpPr>
          <p:cNvPr id="4" name="Tekstvak 3">
            <a:extLst>
              <a:ext uri="{FF2B5EF4-FFF2-40B4-BE49-F238E27FC236}">
                <a16:creationId xmlns:a16="http://schemas.microsoft.com/office/drawing/2014/main" id="{7A345D8D-2A40-EC40-8683-D2AB42EB48AD}"/>
              </a:ext>
            </a:extLst>
          </p:cNvPr>
          <p:cNvSpPr txBox="1"/>
          <p:nvPr/>
        </p:nvSpPr>
        <p:spPr>
          <a:xfrm>
            <a:off x="6041571" y="1489155"/>
            <a:ext cx="5312229" cy="2492990"/>
          </a:xfrm>
          <a:prstGeom prst="rect">
            <a:avLst/>
          </a:prstGeom>
          <a:noFill/>
        </p:spPr>
        <p:txBody>
          <a:bodyPr wrap="square" rtlCol="0">
            <a:spAutoFit/>
          </a:bodyPr>
          <a:lstStyle/>
          <a:p>
            <a:r>
              <a:rPr lang="nl-BE" sz="2400" dirty="0"/>
              <a:t>Geen gevaar voor jezelf of anderen</a:t>
            </a:r>
          </a:p>
          <a:p>
            <a:endParaRPr lang="nl-BE" sz="2400" dirty="0"/>
          </a:p>
          <a:p>
            <a:r>
              <a:rPr lang="nl-BE" sz="2400" dirty="0"/>
              <a:t>Geen verlies van materiaal</a:t>
            </a:r>
          </a:p>
          <a:p>
            <a:endParaRPr lang="nl-BE" sz="2400" dirty="0"/>
          </a:p>
          <a:p>
            <a:r>
              <a:rPr lang="nl-BE" sz="2400" dirty="0"/>
              <a:t>Geen complexe organisatie</a:t>
            </a:r>
          </a:p>
          <a:p>
            <a:endParaRPr lang="nl-BE" dirty="0"/>
          </a:p>
          <a:p>
            <a:endParaRPr lang="nl-BE" dirty="0"/>
          </a:p>
        </p:txBody>
      </p:sp>
      <p:pic>
        <p:nvPicPr>
          <p:cNvPr id="9" name="Tijdelijke aanduiding voor afbeelding 9">
            <a:extLst>
              <a:ext uri="{FF2B5EF4-FFF2-40B4-BE49-F238E27FC236}">
                <a16:creationId xmlns:a16="http://schemas.microsoft.com/office/drawing/2014/main" id="{11C91C70-6B12-6F4F-8CFC-253D308EC728}"/>
              </a:ext>
            </a:extLst>
          </p:cNvPr>
          <p:cNvPicPr>
            <a:picLocks noChangeAspect="1"/>
          </p:cNvPicPr>
          <p:nvPr/>
        </p:nvPicPr>
        <p:blipFill rotWithShape="1">
          <a:blip r:embed="rId3">
            <a:extLst>
              <a:ext uri="{28A0092B-C50C-407E-A947-70E740481C1C}">
                <a14:useLocalDpi xmlns:a14="http://schemas.microsoft.com/office/drawing/2010/main" val="0"/>
              </a:ext>
            </a:extLst>
          </a:blip>
          <a:srcRect l="27839" r="22139"/>
          <a:stretch/>
        </p:blipFill>
        <p:spPr>
          <a:xfrm>
            <a:off x="721426" y="1507753"/>
            <a:ext cx="4400797" cy="4948785"/>
          </a:xfrm>
          <a:prstGeom prst="rect">
            <a:avLst/>
          </a:prstGeom>
        </p:spPr>
      </p:pic>
      <p:pic>
        <p:nvPicPr>
          <p:cNvPr id="10" name="Afbeelding 9">
            <a:extLst>
              <a:ext uri="{FF2B5EF4-FFF2-40B4-BE49-F238E27FC236}">
                <a16:creationId xmlns:a16="http://schemas.microsoft.com/office/drawing/2014/main" id="{1F48207D-FFA2-7644-8F6A-7381437E6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3368627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5097F39-ED3C-1040-BA12-DE9F2F7C7334}"/>
              </a:ext>
            </a:extLst>
          </p:cNvPr>
          <p:cNvSpPr>
            <a:spLocks noGrp="1"/>
          </p:cNvSpPr>
          <p:nvPr>
            <p:ph type="sldNum" sz="quarter" idx="12"/>
          </p:nvPr>
        </p:nvSpPr>
        <p:spPr/>
        <p:txBody>
          <a:bodyPr/>
          <a:lstStyle/>
          <a:p>
            <a:fld id="{09539AAF-3867-4D3A-A82A-6A12BDE0E59C}" type="slidenum">
              <a:rPr lang="nl-BE" smtClean="0"/>
              <a:t>15</a:t>
            </a:fld>
            <a:endParaRPr lang="nl-BE"/>
          </a:p>
        </p:txBody>
      </p:sp>
      <p:sp>
        <p:nvSpPr>
          <p:cNvPr id="6" name="Titel 5">
            <a:extLst>
              <a:ext uri="{FF2B5EF4-FFF2-40B4-BE49-F238E27FC236}">
                <a16:creationId xmlns:a16="http://schemas.microsoft.com/office/drawing/2014/main" id="{85FC25A9-F618-FC45-A1A8-AC770F715F2B}"/>
              </a:ext>
            </a:extLst>
          </p:cNvPr>
          <p:cNvSpPr>
            <a:spLocks noGrp="1"/>
          </p:cNvSpPr>
          <p:nvPr>
            <p:ph type="title" idx="4294967295"/>
          </p:nvPr>
        </p:nvSpPr>
        <p:spPr>
          <a:xfrm>
            <a:off x="629392" y="410368"/>
            <a:ext cx="10515600" cy="1325563"/>
          </a:xfrm>
        </p:spPr>
        <p:txBody>
          <a:bodyPr/>
          <a:lstStyle/>
          <a:p>
            <a:r>
              <a:rPr lang="nl-BE" dirty="0">
                <a:solidFill>
                  <a:schemeClr val="accent1">
                    <a:lumMod val="50000"/>
                  </a:schemeClr>
                </a:solidFill>
              </a:rPr>
              <a:t>VR Learning affordances</a:t>
            </a:r>
          </a:p>
        </p:txBody>
      </p:sp>
      <p:sp>
        <p:nvSpPr>
          <p:cNvPr id="4" name="Tekstvak 3">
            <a:extLst>
              <a:ext uri="{FF2B5EF4-FFF2-40B4-BE49-F238E27FC236}">
                <a16:creationId xmlns:a16="http://schemas.microsoft.com/office/drawing/2014/main" id="{7A345D8D-2A40-EC40-8683-D2AB42EB48AD}"/>
              </a:ext>
            </a:extLst>
          </p:cNvPr>
          <p:cNvSpPr txBox="1"/>
          <p:nvPr/>
        </p:nvSpPr>
        <p:spPr>
          <a:xfrm>
            <a:off x="6041571" y="1489155"/>
            <a:ext cx="5312229" cy="4339650"/>
          </a:xfrm>
          <a:prstGeom prst="rect">
            <a:avLst/>
          </a:prstGeom>
          <a:noFill/>
        </p:spPr>
        <p:txBody>
          <a:bodyPr wrap="square" rtlCol="0">
            <a:spAutoFit/>
          </a:bodyPr>
          <a:lstStyle/>
          <a:p>
            <a:r>
              <a:rPr lang="nl-BE" sz="2400" dirty="0"/>
              <a:t>Geen aankoop van machines</a:t>
            </a:r>
          </a:p>
          <a:p>
            <a:endParaRPr lang="nl-BE" sz="2400" dirty="0"/>
          </a:p>
          <a:p>
            <a:r>
              <a:rPr lang="nl-BE" sz="2400" dirty="0"/>
              <a:t>Geen transport van machines</a:t>
            </a:r>
          </a:p>
          <a:p>
            <a:endParaRPr lang="nl-BE" sz="2400" dirty="0"/>
          </a:p>
          <a:p>
            <a:r>
              <a:rPr lang="nl-BE" sz="2400" dirty="0"/>
              <a:t>Geen schade aan machines</a:t>
            </a:r>
          </a:p>
          <a:p>
            <a:endParaRPr lang="nl-BE" sz="2400" dirty="0"/>
          </a:p>
          <a:p>
            <a:r>
              <a:rPr lang="nl-BE" sz="2400" dirty="0"/>
              <a:t>Geen verlies van materiaal (scrap)</a:t>
            </a:r>
          </a:p>
          <a:p>
            <a:endParaRPr lang="nl-BE" sz="2400" dirty="0"/>
          </a:p>
          <a:p>
            <a:r>
              <a:rPr lang="nl-BE" sz="2400" dirty="0"/>
              <a:t>Geen tekort aan materiaal of stoffen</a:t>
            </a:r>
          </a:p>
          <a:p>
            <a:endParaRPr lang="nl-BE" sz="2400" dirty="0"/>
          </a:p>
          <a:p>
            <a:endParaRPr lang="nl-BE" dirty="0"/>
          </a:p>
          <a:p>
            <a:endParaRPr lang="nl-BE" dirty="0"/>
          </a:p>
        </p:txBody>
      </p:sp>
      <p:pic>
        <p:nvPicPr>
          <p:cNvPr id="9" name="Tijdelijke aanduiding voor afbeelding 9">
            <a:extLst>
              <a:ext uri="{FF2B5EF4-FFF2-40B4-BE49-F238E27FC236}">
                <a16:creationId xmlns:a16="http://schemas.microsoft.com/office/drawing/2014/main" id="{11C91C70-6B12-6F4F-8CFC-253D308EC728}"/>
              </a:ext>
            </a:extLst>
          </p:cNvPr>
          <p:cNvPicPr>
            <a:picLocks noChangeAspect="1"/>
          </p:cNvPicPr>
          <p:nvPr/>
        </p:nvPicPr>
        <p:blipFill rotWithShape="1">
          <a:blip r:embed="rId3">
            <a:extLst>
              <a:ext uri="{28A0092B-C50C-407E-A947-70E740481C1C}">
                <a14:useLocalDpi xmlns:a14="http://schemas.microsoft.com/office/drawing/2010/main" val="0"/>
              </a:ext>
            </a:extLst>
          </a:blip>
          <a:srcRect l="27839" r="22139"/>
          <a:stretch/>
        </p:blipFill>
        <p:spPr>
          <a:xfrm>
            <a:off x="721426" y="1507753"/>
            <a:ext cx="4400797" cy="4948785"/>
          </a:xfrm>
          <a:prstGeom prst="rect">
            <a:avLst/>
          </a:prstGeom>
        </p:spPr>
      </p:pic>
      <p:pic>
        <p:nvPicPr>
          <p:cNvPr id="7" name="Tijdelijke aanduiding voor afbeelding 9">
            <a:extLst>
              <a:ext uri="{FF2B5EF4-FFF2-40B4-BE49-F238E27FC236}">
                <a16:creationId xmlns:a16="http://schemas.microsoft.com/office/drawing/2014/main" id="{70A4B367-2894-6C40-979D-CEE113112CA6}"/>
              </a:ext>
            </a:extLst>
          </p:cNvPr>
          <p:cNvPicPr>
            <a:picLocks noChangeAspect="1"/>
          </p:cNvPicPr>
          <p:nvPr/>
        </p:nvPicPr>
        <p:blipFill rotWithShape="1">
          <a:blip r:embed="rId4">
            <a:extLst>
              <a:ext uri="{28A0092B-C50C-407E-A947-70E740481C1C}">
                <a14:useLocalDpi xmlns:a14="http://schemas.microsoft.com/office/drawing/2010/main" val="0"/>
              </a:ext>
            </a:extLst>
          </a:blip>
          <a:srcRect l="26015" r="23963"/>
          <a:stretch/>
        </p:blipFill>
        <p:spPr>
          <a:xfrm>
            <a:off x="721426" y="1489155"/>
            <a:ext cx="4417336" cy="4967383"/>
          </a:xfrm>
          <a:prstGeom prst="rect">
            <a:avLst/>
          </a:prstGeom>
        </p:spPr>
      </p:pic>
      <p:pic>
        <p:nvPicPr>
          <p:cNvPr id="8" name="Afbeelding 7">
            <a:extLst>
              <a:ext uri="{FF2B5EF4-FFF2-40B4-BE49-F238E27FC236}">
                <a16:creationId xmlns:a16="http://schemas.microsoft.com/office/drawing/2014/main" id="{0B314A7E-0B73-5447-A154-EAE722512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3681888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5097F39-ED3C-1040-BA12-DE9F2F7C7334}"/>
              </a:ext>
            </a:extLst>
          </p:cNvPr>
          <p:cNvSpPr>
            <a:spLocks noGrp="1"/>
          </p:cNvSpPr>
          <p:nvPr>
            <p:ph type="sldNum" sz="quarter" idx="12"/>
          </p:nvPr>
        </p:nvSpPr>
        <p:spPr/>
        <p:txBody>
          <a:bodyPr/>
          <a:lstStyle/>
          <a:p>
            <a:fld id="{09539AAF-3867-4D3A-A82A-6A12BDE0E59C}" type="slidenum">
              <a:rPr lang="nl-BE" smtClean="0"/>
              <a:t>16</a:t>
            </a:fld>
            <a:endParaRPr lang="nl-BE"/>
          </a:p>
        </p:txBody>
      </p:sp>
      <p:sp>
        <p:nvSpPr>
          <p:cNvPr id="6" name="Titel 5">
            <a:extLst>
              <a:ext uri="{FF2B5EF4-FFF2-40B4-BE49-F238E27FC236}">
                <a16:creationId xmlns:a16="http://schemas.microsoft.com/office/drawing/2014/main" id="{85FC25A9-F618-FC45-A1A8-AC770F715F2B}"/>
              </a:ext>
            </a:extLst>
          </p:cNvPr>
          <p:cNvSpPr>
            <a:spLocks noGrp="1"/>
          </p:cNvSpPr>
          <p:nvPr>
            <p:ph type="title" idx="4294967295"/>
          </p:nvPr>
        </p:nvSpPr>
        <p:spPr>
          <a:xfrm>
            <a:off x="629392" y="410368"/>
            <a:ext cx="10515600" cy="1325563"/>
          </a:xfrm>
        </p:spPr>
        <p:txBody>
          <a:bodyPr/>
          <a:lstStyle/>
          <a:p>
            <a:r>
              <a:rPr lang="nl-BE" dirty="0">
                <a:solidFill>
                  <a:schemeClr val="accent1">
                    <a:lumMod val="50000"/>
                  </a:schemeClr>
                </a:solidFill>
              </a:rPr>
              <a:t>VR Learning affordances</a:t>
            </a:r>
          </a:p>
        </p:txBody>
      </p:sp>
      <p:sp>
        <p:nvSpPr>
          <p:cNvPr id="4" name="Tekstvak 3">
            <a:extLst>
              <a:ext uri="{FF2B5EF4-FFF2-40B4-BE49-F238E27FC236}">
                <a16:creationId xmlns:a16="http://schemas.microsoft.com/office/drawing/2014/main" id="{7A345D8D-2A40-EC40-8683-D2AB42EB48AD}"/>
              </a:ext>
            </a:extLst>
          </p:cNvPr>
          <p:cNvSpPr txBox="1"/>
          <p:nvPr/>
        </p:nvSpPr>
        <p:spPr>
          <a:xfrm>
            <a:off x="6041571" y="1489155"/>
            <a:ext cx="5312229" cy="3970318"/>
          </a:xfrm>
          <a:prstGeom prst="rect">
            <a:avLst/>
          </a:prstGeom>
          <a:noFill/>
        </p:spPr>
        <p:txBody>
          <a:bodyPr wrap="square" rtlCol="0">
            <a:spAutoFit/>
          </a:bodyPr>
          <a:lstStyle/>
          <a:p>
            <a:r>
              <a:rPr lang="nl-BE" sz="2400" dirty="0"/>
              <a:t>Geen verre verplaatsingen</a:t>
            </a:r>
          </a:p>
          <a:p>
            <a:endParaRPr lang="nl-BE" sz="2400" dirty="0"/>
          </a:p>
          <a:p>
            <a:r>
              <a:rPr lang="nl-BE" sz="2400" dirty="0"/>
              <a:t>Distance learning</a:t>
            </a:r>
          </a:p>
          <a:p>
            <a:endParaRPr lang="nl-BE" sz="2400" dirty="0"/>
          </a:p>
          <a:p>
            <a:r>
              <a:rPr lang="nl-BE" sz="2400" dirty="0"/>
              <a:t>Asynchroon</a:t>
            </a:r>
          </a:p>
          <a:p>
            <a:endParaRPr lang="nl-BE" sz="2400" dirty="0"/>
          </a:p>
          <a:p>
            <a:r>
              <a:rPr lang="nl-BE" sz="2400" dirty="0"/>
              <a:t>Collaborative synchroon</a:t>
            </a:r>
          </a:p>
          <a:p>
            <a:endParaRPr lang="nl-BE" sz="2400" dirty="0"/>
          </a:p>
          <a:p>
            <a:endParaRPr lang="nl-BE" sz="2400" dirty="0"/>
          </a:p>
          <a:p>
            <a:endParaRPr lang="nl-BE" dirty="0"/>
          </a:p>
          <a:p>
            <a:endParaRPr lang="nl-BE" dirty="0"/>
          </a:p>
        </p:txBody>
      </p:sp>
      <p:pic>
        <p:nvPicPr>
          <p:cNvPr id="9" name="Tijdelijke aanduiding voor afbeelding 9">
            <a:extLst>
              <a:ext uri="{FF2B5EF4-FFF2-40B4-BE49-F238E27FC236}">
                <a16:creationId xmlns:a16="http://schemas.microsoft.com/office/drawing/2014/main" id="{11C91C70-6B12-6F4F-8CFC-253D308EC728}"/>
              </a:ext>
            </a:extLst>
          </p:cNvPr>
          <p:cNvPicPr>
            <a:picLocks noChangeAspect="1"/>
          </p:cNvPicPr>
          <p:nvPr/>
        </p:nvPicPr>
        <p:blipFill rotWithShape="1">
          <a:blip r:embed="rId3">
            <a:extLst>
              <a:ext uri="{28A0092B-C50C-407E-A947-70E740481C1C}">
                <a14:useLocalDpi xmlns:a14="http://schemas.microsoft.com/office/drawing/2010/main" val="0"/>
              </a:ext>
            </a:extLst>
          </a:blip>
          <a:srcRect l="27839" r="22139"/>
          <a:stretch/>
        </p:blipFill>
        <p:spPr>
          <a:xfrm>
            <a:off x="721426" y="1507753"/>
            <a:ext cx="4400797" cy="4948785"/>
          </a:xfrm>
          <a:prstGeom prst="rect">
            <a:avLst/>
          </a:prstGeom>
        </p:spPr>
      </p:pic>
      <p:pic>
        <p:nvPicPr>
          <p:cNvPr id="7" name="Tijdelijke aanduiding voor afbeelding 9">
            <a:extLst>
              <a:ext uri="{FF2B5EF4-FFF2-40B4-BE49-F238E27FC236}">
                <a16:creationId xmlns:a16="http://schemas.microsoft.com/office/drawing/2014/main" id="{70A4B367-2894-6C40-979D-CEE113112CA6}"/>
              </a:ext>
            </a:extLst>
          </p:cNvPr>
          <p:cNvPicPr>
            <a:picLocks noChangeAspect="1"/>
          </p:cNvPicPr>
          <p:nvPr/>
        </p:nvPicPr>
        <p:blipFill rotWithShape="1">
          <a:blip r:embed="rId4">
            <a:extLst>
              <a:ext uri="{28A0092B-C50C-407E-A947-70E740481C1C}">
                <a14:useLocalDpi xmlns:a14="http://schemas.microsoft.com/office/drawing/2010/main" val="0"/>
              </a:ext>
            </a:extLst>
          </a:blip>
          <a:srcRect l="26015" r="23963"/>
          <a:stretch/>
        </p:blipFill>
        <p:spPr>
          <a:xfrm>
            <a:off x="721426" y="1489155"/>
            <a:ext cx="4417336" cy="4967383"/>
          </a:xfrm>
          <a:prstGeom prst="rect">
            <a:avLst/>
          </a:prstGeom>
        </p:spPr>
      </p:pic>
      <p:pic>
        <p:nvPicPr>
          <p:cNvPr id="8" name="Tijdelijke aanduiding voor afbeelding 9">
            <a:extLst>
              <a:ext uri="{FF2B5EF4-FFF2-40B4-BE49-F238E27FC236}">
                <a16:creationId xmlns:a16="http://schemas.microsoft.com/office/drawing/2014/main" id="{593BB41E-71A8-D147-A1F1-E6D9C05CA9E0}"/>
              </a:ext>
            </a:extLst>
          </p:cNvPr>
          <p:cNvPicPr>
            <a:picLocks noChangeAspect="1"/>
          </p:cNvPicPr>
          <p:nvPr/>
        </p:nvPicPr>
        <p:blipFill rotWithShape="1">
          <a:blip r:embed="rId5">
            <a:extLst>
              <a:ext uri="{28A0092B-C50C-407E-A947-70E740481C1C}">
                <a14:useLocalDpi xmlns:a14="http://schemas.microsoft.com/office/drawing/2010/main" val="0"/>
              </a:ext>
            </a:extLst>
          </a:blip>
          <a:srcRect l="29776" r="20202"/>
          <a:stretch/>
        </p:blipFill>
        <p:spPr>
          <a:xfrm>
            <a:off x="721426" y="1489155"/>
            <a:ext cx="4400797" cy="4948785"/>
          </a:xfrm>
          <a:prstGeom prst="rect">
            <a:avLst/>
          </a:prstGeom>
        </p:spPr>
      </p:pic>
      <p:pic>
        <p:nvPicPr>
          <p:cNvPr id="10" name="Afbeelding 9">
            <a:extLst>
              <a:ext uri="{FF2B5EF4-FFF2-40B4-BE49-F238E27FC236}">
                <a16:creationId xmlns:a16="http://schemas.microsoft.com/office/drawing/2014/main" id="{C5E3BB88-F929-7B41-B38C-D38B6CE3B5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4093000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5097F39-ED3C-1040-BA12-DE9F2F7C7334}"/>
              </a:ext>
            </a:extLst>
          </p:cNvPr>
          <p:cNvSpPr>
            <a:spLocks noGrp="1"/>
          </p:cNvSpPr>
          <p:nvPr>
            <p:ph type="sldNum" sz="quarter" idx="12"/>
          </p:nvPr>
        </p:nvSpPr>
        <p:spPr/>
        <p:txBody>
          <a:bodyPr/>
          <a:lstStyle/>
          <a:p>
            <a:fld id="{09539AAF-3867-4D3A-A82A-6A12BDE0E59C}" type="slidenum">
              <a:rPr lang="nl-BE" smtClean="0"/>
              <a:t>17</a:t>
            </a:fld>
            <a:endParaRPr lang="nl-BE"/>
          </a:p>
        </p:txBody>
      </p:sp>
      <p:sp>
        <p:nvSpPr>
          <p:cNvPr id="6" name="Titel 5">
            <a:extLst>
              <a:ext uri="{FF2B5EF4-FFF2-40B4-BE49-F238E27FC236}">
                <a16:creationId xmlns:a16="http://schemas.microsoft.com/office/drawing/2014/main" id="{85FC25A9-F618-FC45-A1A8-AC770F715F2B}"/>
              </a:ext>
            </a:extLst>
          </p:cNvPr>
          <p:cNvSpPr>
            <a:spLocks noGrp="1"/>
          </p:cNvSpPr>
          <p:nvPr>
            <p:ph type="title" idx="4294967295"/>
          </p:nvPr>
        </p:nvSpPr>
        <p:spPr>
          <a:xfrm>
            <a:off x="629392" y="410368"/>
            <a:ext cx="10515600" cy="1325563"/>
          </a:xfrm>
        </p:spPr>
        <p:txBody>
          <a:bodyPr/>
          <a:lstStyle/>
          <a:p>
            <a:r>
              <a:rPr lang="nl-BE" dirty="0">
                <a:solidFill>
                  <a:schemeClr val="accent1">
                    <a:lumMod val="50000"/>
                  </a:schemeClr>
                </a:solidFill>
              </a:rPr>
              <a:t>VR Learning affordances</a:t>
            </a:r>
          </a:p>
        </p:txBody>
      </p:sp>
      <p:sp>
        <p:nvSpPr>
          <p:cNvPr id="4" name="Tekstvak 3">
            <a:extLst>
              <a:ext uri="{FF2B5EF4-FFF2-40B4-BE49-F238E27FC236}">
                <a16:creationId xmlns:a16="http://schemas.microsoft.com/office/drawing/2014/main" id="{7A345D8D-2A40-EC40-8683-D2AB42EB48AD}"/>
              </a:ext>
            </a:extLst>
          </p:cNvPr>
          <p:cNvSpPr txBox="1"/>
          <p:nvPr/>
        </p:nvSpPr>
        <p:spPr>
          <a:xfrm>
            <a:off x="6041571" y="1489155"/>
            <a:ext cx="5312229" cy="4339650"/>
          </a:xfrm>
          <a:prstGeom prst="rect">
            <a:avLst/>
          </a:prstGeom>
          <a:noFill/>
        </p:spPr>
        <p:txBody>
          <a:bodyPr wrap="square" rtlCol="0">
            <a:spAutoFit/>
          </a:bodyPr>
          <a:lstStyle/>
          <a:p>
            <a:r>
              <a:rPr lang="nl-BE" sz="2400" dirty="0"/>
              <a:t>Onzichtbare tonen</a:t>
            </a:r>
          </a:p>
          <a:p>
            <a:endParaRPr lang="nl-BE" sz="2400" dirty="0"/>
          </a:p>
          <a:p>
            <a:r>
              <a:rPr lang="nl-BE" sz="2400" dirty="0"/>
              <a:t>Abstracte visualiseren</a:t>
            </a:r>
          </a:p>
          <a:p>
            <a:endParaRPr lang="nl-BE" sz="2400" dirty="0"/>
          </a:p>
          <a:p>
            <a:r>
              <a:rPr lang="nl-BE" sz="2400" dirty="0"/>
              <a:t>Learning by doing</a:t>
            </a:r>
          </a:p>
          <a:p>
            <a:endParaRPr lang="nl-BE" sz="2400" dirty="0"/>
          </a:p>
          <a:p>
            <a:r>
              <a:rPr lang="nl-BE" sz="2400" dirty="0"/>
              <a:t>Pauzeren, versnellen, vertragen…</a:t>
            </a:r>
          </a:p>
          <a:p>
            <a:endParaRPr lang="nl-BE" sz="2400" dirty="0"/>
          </a:p>
          <a:p>
            <a:endParaRPr lang="nl-BE" sz="2400" dirty="0"/>
          </a:p>
          <a:p>
            <a:endParaRPr lang="nl-BE" sz="2400" dirty="0"/>
          </a:p>
          <a:p>
            <a:endParaRPr lang="nl-BE" dirty="0"/>
          </a:p>
          <a:p>
            <a:endParaRPr lang="nl-BE" dirty="0"/>
          </a:p>
        </p:txBody>
      </p:sp>
      <p:pic>
        <p:nvPicPr>
          <p:cNvPr id="9" name="Tijdelijke aanduiding voor afbeelding 9">
            <a:extLst>
              <a:ext uri="{FF2B5EF4-FFF2-40B4-BE49-F238E27FC236}">
                <a16:creationId xmlns:a16="http://schemas.microsoft.com/office/drawing/2014/main" id="{11C91C70-6B12-6F4F-8CFC-253D308EC728}"/>
              </a:ext>
            </a:extLst>
          </p:cNvPr>
          <p:cNvPicPr>
            <a:picLocks noChangeAspect="1"/>
          </p:cNvPicPr>
          <p:nvPr/>
        </p:nvPicPr>
        <p:blipFill rotWithShape="1">
          <a:blip r:embed="rId3">
            <a:extLst>
              <a:ext uri="{28A0092B-C50C-407E-A947-70E740481C1C}">
                <a14:useLocalDpi xmlns:a14="http://schemas.microsoft.com/office/drawing/2010/main" val="0"/>
              </a:ext>
            </a:extLst>
          </a:blip>
          <a:srcRect l="27839" r="22139"/>
          <a:stretch/>
        </p:blipFill>
        <p:spPr>
          <a:xfrm>
            <a:off x="721426" y="1507753"/>
            <a:ext cx="4400797" cy="4948785"/>
          </a:xfrm>
          <a:prstGeom prst="rect">
            <a:avLst/>
          </a:prstGeom>
        </p:spPr>
      </p:pic>
      <p:pic>
        <p:nvPicPr>
          <p:cNvPr id="7" name="Tijdelijke aanduiding voor afbeelding 9">
            <a:extLst>
              <a:ext uri="{FF2B5EF4-FFF2-40B4-BE49-F238E27FC236}">
                <a16:creationId xmlns:a16="http://schemas.microsoft.com/office/drawing/2014/main" id="{70A4B367-2894-6C40-979D-CEE113112CA6}"/>
              </a:ext>
            </a:extLst>
          </p:cNvPr>
          <p:cNvPicPr>
            <a:picLocks noChangeAspect="1"/>
          </p:cNvPicPr>
          <p:nvPr/>
        </p:nvPicPr>
        <p:blipFill rotWithShape="1">
          <a:blip r:embed="rId4">
            <a:extLst>
              <a:ext uri="{28A0092B-C50C-407E-A947-70E740481C1C}">
                <a14:useLocalDpi xmlns:a14="http://schemas.microsoft.com/office/drawing/2010/main" val="0"/>
              </a:ext>
            </a:extLst>
          </a:blip>
          <a:srcRect l="26015" r="23963"/>
          <a:stretch/>
        </p:blipFill>
        <p:spPr>
          <a:xfrm>
            <a:off x="721426" y="1489155"/>
            <a:ext cx="4417336" cy="4967383"/>
          </a:xfrm>
          <a:prstGeom prst="rect">
            <a:avLst/>
          </a:prstGeom>
        </p:spPr>
      </p:pic>
      <p:pic>
        <p:nvPicPr>
          <p:cNvPr id="8" name="Tijdelijke aanduiding voor afbeelding 9">
            <a:extLst>
              <a:ext uri="{FF2B5EF4-FFF2-40B4-BE49-F238E27FC236}">
                <a16:creationId xmlns:a16="http://schemas.microsoft.com/office/drawing/2014/main" id="{593BB41E-71A8-D147-A1F1-E6D9C05CA9E0}"/>
              </a:ext>
            </a:extLst>
          </p:cNvPr>
          <p:cNvPicPr>
            <a:picLocks noChangeAspect="1"/>
          </p:cNvPicPr>
          <p:nvPr/>
        </p:nvPicPr>
        <p:blipFill rotWithShape="1">
          <a:blip r:embed="rId5">
            <a:extLst>
              <a:ext uri="{28A0092B-C50C-407E-A947-70E740481C1C}">
                <a14:useLocalDpi xmlns:a14="http://schemas.microsoft.com/office/drawing/2010/main" val="0"/>
              </a:ext>
            </a:extLst>
          </a:blip>
          <a:srcRect l="29776" r="20202"/>
          <a:stretch/>
        </p:blipFill>
        <p:spPr>
          <a:xfrm>
            <a:off x="721426" y="1489155"/>
            <a:ext cx="4400797" cy="4948785"/>
          </a:xfrm>
          <a:prstGeom prst="rect">
            <a:avLst/>
          </a:prstGeom>
        </p:spPr>
      </p:pic>
      <p:pic>
        <p:nvPicPr>
          <p:cNvPr id="10" name="Tijdelijke aanduiding voor afbeelding 9">
            <a:extLst>
              <a:ext uri="{FF2B5EF4-FFF2-40B4-BE49-F238E27FC236}">
                <a16:creationId xmlns:a16="http://schemas.microsoft.com/office/drawing/2014/main" id="{D95B5AF7-80EB-794E-9726-754BB49DECD1}"/>
              </a:ext>
            </a:extLst>
          </p:cNvPr>
          <p:cNvPicPr>
            <a:picLocks noChangeAspect="1"/>
          </p:cNvPicPr>
          <p:nvPr/>
        </p:nvPicPr>
        <p:blipFill>
          <a:blip r:embed="rId6">
            <a:extLst>
              <a:ext uri="{28A0092B-C50C-407E-A947-70E740481C1C}">
                <a14:useLocalDpi xmlns:a14="http://schemas.microsoft.com/office/drawing/2010/main" val="0"/>
              </a:ext>
            </a:extLst>
          </a:blip>
          <a:srcRect l="8461" r="8461"/>
          <a:stretch/>
        </p:blipFill>
        <p:spPr>
          <a:xfrm>
            <a:off x="721427" y="1507753"/>
            <a:ext cx="4417336" cy="4967383"/>
          </a:xfrm>
          <a:prstGeom prst="rect">
            <a:avLst/>
          </a:prstGeom>
        </p:spPr>
      </p:pic>
      <p:pic>
        <p:nvPicPr>
          <p:cNvPr id="11" name="Afbeelding 10">
            <a:extLst>
              <a:ext uri="{FF2B5EF4-FFF2-40B4-BE49-F238E27FC236}">
                <a16:creationId xmlns:a16="http://schemas.microsoft.com/office/drawing/2014/main" id="{4A7C0F40-EADD-524C-B8C6-D6A4F1CEF0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768083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5097F39-ED3C-1040-BA12-DE9F2F7C7334}"/>
              </a:ext>
            </a:extLst>
          </p:cNvPr>
          <p:cNvSpPr>
            <a:spLocks noGrp="1"/>
          </p:cNvSpPr>
          <p:nvPr>
            <p:ph type="sldNum" sz="quarter" idx="12"/>
          </p:nvPr>
        </p:nvSpPr>
        <p:spPr/>
        <p:txBody>
          <a:bodyPr/>
          <a:lstStyle/>
          <a:p>
            <a:fld id="{09539AAF-3867-4D3A-A82A-6A12BDE0E59C}" type="slidenum">
              <a:rPr lang="nl-BE" smtClean="0"/>
              <a:t>18</a:t>
            </a:fld>
            <a:endParaRPr lang="nl-BE"/>
          </a:p>
        </p:txBody>
      </p:sp>
      <p:sp>
        <p:nvSpPr>
          <p:cNvPr id="6" name="Titel 5">
            <a:extLst>
              <a:ext uri="{FF2B5EF4-FFF2-40B4-BE49-F238E27FC236}">
                <a16:creationId xmlns:a16="http://schemas.microsoft.com/office/drawing/2014/main" id="{85FC25A9-F618-FC45-A1A8-AC770F715F2B}"/>
              </a:ext>
            </a:extLst>
          </p:cNvPr>
          <p:cNvSpPr>
            <a:spLocks noGrp="1"/>
          </p:cNvSpPr>
          <p:nvPr>
            <p:ph type="title" idx="4294967295"/>
          </p:nvPr>
        </p:nvSpPr>
        <p:spPr>
          <a:xfrm>
            <a:off x="629392" y="410368"/>
            <a:ext cx="10515600" cy="1325563"/>
          </a:xfrm>
        </p:spPr>
        <p:txBody>
          <a:bodyPr/>
          <a:lstStyle/>
          <a:p>
            <a:r>
              <a:rPr lang="nl-BE" dirty="0">
                <a:solidFill>
                  <a:schemeClr val="accent1">
                    <a:lumMod val="50000"/>
                  </a:schemeClr>
                </a:solidFill>
              </a:rPr>
              <a:t>VR Learning affordances</a:t>
            </a:r>
          </a:p>
        </p:txBody>
      </p:sp>
      <p:sp>
        <p:nvSpPr>
          <p:cNvPr id="4" name="Tekstvak 3">
            <a:extLst>
              <a:ext uri="{FF2B5EF4-FFF2-40B4-BE49-F238E27FC236}">
                <a16:creationId xmlns:a16="http://schemas.microsoft.com/office/drawing/2014/main" id="{7A345D8D-2A40-EC40-8683-D2AB42EB48AD}"/>
              </a:ext>
            </a:extLst>
          </p:cNvPr>
          <p:cNvSpPr txBox="1"/>
          <p:nvPr/>
        </p:nvSpPr>
        <p:spPr>
          <a:xfrm>
            <a:off x="6041571" y="1489155"/>
            <a:ext cx="5312229" cy="4708981"/>
          </a:xfrm>
          <a:prstGeom prst="rect">
            <a:avLst/>
          </a:prstGeom>
          <a:noFill/>
        </p:spPr>
        <p:txBody>
          <a:bodyPr wrap="square" rtlCol="0">
            <a:spAutoFit/>
          </a:bodyPr>
          <a:lstStyle/>
          <a:p>
            <a:r>
              <a:rPr lang="nl-BE" sz="2400" dirty="0"/>
              <a:t>In ander lichaam plaatsen</a:t>
            </a:r>
          </a:p>
          <a:p>
            <a:endParaRPr lang="nl-BE" sz="2400" dirty="0"/>
          </a:p>
          <a:p>
            <a:r>
              <a:rPr lang="nl-BE" sz="2400" dirty="0"/>
              <a:t>Empathie</a:t>
            </a:r>
          </a:p>
          <a:p>
            <a:endParaRPr lang="nl-BE" sz="2400" dirty="0"/>
          </a:p>
          <a:p>
            <a:r>
              <a:rPr lang="nl-BE" sz="2400" dirty="0"/>
              <a:t>Ervaringsgericht leren</a:t>
            </a:r>
          </a:p>
          <a:p>
            <a:endParaRPr lang="nl-BE" sz="2400" dirty="0"/>
          </a:p>
          <a:p>
            <a:r>
              <a:rPr lang="nl-BE" sz="2400" dirty="0"/>
              <a:t>Onbeperkte oefenkansen</a:t>
            </a:r>
          </a:p>
          <a:p>
            <a:endParaRPr lang="nl-BE" sz="2400" dirty="0"/>
          </a:p>
          <a:p>
            <a:endParaRPr lang="nl-BE" sz="2400" dirty="0"/>
          </a:p>
          <a:p>
            <a:endParaRPr lang="nl-BE" sz="2400" dirty="0"/>
          </a:p>
          <a:p>
            <a:endParaRPr lang="nl-BE" sz="2400" dirty="0"/>
          </a:p>
          <a:p>
            <a:endParaRPr lang="nl-BE" dirty="0"/>
          </a:p>
          <a:p>
            <a:endParaRPr lang="nl-BE" dirty="0"/>
          </a:p>
        </p:txBody>
      </p:sp>
      <p:pic>
        <p:nvPicPr>
          <p:cNvPr id="9" name="Tijdelijke aanduiding voor afbeelding 9">
            <a:extLst>
              <a:ext uri="{FF2B5EF4-FFF2-40B4-BE49-F238E27FC236}">
                <a16:creationId xmlns:a16="http://schemas.microsoft.com/office/drawing/2014/main" id="{11C91C70-6B12-6F4F-8CFC-253D308EC728}"/>
              </a:ext>
            </a:extLst>
          </p:cNvPr>
          <p:cNvPicPr>
            <a:picLocks noChangeAspect="1"/>
          </p:cNvPicPr>
          <p:nvPr/>
        </p:nvPicPr>
        <p:blipFill rotWithShape="1">
          <a:blip r:embed="rId3">
            <a:extLst>
              <a:ext uri="{28A0092B-C50C-407E-A947-70E740481C1C}">
                <a14:useLocalDpi xmlns:a14="http://schemas.microsoft.com/office/drawing/2010/main" val="0"/>
              </a:ext>
            </a:extLst>
          </a:blip>
          <a:srcRect l="27839" r="22139"/>
          <a:stretch/>
        </p:blipFill>
        <p:spPr>
          <a:xfrm>
            <a:off x="721426" y="1507753"/>
            <a:ext cx="4400797" cy="4948785"/>
          </a:xfrm>
          <a:prstGeom prst="rect">
            <a:avLst/>
          </a:prstGeom>
        </p:spPr>
      </p:pic>
      <p:pic>
        <p:nvPicPr>
          <p:cNvPr id="7" name="Tijdelijke aanduiding voor afbeelding 9">
            <a:extLst>
              <a:ext uri="{FF2B5EF4-FFF2-40B4-BE49-F238E27FC236}">
                <a16:creationId xmlns:a16="http://schemas.microsoft.com/office/drawing/2014/main" id="{70A4B367-2894-6C40-979D-CEE113112CA6}"/>
              </a:ext>
            </a:extLst>
          </p:cNvPr>
          <p:cNvPicPr>
            <a:picLocks noChangeAspect="1"/>
          </p:cNvPicPr>
          <p:nvPr/>
        </p:nvPicPr>
        <p:blipFill rotWithShape="1">
          <a:blip r:embed="rId4">
            <a:extLst>
              <a:ext uri="{28A0092B-C50C-407E-A947-70E740481C1C}">
                <a14:useLocalDpi xmlns:a14="http://schemas.microsoft.com/office/drawing/2010/main" val="0"/>
              </a:ext>
            </a:extLst>
          </a:blip>
          <a:srcRect l="26015" r="23963"/>
          <a:stretch/>
        </p:blipFill>
        <p:spPr>
          <a:xfrm>
            <a:off x="721426" y="1489155"/>
            <a:ext cx="4417336" cy="4967383"/>
          </a:xfrm>
          <a:prstGeom prst="rect">
            <a:avLst/>
          </a:prstGeom>
        </p:spPr>
      </p:pic>
      <p:pic>
        <p:nvPicPr>
          <p:cNvPr id="8" name="Tijdelijke aanduiding voor afbeelding 9">
            <a:extLst>
              <a:ext uri="{FF2B5EF4-FFF2-40B4-BE49-F238E27FC236}">
                <a16:creationId xmlns:a16="http://schemas.microsoft.com/office/drawing/2014/main" id="{593BB41E-71A8-D147-A1F1-E6D9C05CA9E0}"/>
              </a:ext>
            </a:extLst>
          </p:cNvPr>
          <p:cNvPicPr>
            <a:picLocks noChangeAspect="1"/>
          </p:cNvPicPr>
          <p:nvPr/>
        </p:nvPicPr>
        <p:blipFill rotWithShape="1">
          <a:blip r:embed="rId5">
            <a:extLst>
              <a:ext uri="{28A0092B-C50C-407E-A947-70E740481C1C}">
                <a14:useLocalDpi xmlns:a14="http://schemas.microsoft.com/office/drawing/2010/main" val="0"/>
              </a:ext>
            </a:extLst>
          </a:blip>
          <a:srcRect l="29776" r="20202"/>
          <a:stretch/>
        </p:blipFill>
        <p:spPr>
          <a:xfrm>
            <a:off x="721426" y="1489155"/>
            <a:ext cx="4400797" cy="4948785"/>
          </a:xfrm>
          <a:prstGeom prst="rect">
            <a:avLst/>
          </a:prstGeom>
        </p:spPr>
      </p:pic>
      <p:pic>
        <p:nvPicPr>
          <p:cNvPr id="10" name="Tijdelijke aanduiding voor afbeelding 9">
            <a:extLst>
              <a:ext uri="{FF2B5EF4-FFF2-40B4-BE49-F238E27FC236}">
                <a16:creationId xmlns:a16="http://schemas.microsoft.com/office/drawing/2014/main" id="{D95B5AF7-80EB-794E-9726-754BB49DECD1}"/>
              </a:ext>
            </a:extLst>
          </p:cNvPr>
          <p:cNvPicPr>
            <a:picLocks noChangeAspect="1"/>
          </p:cNvPicPr>
          <p:nvPr/>
        </p:nvPicPr>
        <p:blipFill>
          <a:blip r:embed="rId6">
            <a:extLst>
              <a:ext uri="{28A0092B-C50C-407E-A947-70E740481C1C}">
                <a14:useLocalDpi xmlns:a14="http://schemas.microsoft.com/office/drawing/2010/main" val="0"/>
              </a:ext>
            </a:extLst>
          </a:blip>
          <a:srcRect l="8461" r="8461"/>
          <a:stretch/>
        </p:blipFill>
        <p:spPr>
          <a:xfrm>
            <a:off x="721427" y="1507753"/>
            <a:ext cx="4417336" cy="4967383"/>
          </a:xfrm>
          <a:prstGeom prst="rect">
            <a:avLst/>
          </a:prstGeom>
        </p:spPr>
      </p:pic>
      <p:pic>
        <p:nvPicPr>
          <p:cNvPr id="11" name="Tijdelijke aanduiding voor afbeelding 9">
            <a:extLst>
              <a:ext uri="{FF2B5EF4-FFF2-40B4-BE49-F238E27FC236}">
                <a16:creationId xmlns:a16="http://schemas.microsoft.com/office/drawing/2014/main" id="{807129B9-8CF3-6047-B2BB-1712094F7AEB}"/>
              </a:ext>
            </a:extLst>
          </p:cNvPr>
          <p:cNvPicPr>
            <a:picLocks noChangeAspect="1"/>
          </p:cNvPicPr>
          <p:nvPr/>
        </p:nvPicPr>
        <p:blipFill>
          <a:blip r:embed="rId7">
            <a:extLst>
              <a:ext uri="{28A0092B-C50C-407E-A947-70E740481C1C}">
                <a14:useLocalDpi xmlns:a14="http://schemas.microsoft.com/office/drawing/2010/main" val="0"/>
              </a:ext>
            </a:extLst>
          </a:blip>
          <a:srcRect l="25020" r="25020"/>
          <a:stretch/>
        </p:blipFill>
        <p:spPr>
          <a:xfrm>
            <a:off x="721425" y="1489155"/>
            <a:ext cx="4400797" cy="4948785"/>
          </a:xfrm>
          <a:prstGeom prst="rect">
            <a:avLst/>
          </a:prstGeom>
        </p:spPr>
      </p:pic>
      <p:pic>
        <p:nvPicPr>
          <p:cNvPr id="12" name="Afbeelding 11">
            <a:extLst>
              <a:ext uri="{FF2B5EF4-FFF2-40B4-BE49-F238E27FC236}">
                <a16:creationId xmlns:a16="http://schemas.microsoft.com/office/drawing/2014/main" id="{5B74B33A-019C-8048-B57F-C149769E72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19754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5097F39-ED3C-1040-BA12-DE9F2F7C7334}"/>
              </a:ext>
            </a:extLst>
          </p:cNvPr>
          <p:cNvSpPr>
            <a:spLocks noGrp="1"/>
          </p:cNvSpPr>
          <p:nvPr>
            <p:ph type="sldNum" sz="quarter" idx="12"/>
          </p:nvPr>
        </p:nvSpPr>
        <p:spPr/>
        <p:txBody>
          <a:bodyPr/>
          <a:lstStyle/>
          <a:p>
            <a:fld id="{09539AAF-3867-4D3A-A82A-6A12BDE0E59C}" type="slidenum">
              <a:rPr lang="nl-BE" smtClean="0"/>
              <a:t>19</a:t>
            </a:fld>
            <a:endParaRPr lang="nl-BE"/>
          </a:p>
        </p:txBody>
      </p:sp>
      <p:sp>
        <p:nvSpPr>
          <p:cNvPr id="6" name="Titel 5">
            <a:extLst>
              <a:ext uri="{FF2B5EF4-FFF2-40B4-BE49-F238E27FC236}">
                <a16:creationId xmlns:a16="http://schemas.microsoft.com/office/drawing/2014/main" id="{85FC25A9-F618-FC45-A1A8-AC770F715F2B}"/>
              </a:ext>
            </a:extLst>
          </p:cNvPr>
          <p:cNvSpPr>
            <a:spLocks noGrp="1"/>
          </p:cNvSpPr>
          <p:nvPr>
            <p:ph type="title" idx="4294967295"/>
          </p:nvPr>
        </p:nvSpPr>
        <p:spPr>
          <a:xfrm>
            <a:off x="629392" y="410368"/>
            <a:ext cx="10515600" cy="1325563"/>
          </a:xfrm>
        </p:spPr>
        <p:txBody>
          <a:bodyPr/>
          <a:lstStyle/>
          <a:p>
            <a:r>
              <a:rPr lang="nl-BE" dirty="0">
                <a:solidFill>
                  <a:schemeClr val="accent1">
                    <a:lumMod val="50000"/>
                  </a:schemeClr>
                </a:solidFill>
              </a:rPr>
              <a:t>VR Learning affordances</a:t>
            </a:r>
          </a:p>
        </p:txBody>
      </p:sp>
      <p:sp>
        <p:nvSpPr>
          <p:cNvPr id="4" name="Tekstvak 3">
            <a:extLst>
              <a:ext uri="{FF2B5EF4-FFF2-40B4-BE49-F238E27FC236}">
                <a16:creationId xmlns:a16="http://schemas.microsoft.com/office/drawing/2014/main" id="{7A345D8D-2A40-EC40-8683-D2AB42EB48AD}"/>
              </a:ext>
            </a:extLst>
          </p:cNvPr>
          <p:cNvSpPr txBox="1"/>
          <p:nvPr/>
        </p:nvSpPr>
        <p:spPr>
          <a:xfrm>
            <a:off x="6041571" y="1489155"/>
            <a:ext cx="5312229" cy="4708981"/>
          </a:xfrm>
          <a:prstGeom prst="rect">
            <a:avLst/>
          </a:prstGeom>
          <a:noFill/>
        </p:spPr>
        <p:txBody>
          <a:bodyPr wrap="square" rtlCol="0">
            <a:spAutoFit/>
          </a:bodyPr>
          <a:lstStyle/>
          <a:p>
            <a:r>
              <a:rPr lang="nl-BE" sz="2400" dirty="0"/>
              <a:t>Veilig oefenen</a:t>
            </a:r>
          </a:p>
          <a:p>
            <a:endParaRPr lang="nl-BE" sz="2400" dirty="0"/>
          </a:p>
          <a:p>
            <a:r>
              <a:rPr lang="nl-BE" sz="2400" dirty="0"/>
              <a:t>Authentiek oefenen</a:t>
            </a:r>
          </a:p>
          <a:p>
            <a:endParaRPr lang="nl-BE" sz="2400" dirty="0"/>
          </a:p>
          <a:p>
            <a:r>
              <a:rPr lang="nl-BE" sz="2400" dirty="0"/>
              <a:t>Onbeperkte oefenkansen</a:t>
            </a:r>
          </a:p>
          <a:p>
            <a:endParaRPr lang="nl-BE" sz="2400" dirty="0"/>
          </a:p>
          <a:p>
            <a:r>
              <a:rPr lang="nl-BE" sz="2400" dirty="0"/>
              <a:t>Adaptief leren</a:t>
            </a:r>
          </a:p>
          <a:p>
            <a:endParaRPr lang="nl-BE" sz="2400" dirty="0"/>
          </a:p>
          <a:p>
            <a:endParaRPr lang="nl-BE" sz="2400" dirty="0"/>
          </a:p>
          <a:p>
            <a:endParaRPr lang="nl-BE" sz="2400" dirty="0"/>
          </a:p>
          <a:p>
            <a:endParaRPr lang="nl-BE" sz="2400" dirty="0"/>
          </a:p>
          <a:p>
            <a:endParaRPr lang="nl-BE" dirty="0"/>
          </a:p>
          <a:p>
            <a:endParaRPr lang="nl-BE" dirty="0"/>
          </a:p>
        </p:txBody>
      </p:sp>
      <p:pic>
        <p:nvPicPr>
          <p:cNvPr id="9" name="Tijdelijke aanduiding voor afbeelding 9">
            <a:extLst>
              <a:ext uri="{FF2B5EF4-FFF2-40B4-BE49-F238E27FC236}">
                <a16:creationId xmlns:a16="http://schemas.microsoft.com/office/drawing/2014/main" id="{11C91C70-6B12-6F4F-8CFC-253D308EC728}"/>
              </a:ext>
            </a:extLst>
          </p:cNvPr>
          <p:cNvPicPr>
            <a:picLocks noChangeAspect="1"/>
          </p:cNvPicPr>
          <p:nvPr/>
        </p:nvPicPr>
        <p:blipFill rotWithShape="1">
          <a:blip r:embed="rId3">
            <a:extLst>
              <a:ext uri="{28A0092B-C50C-407E-A947-70E740481C1C}">
                <a14:useLocalDpi xmlns:a14="http://schemas.microsoft.com/office/drawing/2010/main" val="0"/>
              </a:ext>
            </a:extLst>
          </a:blip>
          <a:srcRect l="27839" r="22139"/>
          <a:stretch/>
        </p:blipFill>
        <p:spPr>
          <a:xfrm>
            <a:off x="721426" y="1507753"/>
            <a:ext cx="4400797" cy="4948785"/>
          </a:xfrm>
          <a:prstGeom prst="rect">
            <a:avLst/>
          </a:prstGeom>
        </p:spPr>
      </p:pic>
      <p:pic>
        <p:nvPicPr>
          <p:cNvPr id="7" name="Tijdelijke aanduiding voor afbeelding 9">
            <a:extLst>
              <a:ext uri="{FF2B5EF4-FFF2-40B4-BE49-F238E27FC236}">
                <a16:creationId xmlns:a16="http://schemas.microsoft.com/office/drawing/2014/main" id="{70A4B367-2894-6C40-979D-CEE113112CA6}"/>
              </a:ext>
            </a:extLst>
          </p:cNvPr>
          <p:cNvPicPr>
            <a:picLocks noChangeAspect="1"/>
          </p:cNvPicPr>
          <p:nvPr/>
        </p:nvPicPr>
        <p:blipFill rotWithShape="1">
          <a:blip r:embed="rId4">
            <a:extLst>
              <a:ext uri="{28A0092B-C50C-407E-A947-70E740481C1C}">
                <a14:useLocalDpi xmlns:a14="http://schemas.microsoft.com/office/drawing/2010/main" val="0"/>
              </a:ext>
            </a:extLst>
          </a:blip>
          <a:srcRect l="26015" r="23963"/>
          <a:stretch/>
        </p:blipFill>
        <p:spPr>
          <a:xfrm>
            <a:off x="721426" y="1489155"/>
            <a:ext cx="4417336" cy="4967383"/>
          </a:xfrm>
          <a:prstGeom prst="rect">
            <a:avLst/>
          </a:prstGeom>
        </p:spPr>
      </p:pic>
      <p:pic>
        <p:nvPicPr>
          <p:cNvPr id="8" name="Tijdelijke aanduiding voor afbeelding 9">
            <a:extLst>
              <a:ext uri="{FF2B5EF4-FFF2-40B4-BE49-F238E27FC236}">
                <a16:creationId xmlns:a16="http://schemas.microsoft.com/office/drawing/2014/main" id="{593BB41E-71A8-D147-A1F1-E6D9C05CA9E0}"/>
              </a:ext>
            </a:extLst>
          </p:cNvPr>
          <p:cNvPicPr>
            <a:picLocks noChangeAspect="1"/>
          </p:cNvPicPr>
          <p:nvPr/>
        </p:nvPicPr>
        <p:blipFill rotWithShape="1">
          <a:blip r:embed="rId5">
            <a:extLst>
              <a:ext uri="{28A0092B-C50C-407E-A947-70E740481C1C}">
                <a14:useLocalDpi xmlns:a14="http://schemas.microsoft.com/office/drawing/2010/main" val="0"/>
              </a:ext>
            </a:extLst>
          </a:blip>
          <a:srcRect l="29776" r="20202"/>
          <a:stretch/>
        </p:blipFill>
        <p:spPr>
          <a:xfrm>
            <a:off x="721426" y="1489155"/>
            <a:ext cx="4400797" cy="4948785"/>
          </a:xfrm>
          <a:prstGeom prst="rect">
            <a:avLst/>
          </a:prstGeom>
        </p:spPr>
      </p:pic>
      <p:pic>
        <p:nvPicPr>
          <p:cNvPr id="10" name="Tijdelijke aanduiding voor afbeelding 9">
            <a:extLst>
              <a:ext uri="{FF2B5EF4-FFF2-40B4-BE49-F238E27FC236}">
                <a16:creationId xmlns:a16="http://schemas.microsoft.com/office/drawing/2014/main" id="{D95B5AF7-80EB-794E-9726-754BB49DECD1}"/>
              </a:ext>
            </a:extLst>
          </p:cNvPr>
          <p:cNvPicPr>
            <a:picLocks noChangeAspect="1"/>
          </p:cNvPicPr>
          <p:nvPr/>
        </p:nvPicPr>
        <p:blipFill>
          <a:blip r:embed="rId6">
            <a:extLst>
              <a:ext uri="{28A0092B-C50C-407E-A947-70E740481C1C}">
                <a14:useLocalDpi xmlns:a14="http://schemas.microsoft.com/office/drawing/2010/main" val="0"/>
              </a:ext>
            </a:extLst>
          </a:blip>
          <a:srcRect l="8461" r="8461"/>
          <a:stretch/>
        </p:blipFill>
        <p:spPr>
          <a:xfrm>
            <a:off x="721427" y="1507753"/>
            <a:ext cx="4417336" cy="4967383"/>
          </a:xfrm>
          <a:prstGeom prst="rect">
            <a:avLst/>
          </a:prstGeom>
        </p:spPr>
      </p:pic>
      <p:pic>
        <p:nvPicPr>
          <p:cNvPr id="11" name="Tijdelijke aanduiding voor afbeelding 9">
            <a:extLst>
              <a:ext uri="{FF2B5EF4-FFF2-40B4-BE49-F238E27FC236}">
                <a16:creationId xmlns:a16="http://schemas.microsoft.com/office/drawing/2014/main" id="{807129B9-8CF3-6047-B2BB-1712094F7AEB}"/>
              </a:ext>
            </a:extLst>
          </p:cNvPr>
          <p:cNvPicPr>
            <a:picLocks noChangeAspect="1"/>
          </p:cNvPicPr>
          <p:nvPr/>
        </p:nvPicPr>
        <p:blipFill>
          <a:blip r:embed="rId7">
            <a:extLst>
              <a:ext uri="{28A0092B-C50C-407E-A947-70E740481C1C}">
                <a14:useLocalDpi xmlns:a14="http://schemas.microsoft.com/office/drawing/2010/main" val="0"/>
              </a:ext>
            </a:extLst>
          </a:blip>
          <a:srcRect l="25020" r="25020"/>
          <a:stretch/>
        </p:blipFill>
        <p:spPr>
          <a:xfrm>
            <a:off x="721425" y="1489155"/>
            <a:ext cx="4400797" cy="4948785"/>
          </a:xfrm>
          <a:prstGeom prst="rect">
            <a:avLst/>
          </a:prstGeom>
        </p:spPr>
      </p:pic>
      <p:pic>
        <p:nvPicPr>
          <p:cNvPr id="12" name="Tijdelijke aanduiding voor afbeelding 9">
            <a:extLst>
              <a:ext uri="{FF2B5EF4-FFF2-40B4-BE49-F238E27FC236}">
                <a16:creationId xmlns:a16="http://schemas.microsoft.com/office/drawing/2014/main" id="{6CDC392D-58FE-9F4C-9C6D-0B1E07DB65D0}"/>
              </a:ext>
            </a:extLst>
          </p:cNvPr>
          <p:cNvPicPr>
            <a:picLocks noChangeAspect="1"/>
          </p:cNvPicPr>
          <p:nvPr/>
        </p:nvPicPr>
        <p:blipFill rotWithShape="1">
          <a:blip r:embed="rId8">
            <a:extLst>
              <a:ext uri="{28A0092B-C50C-407E-A947-70E740481C1C}">
                <a14:useLocalDpi xmlns:a14="http://schemas.microsoft.com/office/drawing/2010/main" val="0"/>
              </a:ext>
            </a:extLst>
          </a:blip>
          <a:srcRect l="23603" r="26340"/>
          <a:stretch/>
        </p:blipFill>
        <p:spPr>
          <a:xfrm>
            <a:off x="738827" y="1489155"/>
            <a:ext cx="4417337" cy="4967385"/>
          </a:xfrm>
          <a:prstGeom prst="rect">
            <a:avLst/>
          </a:prstGeom>
        </p:spPr>
      </p:pic>
      <p:pic>
        <p:nvPicPr>
          <p:cNvPr id="13" name="Afbeelding 12">
            <a:extLst>
              <a:ext uri="{FF2B5EF4-FFF2-40B4-BE49-F238E27FC236}">
                <a16:creationId xmlns:a16="http://schemas.microsoft.com/office/drawing/2014/main" id="{879C65F7-14DE-674D-9EB2-FE563135F1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970554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R fails">
            <a:hlinkClick r:id="" action="ppaction://media"/>
          </p:cNvPr>
          <p:cNvPicPr>
            <a:picLocks noChangeAspect="1"/>
          </p:cNvPicPr>
          <p:nvPr>
            <a:videoFile r:link="rId1"/>
            <p:extLst>
              <p:ext uri="{DAA4B4D4-6D71-4841-9C94-3DE7FCFB9230}">
                <p14:media xmlns:p14="http://schemas.microsoft.com/office/powerpoint/2010/main" r:embed="rId2">
                  <p14:trim end="4866.7749"/>
                </p14:media>
              </p:ext>
            </p:extLst>
          </p:nvPr>
        </p:nvPicPr>
        <p:blipFill rotWithShape="1">
          <a:blip r:embed="rId4"/>
          <a:srcRect l="21715" t="13247" r="21860"/>
          <a:stretch/>
        </p:blipFill>
        <p:spPr>
          <a:xfrm>
            <a:off x="2156637" y="2548"/>
            <a:ext cx="7878726" cy="6855452"/>
          </a:xfrm>
          <a:prstGeom prst="rect">
            <a:avLst/>
          </a:prstGeom>
        </p:spPr>
      </p:pic>
      <p:sp>
        <p:nvSpPr>
          <p:cNvPr id="3" name="Tijdelijke aanduiding voor dianummer 2">
            <a:extLst>
              <a:ext uri="{FF2B5EF4-FFF2-40B4-BE49-F238E27FC236}">
                <a16:creationId xmlns:a16="http://schemas.microsoft.com/office/drawing/2014/main" id="{A946C243-903A-9444-9AD4-E1ED094A4D0B}"/>
              </a:ext>
            </a:extLst>
          </p:cNvPr>
          <p:cNvSpPr>
            <a:spLocks noGrp="1"/>
          </p:cNvSpPr>
          <p:nvPr>
            <p:ph type="sldNum" sz="quarter" idx="12"/>
          </p:nvPr>
        </p:nvSpPr>
        <p:spPr/>
        <p:txBody>
          <a:bodyPr/>
          <a:lstStyle/>
          <a:p>
            <a:fld id="{09539AAF-3867-4D3A-A82A-6A12BDE0E59C}" type="slidenum">
              <a:rPr lang="nl-BE" smtClean="0"/>
              <a:t>2</a:t>
            </a:fld>
            <a:endParaRPr lang="nl-BE"/>
          </a:p>
        </p:txBody>
      </p:sp>
      <p:pic>
        <p:nvPicPr>
          <p:cNvPr id="4" name="Afbeelding 3">
            <a:extLst>
              <a:ext uri="{FF2B5EF4-FFF2-40B4-BE49-F238E27FC236}">
                <a16:creationId xmlns:a16="http://schemas.microsoft.com/office/drawing/2014/main" id="{D9C2A25E-A6B0-094C-B399-8348ED094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8945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5097F39-ED3C-1040-BA12-DE9F2F7C7334}"/>
              </a:ext>
            </a:extLst>
          </p:cNvPr>
          <p:cNvSpPr>
            <a:spLocks noGrp="1"/>
          </p:cNvSpPr>
          <p:nvPr>
            <p:ph type="sldNum" sz="quarter" idx="12"/>
          </p:nvPr>
        </p:nvSpPr>
        <p:spPr/>
        <p:txBody>
          <a:bodyPr/>
          <a:lstStyle/>
          <a:p>
            <a:fld id="{09539AAF-3867-4D3A-A82A-6A12BDE0E59C}" type="slidenum">
              <a:rPr lang="nl-BE" smtClean="0"/>
              <a:t>20</a:t>
            </a:fld>
            <a:endParaRPr lang="nl-BE"/>
          </a:p>
        </p:txBody>
      </p:sp>
      <p:sp>
        <p:nvSpPr>
          <p:cNvPr id="6" name="Titel 5">
            <a:extLst>
              <a:ext uri="{FF2B5EF4-FFF2-40B4-BE49-F238E27FC236}">
                <a16:creationId xmlns:a16="http://schemas.microsoft.com/office/drawing/2014/main" id="{85FC25A9-F618-FC45-A1A8-AC770F715F2B}"/>
              </a:ext>
            </a:extLst>
          </p:cNvPr>
          <p:cNvSpPr>
            <a:spLocks noGrp="1"/>
          </p:cNvSpPr>
          <p:nvPr>
            <p:ph type="title" idx="4294967295"/>
          </p:nvPr>
        </p:nvSpPr>
        <p:spPr>
          <a:xfrm>
            <a:off x="629392" y="410368"/>
            <a:ext cx="10515600" cy="1325563"/>
          </a:xfrm>
        </p:spPr>
        <p:txBody>
          <a:bodyPr/>
          <a:lstStyle/>
          <a:p>
            <a:r>
              <a:rPr lang="nl-BE" dirty="0">
                <a:solidFill>
                  <a:schemeClr val="accent1">
                    <a:lumMod val="50000"/>
                  </a:schemeClr>
                </a:solidFill>
              </a:rPr>
              <a:t>VR (technological) learning affordances</a:t>
            </a:r>
          </a:p>
        </p:txBody>
      </p:sp>
      <p:sp>
        <p:nvSpPr>
          <p:cNvPr id="4" name="Tekstvak 3">
            <a:extLst>
              <a:ext uri="{FF2B5EF4-FFF2-40B4-BE49-F238E27FC236}">
                <a16:creationId xmlns:a16="http://schemas.microsoft.com/office/drawing/2014/main" id="{7A345D8D-2A40-EC40-8683-D2AB42EB48AD}"/>
              </a:ext>
            </a:extLst>
          </p:cNvPr>
          <p:cNvSpPr txBox="1"/>
          <p:nvPr/>
        </p:nvSpPr>
        <p:spPr>
          <a:xfrm>
            <a:off x="6041571" y="1489155"/>
            <a:ext cx="5312229" cy="4339650"/>
          </a:xfrm>
          <a:prstGeom prst="rect">
            <a:avLst/>
          </a:prstGeom>
          <a:noFill/>
        </p:spPr>
        <p:txBody>
          <a:bodyPr wrap="square" rtlCol="0">
            <a:spAutoFit/>
          </a:bodyPr>
          <a:lstStyle/>
          <a:p>
            <a:r>
              <a:rPr lang="nl-BE" sz="2400" i="1" dirty="0">
                <a:solidFill>
                  <a:schemeClr val="accent2"/>
                </a:solidFill>
              </a:rPr>
              <a:t>Cues</a:t>
            </a:r>
          </a:p>
          <a:p>
            <a:endParaRPr lang="nl-BE" sz="2400" dirty="0"/>
          </a:p>
          <a:p>
            <a:r>
              <a:rPr lang="nl-BE" sz="2400" dirty="0"/>
              <a:t>Visual </a:t>
            </a:r>
          </a:p>
          <a:p>
            <a:endParaRPr lang="nl-BE" sz="2400" dirty="0"/>
          </a:p>
          <a:p>
            <a:r>
              <a:rPr lang="nl-BE" sz="2400" dirty="0"/>
              <a:t>Haptic</a:t>
            </a:r>
          </a:p>
          <a:p>
            <a:endParaRPr lang="nl-BE" sz="2400" dirty="0"/>
          </a:p>
          <a:p>
            <a:endParaRPr lang="nl-BE" sz="2400" dirty="0"/>
          </a:p>
          <a:p>
            <a:endParaRPr lang="nl-BE" sz="2400" dirty="0"/>
          </a:p>
          <a:p>
            <a:endParaRPr lang="nl-BE" sz="2400" dirty="0"/>
          </a:p>
          <a:p>
            <a:endParaRPr lang="nl-BE" sz="2400" dirty="0"/>
          </a:p>
          <a:p>
            <a:endParaRPr lang="nl-BE" dirty="0"/>
          </a:p>
          <a:p>
            <a:endParaRPr lang="nl-BE" dirty="0"/>
          </a:p>
        </p:txBody>
      </p:sp>
      <p:pic>
        <p:nvPicPr>
          <p:cNvPr id="9" name="Tijdelijke aanduiding voor afbeelding 9">
            <a:extLst>
              <a:ext uri="{FF2B5EF4-FFF2-40B4-BE49-F238E27FC236}">
                <a16:creationId xmlns:a16="http://schemas.microsoft.com/office/drawing/2014/main" id="{11C91C70-6B12-6F4F-8CFC-253D308EC728}"/>
              </a:ext>
            </a:extLst>
          </p:cNvPr>
          <p:cNvPicPr>
            <a:picLocks noChangeAspect="1"/>
          </p:cNvPicPr>
          <p:nvPr/>
        </p:nvPicPr>
        <p:blipFill rotWithShape="1">
          <a:blip r:embed="rId3">
            <a:extLst>
              <a:ext uri="{28A0092B-C50C-407E-A947-70E740481C1C}">
                <a14:useLocalDpi xmlns:a14="http://schemas.microsoft.com/office/drawing/2010/main" val="0"/>
              </a:ext>
            </a:extLst>
          </a:blip>
          <a:srcRect l="27839" r="22139"/>
          <a:stretch/>
        </p:blipFill>
        <p:spPr>
          <a:xfrm>
            <a:off x="721426" y="1507753"/>
            <a:ext cx="4400797" cy="4948785"/>
          </a:xfrm>
          <a:prstGeom prst="rect">
            <a:avLst/>
          </a:prstGeom>
        </p:spPr>
      </p:pic>
      <p:pic>
        <p:nvPicPr>
          <p:cNvPr id="7" name="Tijdelijke aanduiding voor afbeelding 9">
            <a:extLst>
              <a:ext uri="{FF2B5EF4-FFF2-40B4-BE49-F238E27FC236}">
                <a16:creationId xmlns:a16="http://schemas.microsoft.com/office/drawing/2014/main" id="{70A4B367-2894-6C40-979D-CEE113112CA6}"/>
              </a:ext>
            </a:extLst>
          </p:cNvPr>
          <p:cNvPicPr>
            <a:picLocks noChangeAspect="1"/>
          </p:cNvPicPr>
          <p:nvPr/>
        </p:nvPicPr>
        <p:blipFill rotWithShape="1">
          <a:blip r:embed="rId4">
            <a:extLst>
              <a:ext uri="{28A0092B-C50C-407E-A947-70E740481C1C}">
                <a14:useLocalDpi xmlns:a14="http://schemas.microsoft.com/office/drawing/2010/main" val="0"/>
              </a:ext>
            </a:extLst>
          </a:blip>
          <a:srcRect l="26015" r="23963"/>
          <a:stretch/>
        </p:blipFill>
        <p:spPr>
          <a:xfrm>
            <a:off x="721426" y="1489155"/>
            <a:ext cx="4417336" cy="4967383"/>
          </a:xfrm>
          <a:prstGeom prst="rect">
            <a:avLst/>
          </a:prstGeom>
        </p:spPr>
      </p:pic>
      <p:pic>
        <p:nvPicPr>
          <p:cNvPr id="8" name="Tijdelijke aanduiding voor afbeelding 9">
            <a:extLst>
              <a:ext uri="{FF2B5EF4-FFF2-40B4-BE49-F238E27FC236}">
                <a16:creationId xmlns:a16="http://schemas.microsoft.com/office/drawing/2014/main" id="{593BB41E-71A8-D147-A1F1-E6D9C05CA9E0}"/>
              </a:ext>
            </a:extLst>
          </p:cNvPr>
          <p:cNvPicPr>
            <a:picLocks noChangeAspect="1"/>
          </p:cNvPicPr>
          <p:nvPr/>
        </p:nvPicPr>
        <p:blipFill rotWithShape="1">
          <a:blip r:embed="rId5">
            <a:extLst>
              <a:ext uri="{28A0092B-C50C-407E-A947-70E740481C1C}">
                <a14:useLocalDpi xmlns:a14="http://schemas.microsoft.com/office/drawing/2010/main" val="0"/>
              </a:ext>
            </a:extLst>
          </a:blip>
          <a:srcRect l="29776" r="20202"/>
          <a:stretch/>
        </p:blipFill>
        <p:spPr>
          <a:xfrm>
            <a:off x="721426" y="1489155"/>
            <a:ext cx="4400797" cy="4948785"/>
          </a:xfrm>
          <a:prstGeom prst="rect">
            <a:avLst/>
          </a:prstGeom>
        </p:spPr>
      </p:pic>
      <p:pic>
        <p:nvPicPr>
          <p:cNvPr id="10" name="Tijdelijke aanduiding voor afbeelding 9">
            <a:extLst>
              <a:ext uri="{FF2B5EF4-FFF2-40B4-BE49-F238E27FC236}">
                <a16:creationId xmlns:a16="http://schemas.microsoft.com/office/drawing/2014/main" id="{D95B5AF7-80EB-794E-9726-754BB49DECD1}"/>
              </a:ext>
            </a:extLst>
          </p:cNvPr>
          <p:cNvPicPr>
            <a:picLocks noChangeAspect="1"/>
          </p:cNvPicPr>
          <p:nvPr/>
        </p:nvPicPr>
        <p:blipFill>
          <a:blip r:embed="rId6">
            <a:extLst>
              <a:ext uri="{28A0092B-C50C-407E-A947-70E740481C1C}">
                <a14:useLocalDpi xmlns:a14="http://schemas.microsoft.com/office/drawing/2010/main" val="0"/>
              </a:ext>
            </a:extLst>
          </a:blip>
          <a:srcRect l="8461" r="8461"/>
          <a:stretch/>
        </p:blipFill>
        <p:spPr>
          <a:xfrm>
            <a:off x="721427" y="1507753"/>
            <a:ext cx="4417336" cy="4967383"/>
          </a:xfrm>
          <a:prstGeom prst="rect">
            <a:avLst/>
          </a:prstGeom>
        </p:spPr>
      </p:pic>
      <p:pic>
        <p:nvPicPr>
          <p:cNvPr id="11" name="Tijdelijke aanduiding voor afbeelding 9">
            <a:extLst>
              <a:ext uri="{FF2B5EF4-FFF2-40B4-BE49-F238E27FC236}">
                <a16:creationId xmlns:a16="http://schemas.microsoft.com/office/drawing/2014/main" id="{807129B9-8CF3-6047-B2BB-1712094F7AEB}"/>
              </a:ext>
            </a:extLst>
          </p:cNvPr>
          <p:cNvPicPr>
            <a:picLocks noChangeAspect="1"/>
          </p:cNvPicPr>
          <p:nvPr/>
        </p:nvPicPr>
        <p:blipFill>
          <a:blip r:embed="rId7">
            <a:extLst>
              <a:ext uri="{28A0092B-C50C-407E-A947-70E740481C1C}">
                <a14:useLocalDpi xmlns:a14="http://schemas.microsoft.com/office/drawing/2010/main" val="0"/>
              </a:ext>
            </a:extLst>
          </a:blip>
          <a:srcRect l="25020" r="25020"/>
          <a:stretch/>
        </p:blipFill>
        <p:spPr>
          <a:xfrm>
            <a:off x="721425" y="1489155"/>
            <a:ext cx="4400797" cy="4948785"/>
          </a:xfrm>
          <a:prstGeom prst="rect">
            <a:avLst/>
          </a:prstGeom>
        </p:spPr>
      </p:pic>
      <p:pic>
        <p:nvPicPr>
          <p:cNvPr id="12" name="Tijdelijke aanduiding voor afbeelding 9">
            <a:extLst>
              <a:ext uri="{FF2B5EF4-FFF2-40B4-BE49-F238E27FC236}">
                <a16:creationId xmlns:a16="http://schemas.microsoft.com/office/drawing/2014/main" id="{6CDC392D-58FE-9F4C-9C6D-0B1E07DB65D0}"/>
              </a:ext>
            </a:extLst>
          </p:cNvPr>
          <p:cNvPicPr>
            <a:picLocks noChangeAspect="1"/>
          </p:cNvPicPr>
          <p:nvPr/>
        </p:nvPicPr>
        <p:blipFill rotWithShape="1">
          <a:blip r:embed="rId8">
            <a:extLst>
              <a:ext uri="{28A0092B-C50C-407E-A947-70E740481C1C}">
                <a14:useLocalDpi xmlns:a14="http://schemas.microsoft.com/office/drawing/2010/main" val="0"/>
              </a:ext>
            </a:extLst>
          </a:blip>
          <a:srcRect l="23603" r="26340"/>
          <a:stretch/>
        </p:blipFill>
        <p:spPr>
          <a:xfrm>
            <a:off x="738827" y="1489155"/>
            <a:ext cx="4417337" cy="4967385"/>
          </a:xfrm>
          <a:prstGeom prst="rect">
            <a:avLst/>
          </a:prstGeom>
        </p:spPr>
      </p:pic>
      <p:pic>
        <p:nvPicPr>
          <p:cNvPr id="13" name="Tijdelijke aanduiding voor afbeelding 9">
            <a:extLst>
              <a:ext uri="{FF2B5EF4-FFF2-40B4-BE49-F238E27FC236}">
                <a16:creationId xmlns:a16="http://schemas.microsoft.com/office/drawing/2014/main" id="{7025DFD8-FA37-8B4B-9EA6-B59488993CA2}"/>
              </a:ext>
            </a:extLst>
          </p:cNvPr>
          <p:cNvPicPr>
            <a:picLocks noChangeAspect="1"/>
          </p:cNvPicPr>
          <p:nvPr/>
        </p:nvPicPr>
        <p:blipFill>
          <a:blip r:embed="rId9">
            <a:extLst>
              <a:ext uri="{28A0092B-C50C-407E-A947-70E740481C1C}">
                <a14:useLocalDpi xmlns:a14="http://schemas.microsoft.com/office/drawing/2010/main" val="0"/>
              </a:ext>
            </a:extLst>
          </a:blip>
          <a:srcRect l="19431" r="19431"/>
          <a:stretch/>
        </p:blipFill>
        <p:spPr>
          <a:xfrm>
            <a:off x="721425" y="1489156"/>
            <a:ext cx="4400798" cy="4948786"/>
          </a:xfrm>
          <a:prstGeom prst="rect">
            <a:avLst/>
          </a:prstGeom>
        </p:spPr>
      </p:pic>
      <p:pic>
        <p:nvPicPr>
          <p:cNvPr id="14" name="Afbeelding 13">
            <a:extLst>
              <a:ext uri="{FF2B5EF4-FFF2-40B4-BE49-F238E27FC236}">
                <a16:creationId xmlns:a16="http://schemas.microsoft.com/office/drawing/2014/main" id="{8ED9A83B-CDC0-8442-952E-3E43C59FF2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2672829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5097F39-ED3C-1040-BA12-DE9F2F7C7334}"/>
              </a:ext>
            </a:extLst>
          </p:cNvPr>
          <p:cNvSpPr>
            <a:spLocks noGrp="1"/>
          </p:cNvSpPr>
          <p:nvPr>
            <p:ph type="sldNum" sz="quarter" idx="12"/>
          </p:nvPr>
        </p:nvSpPr>
        <p:spPr/>
        <p:txBody>
          <a:bodyPr/>
          <a:lstStyle/>
          <a:p>
            <a:fld id="{09539AAF-3867-4D3A-A82A-6A12BDE0E59C}" type="slidenum">
              <a:rPr lang="nl-BE" smtClean="0"/>
              <a:t>21</a:t>
            </a:fld>
            <a:endParaRPr lang="nl-BE"/>
          </a:p>
        </p:txBody>
      </p:sp>
      <p:sp>
        <p:nvSpPr>
          <p:cNvPr id="6" name="Titel 5">
            <a:extLst>
              <a:ext uri="{FF2B5EF4-FFF2-40B4-BE49-F238E27FC236}">
                <a16:creationId xmlns:a16="http://schemas.microsoft.com/office/drawing/2014/main" id="{85FC25A9-F618-FC45-A1A8-AC770F715F2B}"/>
              </a:ext>
            </a:extLst>
          </p:cNvPr>
          <p:cNvSpPr>
            <a:spLocks noGrp="1"/>
          </p:cNvSpPr>
          <p:nvPr>
            <p:ph type="title" idx="4294967295"/>
          </p:nvPr>
        </p:nvSpPr>
        <p:spPr>
          <a:xfrm>
            <a:off x="629392" y="410368"/>
            <a:ext cx="10515600" cy="1325563"/>
          </a:xfrm>
        </p:spPr>
        <p:txBody>
          <a:bodyPr/>
          <a:lstStyle/>
          <a:p>
            <a:r>
              <a:rPr lang="nl-BE" dirty="0">
                <a:solidFill>
                  <a:schemeClr val="accent1">
                    <a:lumMod val="50000"/>
                  </a:schemeClr>
                </a:solidFill>
              </a:rPr>
              <a:t>VR (technological) learning affordances</a:t>
            </a:r>
          </a:p>
        </p:txBody>
      </p:sp>
      <p:sp>
        <p:nvSpPr>
          <p:cNvPr id="4" name="Tekstvak 3">
            <a:extLst>
              <a:ext uri="{FF2B5EF4-FFF2-40B4-BE49-F238E27FC236}">
                <a16:creationId xmlns:a16="http://schemas.microsoft.com/office/drawing/2014/main" id="{7A345D8D-2A40-EC40-8683-D2AB42EB48AD}"/>
              </a:ext>
            </a:extLst>
          </p:cNvPr>
          <p:cNvSpPr txBox="1"/>
          <p:nvPr/>
        </p:nvSpPr>
        <p:spPr>
          <a:xfrm>
            <a:off x="6041571" y="1489155"/>
            <a:ext cx="5312229" cy="4708981"/>
          </a:xfrm>
          <a:prstGeom prst="rect">
            <a:avLst/>
          </a:prstGeom>
          <a:noFill/>
        </p:spPr>
        <p:txBody>
          <a:bodyPr wrap="square" rtlCol="0">
            <a:spAutoFit/>
          </a:bodyPr>
          <a:lstStyle/>
          <a:p>
            <a:r>
              <a:rPr lang="nl-BE" sz="2400" i="1" dirty="0">
                <a:solidFill>
                  <a:schemeClr val="accent2"/>
                </a:solidFill>
              </a:rPr>
              <a:t>Feedback</a:t>
            </a:r>
          </a:p>
          <a:p>
            <a:endParaRPr lang="nl-BE" sz="2400" dirty="0"/>
          </a:p>
          <a:p>
            <a:r>
              <a:rPr lang="nl-BE" sz="2400" dirty="0"/>
              <a:t>Visual feedback</a:t>
            </a:r>
          </a:p>
          <a:p>
            <a:endParaRPr lang="nl-BE" sz="2400" dirty="0"/>
          </a:p>
          <a:p>
            <a:r>
              <a:rPr lang="nl-BE" sz="2400" dirty="0"/>
              <a:t>Continuous feedback</a:t>
            </a:r>
          </a:p>
          <a:p>
            <a:endParaRPr lang="nl-BE" sz="2400" dirty="0"/>
          </a:p>
          <a:p>
            <a:r>
              <a:rPr lang="nl-BE" sz="2400" dirty="0"/>
              <a:t>Haptic feedback</a:t>
            </a:r>
          </a:p>
          <a:p>
            <a:endParaRPr lang="nl-BE" sz="2400" dirty="0"/>
          </a:p>
          <a:p>
            <a:r>
              <a:rPr lang="nl-BE" sz="2400" dirty="0"/>
              <a:t>Virtual assistant</a:t>
            </a:r>
          </a:p>
          <a:p>
            <a:endParaRPr lang="nl-BE" sz="2400" dirty="0"/>
          </a:p>
          <a:p>
            <a:endParaRPr lang="nl-BE" sz="2400" dirty="0"/>
          </a:p>
          <a:p>
            <a:endParaRPr lang="nl-BE" dirty="0"/>
          </a:p>
          <a:p>
            <a:endParaRPr lang="nl-BE" dirty="0"/>
          </a:p>
        </p:txBody>
      </p:sp>
      <p:pic>
        <p:nvPicPr>
          <p:cNvPr id="9" name="Tijdelijke aanduiding voor afbeelding 9">
            <a:extLst>
              <a:ext uri="{FF2B5EF4-FFF2-40B4-BE49-F238E27FC236}">
                <a16:creationId xmlns:a16="http://schemas.microsoft.com/office/drawing/2014/main" id="{11C91C70-6B12-6F4F-8CFC-253D308EC728}"/>
              </a:ext>
            </a:extLst>
          </p:cNvPr>
          <p:cNvPicPr>
            <a:picLocks noChangeAspect="1"/>
          </p:cNvPicPr>
          <p:nvPr/>
        </p:nvPicPr>
        <p:blipFill rotWithShape="1">
          <a:blip r:embed="rId3">
            <a:extLst>
              <a:ext uri="{28A0092B-C50C-407E-A947-70E740481C1C}">
                <a14:useLocalDpi xmlns:a14="http://schemas.microsoft.com/office/drawing/2010/main" val="0"/>
              </a:ext>
            </a:extLst>
          </a:blip>
          <a:srcRect l="27839" r="22139"/>
          <a:stretch/>
        </p:blipFill>
        <p:spPr>
          <a:xfrm>
            <a:off x="721426" y="1507753"/>
            <a:ext cx="4400797" cy="4948785"/>
          </a:xfrm>
          <a:prstGeom prst="rect">
            <a:avLst/>
          </a:prstGeom>
        </p:spPr>
      </p:pic>
      <p:pic>
        <p:nvPicPr>
          <p:cNvPr id="7" name="Tijdelijke aanduiding voor afbeelding 9">
            <a:extLst>
              <a:ext uri="{FF2B5EF4-FFF2-40B4-BE49-F238E27FC236}">
                <a16:creationId xmlns:a16="http://schemas.microsoft.com/office/drawing/2014/main" id="{70A4B367-2894-6C40-979D-CEE113112CA6}"/>
              </a:ext>
            </a:extLst>
          </p:cNvPr>
          <p:cNvPicPr>
            <a:picLocks noChangeAspect="1"/>
          </p:cNvPicPr>
          <p:nvPr/>
        </p:nvPicPr>
        <p:blipFill rotWithShape="1">
          <a:blip r:embed="rId4">
            <a:extLst>
              <a:ext uri="{28A0092B-C50C-407E-A947-70E740481C1C}">
                <a14:useLocalDpi xmlns:a14="http://schemas.microsoft.com/office/drawing/2010/main" val="0"/>
              </a:ext>
            </a:extLst>
          </a:blip>
          <a:srcRect l="26015" r="23963"/>
          <a:stretch/>
        </p:blipFill>
        <p:spPr>
          <a:xfrm>
            <a:off x="721426" y="1489155"/>
            <a:ext cx="4417336" cy="4967383"/>
          </a:xfrm>
          <a:prstGeom prst="rect">
            <a:avLst/>
          </a:prstGeom>
        </p:spPr>
      </p:pic>
      <p:pic>
        <p:nvPicPr>
          <p:cNvPr id="8" name="Tijdelijke aanduiding voor afbeelding 9">
            <a:extLst>
              <a:ext uri="{FF2B5EF4-FFF2-40B4-BE49-F238E27FC236}">
                <a16:creationId xmlns:a16="http://schemas.microsoft.com/office/drawing/2014/main" id="{593BB41E-71A8-D147-A1F1-E6D9C05CA9E0}"/>
              </a:ext>
            </a:extLst>
          </p:cNvPr>
          <p:cNvPicPr>
            <a:picLocks noChangeAspect="1"/>
          </p:cNvPicPr>
          <p:nvPr/>
        </p:nvPicPr>
        <p:blipFill rotWithShape="1">
          <a:blip r:embed="rId5">
            <a:extLst>
              <a:ext uri="{28A0092B-C50C-407E-A947-70E740481C1C}">
                <a14:useLocalDpi xmlns:a14="http://schemas.microsoft.com/office/drawing/2010/main" val="0"/>
              </a:ext>
            </a:extLst>
          </a:blip>
          <a:srcRect l="29776" r="20202"/>
          <a:stretch/>
        </p:blipFill>
        <p:spPr>
          <a:xfrm>
            <a:off x="721426" y="1489155"/>
            <a:ext cx="4400797" cy="4948785"/>
          </a:xfrm>
          <a:prstGeom prst="rect">
            <a:avLst/>
          </a:prstGeom>
        </p:spPr>
      </p:pic>
      <p:pic>
        <p:nvPicPr>
          <p:cNvPr id="10" name="Tijdelijke aanduiding voor afbeelding 9">
            <a:extLst>
              <a:ext uri="{FF2B5EF4-FFF2-40B4-BE49-F238E27FC236}">
                <a16:creationId xmlns:a16="http://schemas.microsoft.com/office/drawing/2014/main" id="{D95B5AF7-80EB-794E-9726-754BB49DECD1}"/>
              </a:ext>
            </a:extLst>
          </p:cNvPr>
          <p:cNvPicPr>
            <a:picLocks noChangeAspect="1"/>
          </p:cNvPicPr>
          <p:nvPr/>
        </p:nvPicPr>
        <p:blipFill>
          <a:blip r:embed="rId6">
            <a:extLst>
              <a:ext uri="{28A0092B-C50C-407E-A947-70E740481C1C}">
                <a14:useLocalDpi xmlns:a14="http://schemas.microsoft.com/office/drawing/2010/main" val="0"/>
              </a:ext>
            </a:extLst>
          </a:blip>
          <a:srcRect l="8461" r="8461"/>
          <a:stretch/>
        </p:blipFill>
        <p:spPr>
          <a:xfrm>
            <a:off x="721427" y="1507753"/>
            <a:ext cx="4417336" cy="4967383"/>
          </a:xfrm>
          <a:prstGeom prst="rect">
            <a:avLst/>
          </a:prstGeom>
        </p:spPr>
      </p:pic>
      <p:pic>
        <p:nvPicPr>
          <p:cNvPr id="11" name="Tijdelijke aanduiding voor afbeelding 9">
            <a:extLst>
              <a:ext uri="{FF2B5EF4-FFF2-40B4-BE49-F238E27FC236}">
                <a16:creationId xmlns:a16="http://schemas.microsoft.com/office/drawing/2014/main" id="{807129B9-8CF3-6047-B2BB-1712094F7AEB}"/>
              </a:ext>
            </a:extLst>
          </p:cNvPr>
          <p:cNvPicPr>
            <a:picLocks noChangeAspect="1"/>
          </p:cNvPicPr>
          <p:nvPr/>
        </p:nvPicPr>
        <p:blipFill>
          <a:blip r:embed="rId7">
            <a:extLst>
              <a:ext uri="{28A0092B-C50C-407E-A947-70E740481C1C}">
                <a14:useLocalDpi xmlns:a14="http://schemas.microsoft.com/office/drawing/2010/main" val="0"/>
              </a:ext>
            </a:extLst>
          </a:blip>
          <a:srcRect l="25020" r="25020"/>
          <a:stretch/>
        </p:blipFill>
        <p:spPr>
          <a:xfrm>
            <a:off x="721425" y="1489155"/>
            <a:ext cx="4400797" cy="4948785"/>
          </a:xfrm>
          <a:prstGeom prst="rect">
            <a:avLst/>
          </a:prstGeom>
        </p:spPr>
      </p:pic>
      <p:pic>
        <p:nvPicPr>
          <p:cNvPr id="12" name="Tijdelijke aanduiding voor afbeelding 9">
            <a:extLst>
              <a:ext uri="{FF2B5EF4-FFF2-40B4-BE49-F238E27FC236}">
                <a16:creationId xmlns:a16="http://schemas.microsoft.com/office/drawing/2014/main" id="{6CDC392D-58FE-9F4C-9C6D-0B1E07DB65D0}"/>
              </a:ext>
            </a:extLst>
          </p:cNvPr>
          <p:cNvPicPr>
            <a:picLocks noChangeAspect="1"/>
          </p:cNvPicPr>
          <p:nvPr/>
        </p:nvPicPr>
        <p:blipFill rotWithShape="1">
          <a:blip r:embed="rId8">
            <a:extLst>
              <a:ext uri="{28A0092B-C50C-407E-A947-70E740481C1C}">
                <a14:useLocalDpi xmlns:a14="http://schemas.microsoft.com/office/drawing/2010/main" val="0"/>
              </a:ext>
            </a:extLst>
          </a:blip>
          <a:srcRect l="23603" r="26340"/>
          <a:stretch/>
        </p:blipFill>
        <p:spPr>
          <a:xfrm>
            <a:off x="738827" y="1489155"/>
            <a:ext cx="4417337" cy="4967385"/>
          </a:xfrm>
          <a:prstGeom prst="rect">
            <a:avLst/>
          </a:prstGeom>
        </p:spPr>
      </p:pic>
      <p:pic>
        <p:nvPicPr>
          <p:cNvPr id="13" name="Tijdelijke aanduiding voor afbeelding 9">
            <a:extLst>
              <a:ext uri="{FF2B5EF4-FFF2-40B4-BE49-F238E27FC236}">
                <a16:creationId xmlns:a16="http://schemas.microsoft.com/office/drawing/2014/main" id="{7025DFD8-FA37-8B4B-9EA6-B59488993CA2}"/>
              </a:ext>
            </a:extLst>
          </p:cNvPr>
          <p:cNvPicPr>
            <a:picLocks noChangeAspect="1"/>
          </p:cNvPicPr>
          <p:nvPr/>
        </p:nvPicPr>
        <p:blipFill>
          <a:blip r:embed="rId9">
            <a:extLst>
              <a:ext uri="{28A0092B-C50C-407E-A947-70E740481C1C}">
                <a14:useLocalDpi xmlns:a14="http://schemas.microsoft.com/office/drawing/2010/main" val="0"/>
              </a:ext>
            </a:extLst>
          </a:blip>
          <a:srcRect l="19431" r="19431"/>
          <a:stretch/>
        </p:blipFill>
        <p:spPr>
          <a:xfrm>
            <a:off x="721425" y="1489156"/>
            <a:ext cx="4400798" cy="4948786"/>
          </a:xfrm>
          <a:prstGeom prst="rect">
            <a:avLst/>
          </a:prstGeom>
        </p:spPr>
      </p:pic>
      <p:pic>
        <p:nvPicPr>
          <p:cNvPr id="14" name="Tijdelijke aanduiding voor afbeelding 9">
            <a:extLst>
              <a:ext uri="{FF2B5EF4-FFF2-40B4-BE49-F238E27FC236}">
                <a16:creationId xmlns:a16="http://schemas.microsoft.com/office/drawing/2014/main" id="{BC994C30-7767-EC47-9345-A810F12B7756}"/>
              </a:ext>
            </a:extLst>
          </p:cNvPr>
          <p:cNvPicPr>
            <a:picLocks noChangeAspect="1"/>
          </p:cNvPicPr>
          <p:nvPr/>
        </p:nvPicPr>
        <p:blipFill>
          <a:blip r:embed="rId10">
            <a:extLst>
              <a:ext uri="{28A0092B-C50C-407E-A947-70E740481C1C}">
                <a14:useLocalDpi xmlns:a14="http://schemas.microsoft.com/office/drawing/2010/main" val="0"/>
              </a:ext>
            </a:extLst>
          </a:blip>
          <a:srcRect l="20382" r="20382"/>
          <a:stretch/>
        </p:blipFill>
        <p:spPr>
          <a:xfrm>
            <a:off x="704887" y="1421172"/>
            <a:ext cx="4451278" cy="5053964"/>
          </a:xfrm>
          <a:prstGeom prst="rect">
            <a:avLst/>
          </a:prstGeom>
        </p:spPr>
      </p:pic>
      <p:pic>
        <p:nvPicPr>
          <p:cNvPr id="15" name="Afbeelding 14">
            <a:extLst>
              <a:ext uri="{FF2B5EF4-FFF2-40B4-BE49-F238E27FC236}">
                <a16:creationId xmlns:a16="http://schemas.microsoft.com/office/drawing/2014/main" id="{552E9D3C-BAD7-D741-9C65-131F032D1A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3849437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5097F39-ED3C-1040-BA12-DE9F2F7C7334}"/>
              </a:ext>
            </a:extLst>
          </p:cNvPr>
          <p:cNvSpPr>
            <a:spLocks noGrp="1"/>
          </p:cNvSpPr>
          <p:nvPr>
            <p:ph type="sldNum" sz="quarter" idx="12"/>
          </p:nvPr>
        </p:nvSpPr>
        <p:spPr/>
        <p:txBody>
          <a:bodyPr/>
          <a:lstStyle/>
          <a:p>
            <a:fld id="{09539AAF-3867-4D3A-A82A-6A12BDE0E59C}" type="slidenum">
              <a:rPr lang="nl-BE" smtClean="0"/>
              <a:t>22</a:t>
            </a:fld>
            <a:endParaRPr lang="nl-BE"/>
          </a:p>
        </p:txBody>
      </p:sp>
      <p:sp>
        <p:nvSpPr>
          <p:cNvPr id="6" name="Titel 5">
            <a:extLst>
              <a:ext uri="{FF2B5EF4-FFF2-40B4-BE49-F238E27FC236}">
                <a16:creationId xmlns:a16="http://schemas.microsoft.com/office/drawing/2014/main" id="{85FC25A9-F618-FC45-A1A8-AC770F715F2B}"/>
              </a:ext>
            </a:extLst>
          </p:cNvPr>
          <p:cNvSpPr>
            <a:spLocks noGrp="1"/>
          </p:cNvSpPr>
          <p:nvPr>
            <p:ph type="title" idx="4294967295"/>
          </p:nvPr>
        </p:nvSpPr>
        <p:spPr>
          <a:xfrm>
            <a:off x="629392" y="410368"/>
            <a:ext cx="10515600" cy="1325563"/>
          </a:xfrm>
        </p:spPr>
        <p:txBody>
          <a:bodyPr/>
          <a:lstStyle/>
          <a:p>
            <a:r>
              <a:rPr lang="nl-BE" dirty="0">
                <a:solidFill>
                  <a:schemeClr val="accent1">
                    <a:lumMod val="50000"/>
                  </a:schemeClr>
                </a:solidFill>
              </a:rPr>
              <a:t>VR (technological) learning affordances</a:t>
            </a:r>
          </a:p>
        </p:txBody>
      </p:sp>
      <p:sp>
        <p:nvSpPr>
          <p:cNvPr id="4" name="Tekstvak 3">
            <a:extLst>
              <a:ext uri="{FF2B5EF4-FFF2-40B4-BE49-F238E27FC236}">
                <a16:creationId xmlns:a16="http://schemas.microsoft.com/office/drawing/2014/main" id="{7A345D8D-2A40-EC40-8683-D2AB42EB48AD}"/>
              </a:ext>
            </a:extLst>
          </p:cNvPr>
          <p:cNvSpPr txBox="1"/>
          <p:nvPr/>
        </p:nvSpPr>
        <p:spPr>
          <a:xfrm>
            <a:off x="6041571" y="1489155"/>
            <a:ext cx="5312229" cy="3970318"/>
          </a:xfrm>
          <a:prstGeom prst="rect">
            <a:avLst/>
          </a:prstGeom>
          <a:noFill/>
        </p:spPr>
        <p:txBody>
          <a:bodyPr wrap="square" rtlCol="0">
            <a:spAutoFit/>
          </a:bodyPr>
          <a:lstStyle/>
          <a:p>
            <a:r>
              <a:rPr lang="nl-BE" sz="2400" i="1" dirty="0">
                <a:solidFill>
                  <a:schemeClr val="accent2"/>
                </a:solidFill>
              </a:rPr>
              <a:t>Analytics</a:t>
            </a:r>
          </a:p>
          <a:p>
            <a:endParaRPr lang="nl-BE" sz="2400" dirty="0"/>
          </a:p>
          <a:p>
            <a:r>
              <a:rPr lang="nl-BE" sz="2400" dirty="0"/>
              <a:t>Visual</a:t>
            </a:r>
          </a:p>
          <a:p>
            <a:endParaRPr lang="nl-BE" sz="2400" dirty="0"/>
          </a:p>
          <a:p>
            <a:r>
              <a:rPr lang="nl-BE" sz="2400" dirty="0"/>
              <a:t>Speech</a:t>
            </a:r>
          </a:p>
          <a:p>
            <a:endParaRPr lang="nl-BE" sz="2400" dirty="0"/>
          </a:p>
          <a:p>
            <a:r>
              <a:rPr lang="nl-BE" sz="2400" dirty="0"/>
              <a:t>Body</a:t>
            </a:r>
          </a:p>
          <a:p>
            <a:endParaRPr lang="nl-BE" sz="2400" dirty="0"/>
          </a:p>
          <a:p>
            <a:r>
              <a:rPr lang="nl-BE" sz="2400" dirty="0"/>
              <a:t>Controls </a:t>
            </a:r>
          </a:p>
          <a:p>
            <a:endParaRPr lang="nl-BE" dirty="0"/>
          </a:p>
          <a:p>
            <a:endParaRPr lang="nl-BE" dirty="0"/>
          </a:p>
        </p:txBody>
      </p:sp>
      <p:pic>
        <p:nvPicPr>
          <p:cNvPr id="9" name="Tijdelijke aanduiding voor afbeelding 9">
            <a:extLst>
              <a:ext uri="{FF2B5EF4-FFF2-40B4-BE49-F238E27FC236}">
                <a16:creationId xmlns:a16="http://schemas.microsoft.com/office/drawing/2014/main" id="{11C91C70-6B12-6F4F-8CFC-253D308EC728}"/>
              </a:ext>
            </a:extLst>
          </p:cNvPr>
          <p:cNvPicPr>
            <a:picLocks noChangeAspect="1"/>
          </p:cNvPicPr>
          <p:nvPr/>
        </p:nvPicPr>
        <p:blipFill rotWithShape="1">
          <a:blip r:embed="rId3">
            <a:extLst>
              <a:ext uri="{28A0092B-C50C-407E-A947-70E740481C1C}">
                <a14:useLocalDpi xmlns:a14="http://schemas.microsoft.com/office/drawing/2010/main" val="0"/>
              </a:ext>
            </a:extLst>
          </a:blip>
          <a:srcRect l="27839" r="22139"/>
          <a:stretch/>
        </p:blipFill>
        <p:spPr>
          <a:xfrm>
            <a:off x="721426" y="1507753"/>
            <a:ext cx="4400797" cy="4948785"/>
          </a:xfrm>
          <a:prstGeom prst="rect">
            <a:avLst/>
          </a:prstGeom>
        </p:spPr>
      </p:pic>
      <p:pic>
        <p:nvPicPr>
          <p:cNvPr id="7" name="Tijdelijke aanduiding voor afbeelding 9">
            <a:extLst>
              <a:ext uri="{FF2B5EF4-FFF2-40B4-BE49-F238E27FC236}">
                <a16:creationId xmlns:a16="http://schemas.microsoft.com/office/drawing/2014/main" id="{70A4B367-2894-6C40-979D-CEE113112CA6}"/>
              </a:ext>
            </a:extLst>
          </p:cNvPr>
          <p:cNvPicPr>
            <a:picLocks noChangeAspect="1"/>
          </p:cNvPicPr>
          <p:nvPr/>
        </p:nvPicPr>
        <p:blipFill rotWithShape="1">
          <a:blip r:embed="rId4">
            <a:extLst>
              <a:ext uri="{28A0092B-C50C-407E-A947-70E740481C1C}">
                <a14:useLocalDpi xmlns:a14="http://schemas.microsoft.com/office/drawing/2010/main" val="0"/>
              </a:ext>
            </a:extLst>
          </a:blip>
          <a:srcRect l="26015" r="23963"/>
          <a:stretch/>
        </p:blipFill>
        <p:spPr>
          <a:xfrm>
            <a:off x="721426" y="1489155"/>
            <a:ext cx="4417336" cy="4967383"/>
          </a:xfrm>
          <a:prstGeom prst="rect">
            <a:avLst/>
          </a:prstGeom>
        </p:spPr>
      </p:pic>
      <p:pic>
        <p:nvPicPr>
          <p:cNvPr id="8" name="Tijdelijke aanduiding voor afbeelding 9">
            <a:extLst>
              <a:ext uri="{FF2B5EF4-FFF2-40B4-BE49-F238E27FC236}">
                <a16:creationId xmlns:a16="http://schemas.microsoft.com/office/drawing/2014/main" id="{593BB41E-71A8-D147-A1F1-E6D9C05CA9E0}"/>
              </a:ext>
            </a:extLst>
          </p:cNvPr>
          <p:cNvPicPr>
            <a:picLocks noChangeAspect="1"/>
          </p:cNvPicPr>
          <p:nvPr/>
        </p:nvPicPr>
        <p:blipFill rotWithShape="1">
          <a:blip r:embed="rId5">
            <a:extLst>
              <a:ext uri="{28A0092B-C50C-407E-A947-70E740481C1C}">
                <a14:useLocalDpi xmlns:a14="http://schemas.microsoft.com/office/drawing/2010/main" val="0"/>
              </a:ext>
            </a:extLst>
          </a:blip>
          <a:srcRect l="29776" r="20202"/>
          <a:stretch/>
        </p:blipFill>
        <p:spPr>
          <a:xfrm>
            <a:off x="721426" y="1489155"/>
            <a:ext cx="4400797" cy="4948785"/>
          </a:xfrm>
          <a:prstGeom prst="rect">
            <a:avLst/>
          </a:prstGeom>
        </p:spPr>
      </p:pic>
      <p:pic>
        <p:nvPicPr>
          <p:cNvPr id="10" name="Tijdelijke aanduiding voor afbeelding 9">
            <a:extLst>
              <a:ext uri="{FF2B5EF4-FFF2-40B4-BE49-F238E27FC236}">
                <a16:creationId xmlns:a16="http://schemas.microsoft.com/office/drawing/2014/main" id="{D95B5AF7-80EB-794E-9726-754BB49DECD1}"/>
              </a:ext>
            </a:extLst>
          </p:cNvPr>
          <p:cNvPicPr>
            <a:picLocks noChangeAspect="1"/>
          </p:cNvPicPr>
          <p:nvPr/>
        </p:nvPicPr>
        <p:blipFill>
          <a:blip r:embed="rId6">
            <a:extLst>
              <a:ext uri="{28A0092B-C50C-407E-A947-70E740481C1C}">
                <a14:useLocalDpi xmlns:a14="http://schemas.microsoft.com/office/drawing/2010/main" val="0"/>
              </a:ext>
            </a:extLst>
          </a:blip>
          <a:srcRect l="8461" r="8461"/>
          <a:stretch/>
        </p:blipFill>
        <p:spPr>
          <a:xfrm>
            <a:off x="721427" y="1507753"/>
            <a:ext cx="4417336" cy="4967383"/>
          </a:xfrm>
          <a:prstGeom prst="rect">
            <a:avLst/>
          </a:prstGeom>
        </p:spPr>
      </p:pic>
      <p:pic>
        <p:nvPicPr>
          <p:cNvPr id="11" name="Tijdelijke aanduiding voor afbeelding 9">
            <a:extLst>
              <a:ext uri="{FF2B5EF4-FFF2-40B4-BE49-F238E27FC236}">
                <a16:creationId xmlns:a16="http://schemas.microsoft.com/office/drawing/2014/main" id="{807129B9-8CF3-6047-B2BB-1712094F7AEB}"/>
              </a:ext>
            </a:extLst>
          </p:cNvPr>
          <p:cNvPicPr>
            <a:picLocks noChangeAspect="1"/>
          </p:cNvPicPr>
          <p:nvPr/>
        </p:nvPicPr>
        <p:blipFill>
          <a:blip r:embed="rId7">
            <a:extLst>
              <a:ext uri="{28A0092B-C50C-407E-A947-70E740481C1C}">
                <a14:useLocalDpi xmlns:a14="http://schemas.microsoft.com/office/drawing/2010/main" val="0"/>
              </a:ext>
            </a:extLst>
          </a:blip>
          <a:srcRect l="25020" r="25020"/>
          <a:stretch/>
        </p:blipFill>
        <p:spPr>
          <a:xfrm>
            <a:off x="721425" y="1489155"/>
            <a:ext cx="4400797" cy="4948785"/>
          </a:xfrm>
          <a:prstGeom prst="rect">
            <a:avLst/>
          </a:prstGeom>
        </p:spPr>
      </p:pic>
      <p:pic>
        <p:nvPicPr>
          <p:cNvPr id="12" name="Tijdelijke aanduiding voor afbeelding 9">
            <a:extLst>
              <a:ext uri="{FF2B5EF4-FFF2-40B4-BE49-F238E27FC236}">
                <a16:creationId xmlns:a16="http://schemas.microsoft.com/office/drawing/2014/main" id="{6CDC392D-58FE-9F4C-9C6D-0B1E07DB65D0}"/>
              </a:ext>
            </a:extLst>
          </p:cNvPr>
          <p:cNvPicPr>
            <a:picLocks noChangeAspect="1"/>
          </p:cNvPicPr>
          <p:nvPr/>
        </p:nvPicPr>
        <p:blipFill rotWithShape="1">
          <a:blip r:embed="rId8">
            <a:extLst>
              <a:ext uri="{28A0092B-C50C-407E-A947-70E740481C1C}">
                <a14:useLocalDpi xmlns:a14="http://schemas.microsoft.com/office/drawing/2010/main" val="0"/>
              </a:ext>
            </a:extLst>
          </a:blip>
          <a:srcRect l="23603" r="26340"/>
          <a:stretch/>
        </p:blipFill>
        <p:spPr>
          <a:xfrm>
            <a:off x="738827" y="1489155"/>
            <a:ext cx="4417337" cy="4967385"/>
          </a:xfrm>
          <a:prstGeom prst="rect">
            <a:avLst/>
          </a:prstGeom>
        </p:spPr>
      </p:pic>
      <p:pic>
        <p:nvPicPr>
          <p:cNvPr id="13" name="Tijdelijke aanduiding voor afbeelding 9">
            <a:extLst>
              <a:ext uri="{FF2B5EF4-FFF2-40B4-BE49-F238E27FC236}">
                <a16:creationId xmlns:a16="http://schemas.microsoft.com/office/drawing/2014/main" id="{7025DFD8-FA37-8B4B-9EA6-B59488993CA2}"/>
              </a:ext>
            </a:extLst>
          </p:cNvPr>
          <p:cNvPicPr>
            <a:picLocks noChangeAspect="1"/>
          </p:cNvPicPr>
          <p:nvPr/>
        </p:nvPicPr>
        <p:blipFill>
          <a:blip r:embed="rId9">
            <a:extLst>
              <a:ext uri="{28A0092B-C50C-407E-A947-70E740481C1C}">
                <a14:useLocalDpi xmlns:a14="http://schemas.microsoft.com/office/drawing/2010/main" val="0"/>
              </a:ext>
            </a:extLst>
          </a:blip>
          <a:srcRect l="19431" r="19431"/>
          <a:stretch/>
        </p:blipFill>
        <p:spPr>
          <a:xfrm>
            <a:off x="721425" y="1489156"/>
            <a:ext cx="4400798" cy="4948786"/>
          </a:xfrm>
          <a:prstGeom prst="rect">
            <a:avLst/>
          </a:prstGeom>
        </p:spPr>
      </p:pic>
      <p:pic>
        <p:nvPicPr>
          <p:cNvPr id="14" name="Tijdelijke aanduiding voor afbeelding 9">
            <a:extLst>
              <a:ext uri="{FF2B5EF4-FFF2-40B4-BE49-F238E27FC236}">
                <a16:creationId xmlns:a16="http://schemas.microsoft.com/office/drawing/2014/main" id="{BC994C30-7767-EC47-9345-A810F12B7756}"/>
              </a:ext>
            </a:extLst>
          </p:cNvPr>
          <p:cNvPicPr>
            <a:picLocks noChangeAspect="1"/>
          </p:cNvPicPr>
          <p:nvPr/>
        </p:nvPicPr>
        <p:blipFill>
          <a:blip r:embed="rId10">
            <a:extLst>
              <a:ext uri="{28A0092B-C50C-407E-A947-70E740481C1C}">
                <a14:useLocalDpi xmlns:a14="http://schemas.microsoft.com/office/drawing/2010/main" val="0"/>
              </a:ext>
            </a:extLst>
          </a:blip>
          <a:srcRect l="20382" r="20382"/>
          <a:stretch/>
        </p:blipFill>
        <p:spPr>
          <a:xfrm>
            <a:off x="704887" y="1421172"/>
            <a:ext cx="4451278" cy="5053964"/>
          </a:xfrm>
          <a:prstGeom prst="rect">
            <a:avLst/>
          </a:prstGeom>
        </p:spPr>
      </p:pic>
      <p:pic>
        <p:nvPicPr>
          <p:cNvPr id="15" name="Tijdelijke aanduiding voor afbeelding 9">
            <a:extLst>
              <a:ext uri="{FF2B5EF4-FFF2-40B4-BE49-F238E27FC236}">
                <a16:creationId xmlns:a16="http://schemas.microsoft.com/office/drawing/2014/main" id="{C8C5C66E-0B9A-FF4B-A7EA-A02111027023}"/>
              </a:ext>
            </a:extLst>
          </p:cNvPr>
          <p:cNvPicPr>
            <a:picLocks noChangeAspect="1"/>
          </p:cNvPicPr>
          <p:nvPr/>
        </p:nvPicPr>
        <p:blipFill>
          <a:blip r:embed="rId11">
            <a:extLst>
              <a:ext uri="{28A0092B-C50C-407E-A947-70E740481C1C}">
                <a14:useLocalDpi xmlns:a14="http://schemas.microsoft.com/office/drawing/2010/main" val="0"/>
              </a:ext>
            </a:extLst>
          </a:blip>
          <a:srcRect l="20358" r="20358"/>
          <a:stretch/>
        </p:blipFill>
        <p:spPr>
          <a:xfrm>
            <a:off x="704887" y="1421173"/>
            <a:ext cx="4526773" cy="5090448"/>
          </a:xfrm>
          <a:prstGeom prst="rect">
            <a:avLst/>
          </a:prstGeom>
        </p:spPr>
      </p:pic>
      <p:pic>
        <p:nvPicPr>
          <p:cNvPr id="16" name="Afbeelding 15">
            <a:extLst>
              <a:ext uri="{FF2B5EF4-FFF2-40B4-BE49-F238E27FC236}">
                <a16:creationId xmlns:a16="http://schemas.microsoft.com/office/drawing/2014/main" id="{201CBCE2-273E-8A4D-A828-E91FDFCE56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509707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97A052-2DB4-C947-805C-39B34B96BF41}"/>
              </a:ext>
            </a:extLst>
          </p:cNvPr>
          <p:cNvSpPr>
            <a:spLocks noGrp="1"/>
          </p:cNvSpPr>
          <p:nvPr>
            <p:ph type="title"/>
          </p:nvPr>
        </p:nvSpPr>
        <p:spPr/>
        <p:txBody>
          <a:bodyPr/>
          <a:lstStyle/>
          <a:p>
            <a:r>
              <a:rPr lang="nl-BE" dirty="0"/>
              <a:t>Virtual reality in het onderwijs: voorbij de hype</a:t>
            </a:r>
          </a:p>
        </p:txBody>
      </p:sp>
      <p:sp>
        <p:nvSpPr>
          <p:cNvPr id="3" name="Tijdelijke aanduiding voor tekst 2">
            <a:extLst>
              <a:ext uri="{FF2B5EF4-FFF2-40B4-BE49-F238E27FC236}">
                <a16:creationId xmlns:a16="http://schemas.microsoft.com/office/drawing/2014/main" id="{0DD6D978-C4F4-9246-B20B-336AB4B3D570}"/>
              </a:ext>
            </a:extLst>
          </p:cNvPr>
          <p:cNvSpPr>
            <a:spLocks noGrp="1"/>
          </p:cNvSpPr>
          <p:nvPr>
            <p:ph type="body" idx="1"/>
          </p:nvPr>
        </p:nvSpPr>
        <p:spPr/>
        <p:txBody>
          <a:bodyPr/>
          <a:lstStyle/>
          <a:p>
            <a:r>
              <a:rPr lang="nl-BE" dirty="0"/>
              <a:t>Het ziet er leuk uit, maar </a:t>
            </a:r>
            <a:r>
              <a:rPr lang="nl-BE" dirty="0">
                <a:solidFill>
                  <a:schemeClr val="accent2"/>
                </a:solidFill>
              </a:rPr>
              <a:t>is het nu ook effectief? </a:t>
            </a:r>
          </a:p>
        </p:txBody>
      </p:sp>
      <p:sp>
        <p:nvSpPr>
          <p:cNvPr id="4" name="Tijdelijke aanduiding voor dianummer 3">
            <a:extLst>
              <a:ext uri="{FF2B5EF4-FFF2-40B4-BE49-F238E27FC236}">
                <a16:creationId xmlns:a16="http://schemas.microsoft.com/office/drawing/2014/main" id="{6516C03E-B993-BB48-AEFF-58C44F125A40}"/>
              </a:ext>
            </a:extLst>
          </p:cNvPr>
          <p:cNvSpPr>
            <a:spLocks noGrp="1"/>
          </p:cNvSpPr>
          <p:nvPr>
            <p:ph type="sldNum" sz="quarter" idx="12"/>
          </p:nvPr>
        </p:nvSpPr>
        <p:spPr/>
        <p:txBody>
          <a:bodyPr/>
          <a:lstStyle/>
          <a:p>
            <a:fld id="{09539AAF-3867-4D3A-A82A-6A12BDE0E59C}" type="slidenum">
              <a:rPr lang="nl-BE" smtClean="0"/>
              <a:t>23</a:t>
            </a:fld>
            <a:endParaRPr lang="nl-BE"/>
          </a:p>
        </p:txBody>
      </p:sp>
      <p:pic>
        <p:nvPicPr>
          <p:cNvPr id="5" name="Afbeelding 4">
            <a:extLst>
              <a:ext uri="{FF2B5EF4-FFF2-40B4-BE49-F238E27FC236}">
                <a16:creationId xmlns:a16="http://schemas.microsoft.com/office/drawing/2014/main" id="{385F27C1-EE26-3F42-B87E-5476E15C98BF}"/>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t="21797"/>
          <a:stretch/>
        </p:blipFill>
        <p:spPr>
          <a:xfrm>
            <a:off x="0" y="0"/>
            <a:ext cx="7385035" cy="6861775"/>
          </a:xfrm>
          <a:prstGeom prst="rect">
            <a:avLst/>
          </a:prstGeom>
        </p:spPr>
      </p:pic>
      <p:pic>
        <p:nvPicPr>
          <p:cNvPr id="6" name="Afbeelding 5">
            <a:extLst>
              <a:ext uri="{FF2B5EF4-FFF2-40B4-BE49-F238E27FC236}">
                <a16:creationId xmlns:a16="http://schemas.microsoft.com/office/drawing/2014/main" id="{251A6568-C487-A442-8F2D-98DCEF145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745213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5097F39-ED3C-1040-BA12-DE9F2F7C7334}"/>
              </a:ext>
            </a:extLst>
          </p:cNvPr>
          <p:cNvSpPr>
            <a:spLocks noGrp="1"/>
          </p:cNvSpPr>
          <p:nvPr>
            <p:ph type="sldNum" sz="quarter" idx="12"/>
          </p:nvPr>
        </p:nvSpPr>
        <p:spPr/>
        <p:txBody>
          <a:bodyPr/>
          <a:lstStyle/>
          <a:p>
            <a:fld id="{09539AAF-3867-4D3A-A82A-6A12BDE0E59C}" type="slidenum">
              <a:rPr lang="nl-BE" smtClean="0"/>
              <a:t>24</a:t>
            </a:fld>
            <a:endParaRPr lang="nl-BE"/>
          </a:p>
        </p:txBody>
      </p:sp>
      <p:sp>
        <p:nvSpPr>
          <p:cNvPr id="4" name="Tekstvak 3">
            <a:extLst>
              <a:ext uri="{FF2B5EF4-FFF2-40B4-BE49-F238E27FC236}">
                <a16:creationId xmlns:a16="http://schemas.microsoft.com/office/drawing/2014/main" id="{7A345D8D-2A40-EC40-8683-D2AB42EB48AD}"/>
              </a:ext>
            </a:extLst>
          </p:cNvPr>
          <p:cNvSpPr txBox="1"/>
          <p:nvPr/>
        </p:nvSpPr>
        <p:spPr>
          <a:xfrm>
            <a:off x="6041571" y="1489155"/>
            <a:ext cx="5312229" cy="646331"/>
          </a:xfrm>
          <a:prstGeom prst="rect">
            <a:avLst/>
          </a:prstGeom>
          <a:noFill/>
        </p:spPr>
        <p:txBody>
          <a:bodyPr wrap="square" rtlCol="0">
            <a:spAutoFit/>
          </a:bodyPr>
          <a:lstStyle/>
          <a:p>
            <a:endParaRPr lang="nl-BE" dirty="0"/>
          </a:p>
          <a:p>
            <a:endParaRPr lang="nl-BE" dirty="0"/>
          </a:p>
        </p:txBody>
      </p:sp>
      <p:pic>
        <p:nvPicPr>
          <p:cNvPr id="7" name="Tijdelijke aanduiding voor afbeelding 5">
            <a:extLst>
              <a:ext uri="{FF2B5EF4-FFF2-40B4-BE49-F238E27FC236}">
                <a16:creationId xmlns:a16="http://schemas.microsoft.com/office/drawing/2014/main" id="{40B96479-3E2D-674D-A69B-FAA00E363A88}"/>
              </a:ext>
            </a:extLst>
          </p:cNvPr>
          <p:cNvPicPr>
            <a:picLocks noChangeAspect="1"/>
          </p:cNvPicPr>
          <p:nvPr/>
        </p:nvPicPr>
        <p:blipFill>
          <a:blip r:embed="rId3">
            <a:extLst>
              <a:ext uri="{28A0092B-C50C-407E-A947-70E740481C1C}">
                <a14:useLocalDpi xmlns:a14="http://schemas.microsoft.com/office/drawing/2010/main" val="0"/>
              </a:ext>
            </a:extLst>
          </a:blip>
          <a:srcRect t="12205" b="12205"/>
          <a:stretch/>
        </p:blipFill>
        <p:spPr>
          <a:xfrm>
            <a:off x="768286" y="319089"/>
            <a:ext cx="6321520" cy="6230664"/>
          </a:xfrm>
          <a:prstGeom prst="rect">
            <a:avLst/>
          </a:prstGeom>
        </p:spPr>
      </p:pic>
      <p:pic>
        <p:nvPicPr>
          <p:cNvPr id="3" name="Afbeelding 2">
            <a:extLst>
              <a:ext uri="{FF2B5EF4-FFF2-40B4-BE49-F238E27FC236}">
                <a16:creationId xmlns:a16="http://schemas.microsoft.com/office/drawing/2014/main" id="{33BECBD6-78DB-CF4D-B8FD-006F6AFB1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0897" y="319089"/>
            <a:ext cx="7634199" cy="6230664"/>
          </a:xfrm>
          <a:prstGeom prst="rect">
            <a:avLst/>
          </a:prstGeom>
        </p:spPr>
      </p:pic>
      <p:pic>
        <p:nvPicPr>
          <p:cNvPr id="10" name="Afbeelding 9">
            <a:extLst>
              <a:ext uri="{FF2B5EF4-FFF2-40B4-BE49-F238E27FC236}">
                <a16:creationId xmlns:a16="http://schemas.microsoft.com/office/drawing/2014/main" id="{A143C5FE-4B02-AA4D-8119-E33A8F697F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3576" y="260135"/>
            <a:ext cx="6321520" cy="6337729"/>
          </a:xfrm>
          <a:prstGeom prst="rect">
            <a:avLst/>
          </a:prstGeom>
        </p:spPr>
      </p:pic>
      <p:pic>
        <p:nvPicPr>
          <p:cNvPr id="8" name="Afbeelding 7">
            <a:extLst>
              <a:ext uri="{FF2B5EF4-FFF2-40B4-BE49-F238E27FC236}">
                <a16:creationId xmlns:a16="http://schemas.microsoft.com/office/drawing/2014/main" id="{FE4B573B-3E75-064F-A411-0EE863968E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89072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51B2BBF-E0CD-D246-8A4B-A0DF26A288ED}"/>
              </a:ext>
            </a:extLst>
          </p:cNvPr>
          <p:cNvSpPr>
            <a:spLocks noGrp="1"/>
          </p:cNvSpPr>
          <p:nvPr>
            <p:ph type="sldNum" sz="quarter" idx="12"/>
          </p:nvPr>
        </p:nvSpPr>
        <p:spPr/>
        <p:txBody>
          <a:bodyPr/>
          <a:lstStyle/>
          <a:p>
            <a:fld id="{09539AAF-3867-4D3A-A82A-6A12BDE0E59C}" type="slidenum">
              <a:rPr lang="nl-BE" smtClean="0"/>
              <a:t>25</a:t>
            </a:fld>
            <a:endParaRPr lang="nl-BE"/>
          </a:p>
        </p:txBody>
      </p:sp>
      <p:pic>
        <p:nvPicPr>
          <p:cNvPr id="4" name="Afbeelding 3">
            <a:extLst>
              <a:ext uri="{FF2B5EF4-FFF2-40B4-BE49-F238E27FC236}">
                <a16:creationId xmlns:a16="http://schemas.microsoft.com/office/drawing/2014/main" id="{84D9582F-DEA3-C943-8A41-B570A3220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416" y="406156"/>
            <a:ext cx="6747164" cy="2070788"/>
          </a:xfrm>
          <a:prstGeom prst="rect">
            <a:avLst/>
          </a:prstGeom>
          <a:ln>
            <a:noFill/>
          </a:ln>
        </p:spPr>
      </p:pic>
      <p:sp>
        <p:nvSpPr>
          <p:cNvPr id="5" name="Tekstvak 4">
            <a:extLst>
              <a:ext uri="{FF2B5EF4-FFF2-40B4-BE49-F238E27FC236}">
                <a16:creationId xmlns:a16="http://schemas.microsoft.com/office/drawing/2014/main" id="{BDB7CC66-C682-C34F-855E-CE325BF8A12A}"/>
              </a:ext>
            </a:extLst>
          </p:cNvPr>
          <p:cNvSpPr txBox="1"/>
          <p:nvPr/>
        </p:nvSpPr>
        <p:spPr>
          <a:xfrm>
            <a:off x="636320" y="2765230"/>
            <a:ext cx="10336480" cy="3416320"/>
          </a:xfrm>
          <a:prstGeom prst="rect">
            <a:avLst/>
          </a:prstGeom>
          <a:noFill/>
        </p:spPr>
        <p:txBody>
          <a:bodyPr wrap="square" rtlCol="0">
            <a:spAutoFit/>
          </a:bodyPr>
          <a:lstStyle/>
          <a:p>
            <a:r>
              <a:rPr lang="nl-BE" sz="2400" dirty="0"/>
              <a:t>The key findings of the moderator analysis were that HMDs have a greater impact </a:t>
            </a:r>
          </a:p>
          <a:p>
            <a:pPr marL="342900" indent="-342900">
              <a:buAutoNum type="alphaLcParenBoth"/>
            </a:pPr>
            <a:r>
              <a:rPr lang="nl-BE" sz="2400" dirty="0"/>
              <a:t>on K-12 learners; </a:t>
            </a:r>
          </a:p>
          <a:p>
            <a:pPr marL="342900" indent="-342900">
              <a:buAutoNum type="alphaLcParenBoth"/>
            </a:pPr>
            <a:r>
              <a:rPr lang="nl-BE" sz="2400" dirty="0"/>
              <a:t>in the fields of science education and specific abilities development; </a:t>
            </a:r>
          </a:p>
          <a:p>
            <a:pPr marL="342900" indent="-342900">
              <a:buAutoNum type="alphaLcParenBoth"/>
            </a:pPr>
            <a:r>
              <a:rPr lang="nl-BE" sz="2400" dirty="0"/>
              <a:t>when offering simulation or virtual world representations;</a:t>
            </a:r>
          </a:p>
          <a:p>
            <a:pPr marL="342900" indent="-342900">
              <a:buAutoNum type="alphaLcParenBoth"/>
            </a:pPr>
            <a:r>
              <a:rPr lang="nl-BE" sz="2400" dirty="0"/>
              <a:t>when compared with lectures or real-world practices.</a:t>
            </a:r>
          </a:p>
          <a:p>
            <a:pPr marL="342900" indent="-342900">
              <a:buAutoNum type="alphaLcParenBoth"/>
            </a:pPr>
            <a:endParaRPr lang="nl-BE" sz="2400" dirty="0"/>
          </a:p>
          <a:p>
            <a:r>
              <a:rPr lang="nl-BE" sz="2400" dirty="0"/>
              <a:t>The results showed that IVR using HMDs is more effective than </a:t>
            </a:r>
          </a:p>
          <a:p>
            <a:r>
              <a:rPr lang="nl-BE" sz="2400" dirty="0"/>
              <a:t>non-immersive learning approaches with a small effect size (0.24).</a:t>
            </a:r>
          </a:p>
          <a:p>
            <a:endParaRPr lang="nl-BE" sz="2400" dirty="0"/>
          </a:p>
        </p:txBody>
      </p:sp>
      <p:pic>
        <p:nvPicPr>
          <p:cNvPr id="6" name="Afbeelding 5">
            <a:extLst>
              <a:ext uri="{FF2B5EF4-FFF2-40B4-BE49-F238E27FC236}">
                <a16:creationId xmlns:a16="http://schemas.microsoft.com/office/drawing/2014/main" id="{DBF08B02-7097-344C-BC3B-E64FEC2A9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2350014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B8B62-90B6-E748-8D1B-AF665052296F}"/>
              </a:ext>
            </a:extLst>
          </p:cNvPr>
          <p:cNvSpPr>
            <a:spLocks noGrp="1"/>
          </p:cNvSpPr>
          <p:nvPr>
            <p:ph type="title"/>
          </p:nvPr>
        </p:nvSpPr>
        <p:spPr/>
        <p:txBody>
          <a:bodyPr/>
          <a:lstStyle/>
          <a:p>
            <a:r>
              <a:rPr lang="nl-BE" dirty="0"/>
              <a:t>Virtual reality in het onderwijs: de hype voorbij</a:t>
            </a:r>
          </a:p>
        </p:txBody>
      </p:sp>
      <p:sp>
        <p:nvSpPr>
          <p:cNvPr id="3" name="Tijdelijke aanduiding voor tekst 2">
            <a:extLst>
              <a:ext uri="{FF2B5EF4-FFF2-40B4-BE49-F238E27FC236}">
                <a16:creationId xmlns:a16="http://schemas.microsoft.com/office/drawing/2014/main" id="{2B6C5C96-F9B8-4C45-861B-A76124D61EDF}"/>
              </a:ext>
            </a:extLst>
          </p:cNvPr>
          <p:cNvSpPr>
            <a:spLocks noGrp="1"/>
          </p:cNvSpPr>
          <p:nvPr>
            <p:ph type="body" idx="1"/>
          </p:nvPr>
        </p:nvSpPr>
        <p:spPr/>
        <p:txBody>
          <a:bodyPr/>
          <a:lstStyle/>
          <a:p>
            <a:r>
              <a:rPr lang="nl-BE" dirty="0"/>
              <a:t>Ik ben overtuigd, </a:t>
            </a:r>
            <a:r>
              <a:rPr lang="nl-BE" dirty="0">
                <a:solidFill>
                  <a:schemeClr val="accent2"/>
                </a:solidFill>
              </a:rPr>
              <a:t>hoe begin ik?</a:t>
            </a:r>
          </a:p>
        </p:txBody>
      </p:sp>
      <p:sp>
        <p:nvSpPr>
          <p:cNvPr id="4" name="Tijdelijke aanduiding voor dianummer 3">
            <a:extLst>
              <a:ext uri="{FF2B5EF4-FFF2-40B4-BE49-F238E27FC236}">
                <a16:creationId xmlns:a16="http://schemas.microsoft.com/office/drawing/2014/main" id="{5B00F3CA-0E60-A746-B819-BF987B7D9B6F}"/>
              </a:ext>
            </a:extLst>
          </p:cNvPr>
          <p:cNvSpPr>
            <a:spLocks noGrp="1"/>
          </p:cNvSpPr>
          <p:nvPr>
            <p:ph type="sldNum" sz="quarter" idx="12"/>
          </p:nvPr>
        </p:nvSpPr>
        <p:spPr/>
        <p:txBody>
          <a:bodyPr/>
          <a:lstStyle/>
          <a:p>
            <a:fld id="{09539AAF-3867-4D3A-A82A-6A12BDE0E59C}" type="slidenum">
              <a:rPr lang="nl-BE" smtClean="0"/>
              <a:t>26</a:t>
            </a:fld>
            <a:endParaRPr lang="nl-BE"/>
          </a:p>
        </p:txBody>
      </p:sp>
      <p:pic>
        <p:nvPicPr>
          <p:cNvPr id="5" name="Afbeelding 4">
            <a:extLst>
              <a:ext uri="{FF2B5EF4-FFF2-40B4-BE49-F238E27FC236}">
                <a16:creationId xmlns:a16="http://schemas.microsoft.com/office/drawing/2014/main" id="{F9FD147A-8AA0-984D-B8BF-93D2DBC0028D}"/>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t="21797"/>
          <a:stretch/>
        </p:blipFill>
        <p:spPr>
          <a:xfrm>
            <a:off x="0" y="0"/>
            <a:ext cx="7385035" cy="6861775"/>
          </a:xfrm>
          <a:prstGeom prst="rect">
            <a:avLst/>
          </a:prstGeom>
        </p:spPr>
      </p:pic>
      <p:pic>
        <p:nvPicPr>
          <p:cNvPr id="6" name="Afbeelding 5">
            <a:extLst>
              <a:ext uri="{FF2B5EF4-FFF2-40B4-BE49-F238E27FC236}">
                <a16:creationId xmlns:a16="http://schemas.microsoft.com/office/drawing/2014/main" id="{1730D61D-7CDF-274C-8298-4D7D691FF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391159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ADA23ED-6641-954C-97CA-55EEA2FBC24E}"/>
              </a:ext>
            </a:extLst>
          </p:cNvPr>
          <p:cNvSpPr>
            <a:spLocks noGrp="1"/>
          </p:cNvSpPr>
          <p:nvPr>
            <p:ph type="sldNum" sz="quarter" idx="12"/>
          </p:nvPr>
        </p:nvSpPr>
        <p:spPr/>
        <p:txBody>
          <a:bodyPr/>
          <a:lstStyle/>
          <a:p>
            <a:fld id="{09539AAF-3867-4D3A-A82A-6A12BDE0E59C}" type="slidenum">
              <a:rPr lang="nl-BE" smtClean="0"/>
              <a:t>27</a:t>
            </a:fld>
            <a:endParaRPr lang="nl-BE"/>
          </a:p>
        </p:txBody>
      </p:sp>
      <p:pic>
        <p:nvPicPr>
          <p:cNvPr id="4" name="Afbeelding 3">
            <a:extLst>
              <a:ext uri="{FF2B5EF4-FFF2-40B4-BE49-F238E27FC236}">
                <a16:creationId xmlns:a16="http://schemas.microsoft.com/office/drawing/2014/main" id="{9795A562-73A1-EB47-BF74-6CE9F4E9D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150" y="307975"/>
            <a:ext cx="8775700" cy="6413500"/>
          </a:xfrm>
          <a:prstGeom prst="rect">
            <a:avLst/>
          </a:prstGeom>
        </p:spPr>
      </p:pic>
      <p:sp>
        <p:nvSpPr>
          <p:cNvPr id="3" name="Rechthoek 2">
            <a:extLst>
              <a:ext uri="{FF2B5EF4-FFF2-40B4-BE49-F238E27FC236}">
                <a16:creationId xmlns:a16="http://schemas.microsoft.com/office/drawing/2014/main" id="{AADC987E-983C-8043-9D15-7C5A995E3DD4}"/>
              </a:ext>
            </a:extLst>
          </p:cNvPr>
          <p:cNvSpPr/>
          <p:nvPr/>
        </p:nvSpPr>
        <p:spPr>
          <a:xfrm>
            <a:off x="2006930" y="224848"/>
            <a:ext cx="2042555" cy="109331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191201E1-65ED-8E40-B19E-333A9C995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465694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7A83C61-6881-474D-85CE-5C2514BA8694}"/>
              </a:ext>
            </a:extLst>
          </p:cNvPr>
          <p:cNvSpPr>
            <a:spLocks noGrp="1"/>
          </p:cNvSpPr>
          <p:nvPr>
            <p:ph type="sldNum" sz="quarter" idx="12"/>
          </p:nvPr>
        </p:nvSpPr>
        <p:spPr/>
        <p:txBody>
          <a:bodyPr/>
          <a:lstStyle/>
          <a:p>
            <a:fld id="{09539AAF-3867-4D3A-A82A-6A12BDE0E59C}" type="slidenum">
              <a:rPr lang="nl-BE" smtClean="0"/>
              <a:t>28</a:t>
            </a:fld>
            <a:endParaRPr lang="nl-BE"/>
          </a:p>
        </p:txBody>
      </p:sp>
      <p:pic>
        <p:nvPicPr>
          <p:cNvPr id="4" name="Afbeelding 3">
            <a:extLst>
              <a:ext uri="{FF2B5EF4-FFF2-40B4-BE49-F238E27FC236}">
                <a16:creationId xmlns:a16="http://schemas.microsoft.com/office/drawing/2014/main" id="{BCAA1C82-BAF2-D249-9AF0-A5DA5116B12F}"/>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67250" y="3554346"/>
            <a:ext cx="2857500" cy="2857500"/>
          </a:xfrm>
          <a:prstGeom prst="rect">
            <a:avLst/>
          </a:prstGeom>
        </p:spPr>
      </p:pic>
      <p:pic>
        <p:nvPicPr>
          <p:cNvPr id="6" name="Afbeelding 5">
            <a:extLst>
              <a:ext uri="{FF2B5EF4-FFF2-40B4-BE49-F238E27FC236}">
                <a16:creationId xmlns:a16="http://schemas.microsoft.com/office/drawing/2014/main" id="{8C6EF9C3-FA17-B44E-BA91-A7FDE066D91B}"/>
              </a:ext>
            </a:extLst>
          </p:cNvPr>
          <p:cNvPicPr>
            <a:picLocks noChangeAspect="1"/>
          </p:cNvPicPr>
          <p:nvPr/>
        </p:nvPicPr>
        <p:blipFill>
          <a:blip r:embed="rId3">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1839544" y="300892"/>
            <a:ext cx="2361224" cy="2361224"/>
          </a:xfrm>
          <a:prstGeom prst="rect">
            <a:avLst/>
          </a:prstGeom>
        </p:spPr>
      </p:pic>
      <p:pic>
        <p:nvPicPr>
          <p:cNvPr id="7" name="Afbeelding 6">
            <a:extLst>
              <a:ext uri="{FF2B5EF4-FFF2-40B4-BE49-F238E27FC236}">
                <a16:creationId xmlns:a16="http://schemas.microsoft.com/office/drawing/2014/main" id="{EDF8AD86-51CC-1D43-91E2-EDD7A2163AAE}"/>
              </a:ext>
            </a:extLst>
          </p:cNvPr>
          <p:cNvPicPr>
            <a:picLocks noChangeAspect="1"/>
          </p:cNvPicPr>
          <p:nvPr/>
        </p:nvPicPr>
        <p:blipFill>
          <a:blip r:embed="rId3">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991232" y="300892"/>
            <a:ext cx="2361224" cy="2361224"/>
          </a:xfrm>
          <a:prstGeom prst="rect">
            <a:avLst/>
          </a:prstGeom>
        </p:spPr>
      </p:pic>
      <p:pic>
        <p:nvPicPr>
          <p:cNvPr id="9" name="Afbeelding 8">
            <a:extLst>
              <a:ext uri="{FF2B5EF4-FFF2-40B4-BE49-F238E27FC236}">
                <a16:creationId xmlns:a16="http://schemas.microsoft.com/office/drawing/2014/main" id="{A83BDA8C-F7A4-EE46-A23A-5544684CD1D9}"/>
              </a:ext>
            </a:extLst>
          </p:cNvPr>
          <p:cNvPicPr>
            <a:picLocks noChangeAspect="1"/>
          </p:cNvPicPr>
          <p:nvPr/>
        </p:nvPicPr>
        <p:blipFill>
          <a:blip r:embed="rId3">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915388" y="300892"/>
            <a:ext cx="2361224" cy="2361224"/>
          </a:xfrm>
          <a:prstGeom prst="rect">
            <a:avLst/>
          </a:prstGeom>
        </p:spPr>
      </p:pic>
      <p:sp>
        <p:nvSpPr>
          <p:cNvPr id="10" name="Tekstvak 9">
            <a:extLst>
              <a:ext uri="{FF2B5EF4-FFF2-40B4-BE49-F238E27FC236}">
                <a16:creationId xmlns:a16="http://schemas.microsoft.com/office/drawing/2014/main" id="{8FF70A03-174F-6242-B6D2-ACF6A95760D8}"/>
              </a:ext>
            </a:extLst>
          </p:cNvPr>
          <p:cNvSpPr txBox="1"/>
          <p:nvPr/>
        </p:nvSpPr>
        <p:spPr>
          <a:xfrm>
            <a:off x="1992923" y="2662116"/>
            <a:ext cx="2051539" cy="369332"/>
          </a:xfrm>
          <a:prstGeom prst="rect">
            <a:avLst/>
          </a:prstGeom>
          <a:noFill/>
        </p:spPr>
        <p:txBody>
          <a:bodyPr wrap="square" rtlCol="0">
            <a:spAutoFit/>
          </a:bodyPr>
          <a:lstStyle/>
          <a:p>
            <a:pPr algn="ctr"/>
            <a:r>
              <a:rPr lang="nl-BE" dirty="0"/>
              <a:t>Principals</a:t>
            </a:r>
          </a:p>
        </p:txBody>
      </p:sp>
      <p:sp>
        <p:nvSpPr>
          <p:cNvPr id="11" name="Tekstvak 10">
            <a:extLst>
              <a:ext uri="{FF2B5EF4-FFF2-40B4-BE49-F238E27FC236}">
                <a16:creationId xmlns:a16="http://schemas.microsoft.com/office/drawing/2014/main" id="{4B7A46FD-F40E-1243-90C8-F8D68DCA650B}"/>
              </a:ext>
            </a:extLst>
          </p:cNvPr>
          <p:cNvSpPr txBox="1"/>
          <p:nvPr/>
        </p:nvSpPr>
        <p:spPr>
          <a:xfrm>
            <a:off x="5070230" y="2662116"/>
            <a:ext cx="2051539" cy="369332"/>
          </a:xfrm>
          <a:prstGeom prst="rect">
            <a:avLst/>
          </a:prstGeom>
          <a:noFill/>
        </p:spPr>
        <p:txBody>
          <a:bodyPr wrap="square" rtlCol="0">
            <a:spAutoFit/>
          </a:bodyPr>
          <a:lstStyle/>
          <a:p>
            <a:pPr algn="ctr"/>
            <a:r>
              <a:rPr lang="nl-BE" dirty="0"/>
              <a:t>IT staff</a:t>
            </a:r>
          </a:p>
        </p:txBody>
      </p:sp>
      <p:sp>
        <p:nvSpPr>
          <p:cNvPr id="12" name="Tekstvak 11">
            <a:extLst>
              <a:ext uri="{FF2B5EF4-FFF2-40B4-BE49-F238E27FC236}">
                <a16:creationId xmlns:a16="http://schemas.microsoft.com/office/drawing/2014/main" id="{2375565D-8F91-0F49-A5B7-7F38A994CAC3}"/>
              </a:ext>
            </a:extLst>
          </p:cNvPr>
          <p:cNvSpPr txBox="1"/>
          <p:nvPr/>
        </p:nvSpPr>
        <p:spPr>
          <a:xfrm>
            <a:off x="7836389" y="2662116"/>
            <a:ext cx="2743199" cy="369332"/>
          </a:xfrm>
          <a:prstGeom prst="rect">
            <a:avLst/>
          </a:prstGeom>
          <a:noFill/>
        </p:spPr>
        <p:txBody>
          <a:bodyPr wrap="square" rtlCol="0">
            <a:spAutoFit/>
          </a:bodyPr>
          <a:lstStyle/>
          <a:p>
            <a:pPr algn="ctr"/>
            <a:r>
              <a:rPr lang="nl-BE" dirty="0"/>
              <a:t>Educational organisations</a:t>
            </a:r>
          </a:p>
        </p:txBody>
      </p:sp>
      <p:cxnSp>
        <p:nvCxnSpPr>
          <p:cNvPr id="14" name="Rechte verbindingslijn met pijl 13">
            <a:extLst>
              <a:ext uri="{FF2B5EF4-FFF2-40B4-BE49-F238E27FC236}">
                <a16:creationId xmlns:a16="http://schemas.microsoft.com/office/drawing/2014/main" id="{81608397-A7E8-F446-A912-45C6C41C4591}"/>
              </a:ext>
            </a:extLst>
          </p:cNvPr>
          <p:cNvCxnSpPr>
            <a:cxnSpLocks/>
            <a:endCxn id="4" idx="1"/>
          </p:cNvCxnSpPr>
          <p:nvPr/>
        </p:nvCxnSpPr>
        <p:spPr>
          <a:xfrm>
            <a:off x="2799619" y="3031448"/>
            <a:ext cx="1867631" cy="195164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Rechte verbindingslijn met pijl 15">
            <a:extLst>
              <a:ext uri="{FF2B5EF4-FFF2-40B4-BE49-F238E27FC236}">
                <a16:creationId xmlns:a16="http://schemas.microsoft.com/office/drawing/2014/main" id="{791BD7F9-E830-AF49-A4D8-DAD4C00DE2A9}"/>
              </a:ext>
            </a:extLst>
          </p:cNvPr>
          <p:cNvCxnSpPr>
            <a:cxnSpLocks/>
            <a:stCxn id="11" idx="2"/>
            <a:endCxn id="4" idx="0"/>
          </p:cNvCxnSpPr>
          <p:nvPr/>
        </p:nvCxnSpPr>
        <p:spPr>
          <a:xfrm>
            <a:off x="6096000" y="3031448"/>
            <a:ext cx="0" cy="5228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2" name="Rechte verbindingslijn met pijl 21">
            <a:extLst>
              <a:ext uri="{FF2B5EF4-FFF2-40B4-BE49-F238E27FC236}">
                <a16:creationId xmlns:a16="http://schemas.microsoft.com/office/drawing/2014/main" id="{7E49392D-68C9-6B4C-B655-34F0AC00A06D}"/>
              </a:ext>
            </a:extLst>
          </p:cNvPr>
          <p:cNvCxnSpPr>
            <a:cxnSpLocks/>
          </p:cNvCxnSpPr>
          <p:nvPr/>
        </p:nvCxnSpPr>
        <p:spPr>
          <a:xfrm flipH="1">
            <a:off x="7524750" y="3031448"/>
            <a:ext cx="1867631" cy="195164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6" name="Tekstvak 25">
            <a:extLst>
              <a:ext uri="{FF2B5EF4-FFF2-40B4-BE49-F238E27FC236}">
                <a16:creationId xmlns:a16="http://schemas.microsoft.com/office/drawing/2014/main" id="{AF055075-CE0C-AC46-914F-F3E0EB9221C0}"/>
              </a:ext>
            </a:extLst>
          </p:cNvPr>
          <p:cNvSpPr txBox="1"/>
          <p:nvPr/>
        </p:nvSpPr>
        <p:spPr>
          <a:xfrm>
            <a:off x="5070230" y="6488668"/>
            <a:ext cx="2051539" cy="369332"/>
          </a:xfrm>
          <a:prstGeom prst="rect">
            <a:avLst/>
          </a:prstGeom>
          <a:noFill/>
        </p:spPr>
        <p:txBody>
          <a:bodyPr wrap="square" rtlCol="0">
            <a:spAutoFit/>
          </a:bodyPr>
          <a:lstStyle/>
          <a:p>
            <a:pPr algn="ctr"/>
            <a:r>
              <a:rPr lang="nl-BE" dirty="0"/>
              <a:t>Teachers</a:t>
            </a:r>
          </a:p>
        </p:txBody>
      </p:sp>
      <p:pic>
        <p:nvPicPr>
          <p:cNvPr id="15" name="Afbeelding 14">
            <a:extLst>
              <a:ext uri="{FF2B5EF4-FFF2-40B4-BE49-F238E27FC236}">
                <a16:creationId xmlns:a16="http://schemas.microsoft.com/office/drawing/2014/main" id="{333E4128-EDC8-2743-A9BB-F898D18E8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3862411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ADA23ED-6641-954C-97CA-55EEA2FBC24E}"/>
              </a:ext>
            </a:extLst>
          </p:cNvPr>
          <p:cNvSpPr>
            <a:spLocks noGrp="1"/>
          </p:cNvSpPr>
          <p:nvPr>
            <p:ph type="sldNum" sz="quarter" idx="12"/>
          </p:nvPr>
        </p:nvSpPr>
        <p:spPr/>
        <p:txBody>
          <a:bodyPr/>
          <a:lstStyle/>
          <a:p>
            <a:fld id="{09539AAF-3867-4D3A-A82A-6A12BDE0E59C}" type="slidenum">
              <a:rPr lang="nl-BE" smtClean="0"/>
              <a:t>29</a:t>
            </a:fld>
            <a:endParaRPr lang="nl-BE"/>
          </a:p>
        </p:txBody>
      </p:sp>
      <p:pic>
        <p:nvPicPr>
          <p:cNvPr id="4" name="Afbeelding 3">
            <a:extLst>
              <a:ext uri="{FF2B5EF4-FFF2-40B4-BE49-F238E27FC236}">
                <a16:creationId xmlns:a16="http://schemas.microsoft.com/office/drawing/2014/main" id="{9795A562-73A1-EB47-BF74-6CE9F4E9D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150" y="125412"/>
            <a:ext cx="8775700" cy="6413500"/>
          </a:xfrm>
          <a:prstGeom prst="rect">
            <a:avLst/>
          </a:prstGeom>
        </p:spPr>
      </p:pic>
      <p:sp>
        <p:nvSpPr>
          <p:cNvPr id="5" name="Rechthoek 4">
            <a:extLst>
              <a:ext uri="{FF2B5EF4-FFF2-40B4-BE49-F238E27FC236}">
                <a16:creationId xmlns:a16="http://schemas.microsoft.com/office/drawing/2014/main" id="{2AEF2E67-43E1-5149-9B73-0652EB2FB2F1}"/>
              </a:ext>
            </a:extLst>
          </p:cNvPr>
          <p:cNvSpPr/>
          <p:nvPr/>
        </p:nvSpPr>
        <p:spPr>
          <a:xfrm>
            <a:off x="2098431" y="3332162"/>
            <a:ext cx="1817077" cy="2526323"/>
          </a:xfrm>
          <a:prstGeom prst="rect">
            <a:avLst/>
          </a:prstGeom>
          <a:noFill/>
          <a:ln w="5715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EFBCAE29-AE19-324B-8D27-4A72ED7B1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149168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09993-38D9-364A-AF72-72A0C851B322}"/>
              </a:ext>
            </a:extLst>
          </p:cNvPr>
          <p:cNvSpPr>
            <a:spLocks noGrp="1"/>
          </p:cNvSpPr>
          <p:nvPr>
            <p:ph type="title"/>
          </p:nvPr>
        </p:nvSpPr>
        <p:spPr/>
        <p:txBody>
          <a:bodyPr/>
          <a:lstStyle/>
          <a:p>
            <a:r>
              <a:rPr lang="nl-BE" dirty="0">
                <a:solidFill>
                  <a:schemeClr val="accent1">
                    <a:lumMod val="50000"/>
                  </a:schemeClr>
                </a:solidFill>
              </a:rPr>
              <a:t>Het gevoel “daar te zijn”</a:t>
            </a:r>
          </a:p>
        </p:txBody>
      </p:sp>
      <p:sp>
        <p:nvSpPr>
          <p:cNvPr id="3" name="Tijdelijke aanduiding voor inhoud 2">
            <a:extLst>
              <a:ext uri="{FF2B5EF4-FFF2-40B4-BE49-F238E27FC236}">
                <a16:creationId xmlns:a16="http://schemas.microsoft.com/office/drawing/2014/main" id="{21C999E5-C12D-434D-8867-8AB3777BDC05}"/>
              </a:ext>
            </a:extLst>
          </p:cNvPr>
          <p:cNvSpPr>
            <a:spLocks noGrp="1"/>
          </p:cNvSpPr>
          <p:nvPr>
            <p:ph idx="1"/>
          </p:nvPr>
        </p:nvSpPr>
        <p:spPr/>
        <p:txBody>
          <a:bodyPr>
            <a:normAutofit fontScale="92500" lnSpcReduction="10000"/>
          </a:bodyPr>
          <a:lstStyle/>
          <a:p>
            <a:pPr marL="0" indent="0">
              <a:lnSpc>
                <a:spcPct val="150000"/>
              </a:lnSpc>
              <a:buNone/>
            </a:pPr>
            <a:r>
              <a:rPr lang="nl-BE" dirty="0">
                <a:solidFill>
                  <a:schemeClr val="accent1">
                    <a:lumMod val="50000"/>
                  </a:schemeClr>
                </a:solidFill>
              </a:rPr>
              <a:t>Immersion /vs/ presence</a:t>
            </a:r>
          </a:p>
          <a:p>
            <a:pPr marL="0" indent="0">
              <a:lnSpc>
                <a:spcPct val="150000"/>
              </a:lnSpc>
              <a:buNone/>
            </a:pPr>
            <a:r>
              <a:rPr lang="nl-BE" dirty="0"/>
              <a:t>Freina &amp; Ott (2015): </a:t>
            </a:r>
            <a:r>
              <a:rPr lang="nl-BE" dirty="0">
                <a:solidFill>
                  <a:schemeClr val="accent2">
                    <a:lumMod val="75000"/>
                  </a:schemeClr>
                </a:solidFill>
              </a:rPr>
              <a:t>immersion</a:t>
            </a:r>
            <a:r>
              <a:rPr lang="nl-BE" dirty="0"/>
              <a:t> (&lt;Jennett et al. (2008) = </a:t>
            </a:r>
            <a:r>
              <a:rPr lang="nl-BE" i="1" dirty="0"/>
              <a:t>“</a:t>
            </a:r>
            <a:r>
              <a:rPr lang="en" i="1" dirty="0"/>
              <a:t>the involvement in the play, which causes lack of awareness of time and of the real world, as well as a sense of “being” in the task environment” = engagement</a:t>
            </a:r>
          </a:p>
          <a:p>
            <a:pPr marL="0" indent="0">
              <a:lnSpc>
                <a:spcPct val="150000"/>
              </a:lnSpc>
              <a:buNone/>
            </a:pPr>
            <a:r>
              <a:rPr lang="nl-BE" dirty="0"/>
              <a:t>Draper, Kaber, &amp; Usher (1998): </a:t>
            </a:r>
            <a:r>
              <a:rPr lang="nl-BE" dirty="0">
                <a:solidFill>
                  <a:schemeClr val="accent2">
                    <a:lumMod val="75000"/>
                  </a:schemeClr>
                </a:solidFill>
              </a:rPr>
              <a:t>presence</a:t>
            </a:r>
            <a:r>
              <a:rPr lang="nl-BE" dirty="0"/>
              <a:t> = </a:t>
            </a:r>
            <a:r>
              <a:rPr lang="nl-BE" i="1" dirty="0"/>
              <a:t>“</a:t>
            </a:r>
            <a:r>
              <a:rPr lang="en" i="1" dirty="0"/>
              <a:t>a mental state in which a user feels physically present within the </a:t>
            </a:r>
            <a:r>
              <a:rPr lang="en" i="1" dirty="0" err="1"/>
              <a:t>computermediated</a:t>
            </a:r>
            <a:r>
              <a:rPr lang="en" i="1" dirty="0"/>
              <a:t> environment”</a:t>
            </a:r>
          </a:p>
          <a:p>
            <a:pPr marL="0" indent="0">
              <a:lnSpc>
                <a:spcPct val="150000"/>
              </a:lnSpc>
              <a:buNone/>
            </a:pPr>
            <a:r>
              <a:rPr lang="en" dirty="0"/>
              <a:t>						     </a:t>
            </a:r>
            <a:endParaRPr lang="nl-BE" dirty="0"/>
          </a:p>
        </p:txBody>
      </p:sp>
      <p:sp>
        <p:nvSpPr>
          <p:cNvPr id="4" name="Tijdelijke aanduiding voor dianummer 3">
            <a:extLst>
              <a:ext uri="{FF2B5EF4-FFF2-40B4-BE49-F238E27FC236}">
                <a16:creationId xmlns:a16="http://schemas.microsoft.com/office/drawing/2014/main" id="{DC70C597-BB7F-D140-B5C7-D385A7DE0A2B}"/>
              </a:ext>
            </a:extLst>
          </p:cNvPr>
          <p:cNvSpPr>
            <a:spLocks noGrp="1"/>
          </p:cNvSpPr>
          <p:nvPr>
            <p:ph type="sldNum" sz="quarter" idx="12"/>
          </p:nvPr>
        </p:nvSpPr>
        <p:spPr/>
        <p:txBody>
          <a:bodyPr/>
          <a:lstStyle/>
          <a:p>
            <a:fld id="{09539AAF-3867-4D3A-A82A-6A12BDE0E59C}" type="slidenum">
              <a:rPr lang="nl-BE" smtClean="0"/>
              <a:t>3</a:t>
            </a:fld>
            <a:endParaRPr lang="nl-BE"/>
          </a:p>
        </p:txBody>
      </p:sp>
      <p:pic>
        <p:nvPicPr>
          <p:cNvPr id="6" name="Afbeelding 5">
            <a:extLst>
              <a:ext uri="{FF2B5EF4-FFF2-40B4-BE49-F238E27FC236}">
                <a16:creationId xmlns:a16="http://schemas.microsoft.com/office/drawing/2014/main" id="{DEE4CBD5-714C-A74C-828B-1FDF046830D1}"/>
              </a:ext>
            </a:extLst>
          </p:cNvPr>
          <p:cNvPicPr>
            <a:picLocks noChangeAspect="1"/>
          </p:cNvPicPr>
          <p:nvPr/>
        </p:nvPicPr>
        <p:blipFill>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2652888" y="221232"/>
            <a:ext cx="6366933" cy="6415535"/>
          </a:xfrm>
          <a:prstGeom prst="rect">
            <a:avLst/>
          </a:prstGeom>
        </p:spPr>
      </p:pic>
      <p:pic>
        <p:nvPicPr>
          <p:cNvPr id="7" name="Afbeelding 6">
            <a:extLst>
              <a:ext uri="{FF2B5EF4-FFF2-40B4-BE49-F238E27FC236}">
                <a16:creationId xmlns:a16="http://schemas.microsoft.com/office/drawing/2014/main" id="{E7BCFB5B-8990-AF47-8B3E-ED8140EBA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2606779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95335C36-512C-1D43-A93A-FE035C10863D}"/>
              </a:ext>
            </a:extLst>
          </p:cNvPr>
          <p:cNvSpPr>
            <a:spLocks noGrp="1"/>
          </p:cNvSpPr>
          <p:nvPr>
            <p:ph type="sldNum" sz="quarter" idx="12"/>
          </p:nvPr>
        </p:nvSpPr>
        <p:spPr/>
        <p:txBody>
          <a:bodyPr/>
          <a:lstStyle/>
          <a:p>
            <a:fld id="{09539AAF-3867-4D3A-A82A-6A12BDE0E59C}" type="slidenum">
              <a:rPr lang="nl-BE" smtClean="0"/>
              <a:t>30</a:t>
            </a:fld>
            <a:endParaRPr lang="nl-BE"/>
          </a:p>
        </p:txBody>
      </p:sp>
      <p:graphicFrame>
        <p:nvGraphicFramePr>
          <p:cNvPr id="5" name="Tabel 4">
            <a:extLst>
              <a:ext uri="{FF2B5EF4-FFF2-40B4-BE49-F238E27FC236}">
                <a16:creationId xmlns:a16="http://schemas.microsoft.com/office/drawing/2014/main" id="{CAE1FC3F-B270-124C-AC85-BCDB011B3068}"/>
              </a:ext>
            </a:extLst>
          </p:cNvPr>
          <p:cNvGraphicFramePr>
            <a:graphicFrameLocks noGrp="1"/>
          </p:cNvGraphicFramePr>
          <p:nvPr/>
        </p:nvGraphicFramePr>
        <p:xfrm>
          <a:off x="1125416" y="251167"/>
          <a:ext cx="9642229" cy="6355666"/>
        </p:xfrm>
        <a:graphic>
          <a:graphicData uri="http://schemas.openxmlformats.org/drawingml/2006/table">
            <a:tbl>
              <a:tblPr firstRow="1" firstCol="1" bandRow="1">
                <a:tableStyleId>{5940675A-B579-460E-94D1-54222C63F5DA}</a:tableStyleId>
              </a:tblPr>
              <a:tblGrid>
                <a:gridCol w="3213031">
                  <a:extLst>
                    <a:ext uri="{9D8B030D-6E8A-4147-A177-3AD203B41FA5}">
                      <a16:colId xmlns:a16="http://schemas.microsoft.com/office/drawing/2014/main" val="225481271"/>
                    </a:ext>
                  </a:extLst>
                </a:gridCol>
                <a:gridCol w="3214599">
                  <a:extLst>
                    <a:ext uri="{9D8B030D-6E8A-4147-A177-3AD203B41FA5}">
                      <a16:colId xmlns:a16="http://schemas.microsoft.com/office/drawing/2014/main" val="983529165"/>
                    </a:ext>
                  </a:extLst>
                </a:gridCol>
                <a:gridCol w="3214599">
                  <a:extLst>
                    <a:ext uri="{9D8B030D-6E8A-4147-A177-3AD203B41FA5}">
                      <a16:colId xmlns:a16="http://schemas.microsoft.com/office/drawing/2014/main" val="973779356"/>
                    </a:ext>
                  </a:extLst>
                </a:gridCol>
              </a:tblGrid>
              <a:tr h="255433">
                <a:tc>
                  <a:txBody>
                    <a:bodyPr/>
                    <a:lstStyle/>
                    <a:p>
                      <a:pPr algn="ctr">
                        <a:spcBef>
                          <a:spcPts val="400"/>
                        </a:spcBef>
                        <a:spcAft>
                          <a:spcPts val="200"/>
                        </a:spcAft>
                      </a:pPr>
                      <a:r>
                        <a:rPr lang="en-GB" sz="1600" b="1" dirty="0">
                          <a:solidFill>
                            <a:srgbClr val="C55A11"/>
                          </a:solidFill>
                          <a:effectLst/>
                        </a:rPr>
                        <a:t>Element (= code)</a:t>
                      </a:r>
                      <a:endParaRPr lang="nl-BE" sz="1600" b="1" dirty="0">
                        <a:solidFill>
                          <a:srgbClr val="C55A1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600" b="1" dirty="0">
                          <a:solidFill>
                            <a:srgbClr val="C55A11"/>
                          </a:solidFill>
                          <a:effectLst/>
                        </a:rPr>
                        <a:t>Factor (= category)</a:t>
                      </a:r>
                      <a:endParaRPr lang="nl-BE" sz="1600" b="1" dirty="0">
                        <a:solidFill>
                          <a:srgbClr val="C55A1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600" b="1" dirty="0">
                          <a:solidFill>
                            <a:srgbClr val="C55A11"/>
                          </a:solidFill>
                          <a:effectLst/>
                        </a:rPr>
                        <a:t>Exemplary quote   (= meaning unit)</a:t>
                      </a:r>
                      <a:endParaRPr lang="nl-BE" sz="1600" b="1" dirty="0">
                        <a:solidFill>
                          <a:srgbClr val="C55A1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extLst>
                  <a:ext uri="{0D108BD9-81ED-4DB2-BD59-A6C34878D82A}">
                    <a16:rowId xmlns:a16="http://schemas.microsoft.com/office/drawing/2014/main" val="657809304"/>
                  </a:ext>
                </a:extLst>
              </a:tr>
              <a:tr h="510866">
                <a:tc>
                  <a:txBody>
                    <a:bodyPr/>
                    <a:lstStyle/>
                    <a:p>
                      <a:pPr algn="ctr">
                        <a:spcBef>
                          <a:spcPts val="400"/>
                        </a:spcBef>
                        <a:spcAft>
                          <a:spcPts val="200"/>
                        </a:spcAft>
                      </a:pPr>
                      <a:r>
                        <a:rPr lang="en-GB" sz="1400">
                          <a:effectLst/>
                        </a:rPr>
                        <a:t>Learning by doing</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400">
                          <a:effectLst/>
                        </a:rPr>
                        <a:t>Performance expectancy</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400">
                          <a:effectLst/>
                        </a:rPr>
                        <a:t>“you can actually grab things and do something with them”</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extLst>
                  <a:ext uri="{0D108BD9-81ED-4DB2-BD59-A6C34878D82A}">
                    <a16:rowId xmlns:a16="http://schemas.microsoft.com/office/drawing/2014/main" val="249285750"/>
                  </a:ext>
                </a:extLst>
              </a:tr>
              <a:tr h="383149">
                <a:tc>
                  <a:txBody>
                    <a:bodyPr/>
                    <a:lstStyle/>
                    <a:p>
                      <a:pPr algn="ctr">
                        <a:spcBef>
                          <a:spcPts val="400"/>
                        </a:spcBef>
                        <a:spcAft>
                          <a:spcPts val="200"/>
                        </a:spcAft>
                      </a:pPr>
                      <a:r>
                        <a:rPr lang="en-GB" sz="1400">
                          <a:effectLst/>
                        </a:rPr>
                        <a:t>Visualisation </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400">
                          <a:effectLst/>
                        </a:rPr>
                        <a:t>Performance expectancy</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400">
                          <a:effectLst/>
                        </a:rPr>
                        <a:t>“specific learning concepts can be visualized better”</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extLst>
                  <a:ext uri="{0D108BD9-81ED-4DB2-BD59-A6C34878D82A}">
                    <a16:rowId xmlns:a16="http://schemas.microsoft.com/office/drawing/2014/main" val="3753611565"/>
                  </a:ext>
                </a:extLst>
              </a:tr>
              <a:tr h="510866">
                <a:tc>
                  <a:txBody>
                    <a:bodyPr/>
                    <a:lstStyle/>
                    <a:p>
                      <a:pPr algn="ctr">
                        <a:spcBef>
                          <a:spcPts val="400"/>
                        </a:spcBef>
                        <a:spcAft>
                          <a:spcPts val="200"/>
                        </a:spcAft>
                      </a:pPr>
                      <a:r>
                        <a:rPr lang="en-GB" sz="1400" dirty="0">
                          <a:effectLst/>
                        </a:rPr>
                        <a:t>Setup</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tc>
                  <a:txBody>
                    <a:bodyPr/>
                    <a:lstStyle/>
                    <a:p>
                      <a:pPr algn="ctr">
                        <a:spcBef>
                          <a:spcPts val="400"/>
                        </a:spcBef>
                        <a:spcAft>
                          <a:spcPts val="200"/>
                        </a:spcAft>
                      </a:pPr>
                      <a:r>
                        <a:rPr lang="en-GB" sz="1400" dirty="0">
                          <a:effectLst/>
                        </a:rPr>
                        <a:t>Effort expectancy</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tc>
                  <a:txBody>
                    <a:bodyPr/>
                    <a:lstStyle/>
                    <a:p>
                      <a:pPr algn="ctr">
                        <a:spcBef>
                          <a:spcPts val="400"/>
                        </a:spcBef>
                        <a:spcAft>
                          <a:spcPts val="200"/>
                        </a:spcAft>
                      </a:pPr>
                      <a:r>
                        <a:rPr lang="en-GB" sz="1400">
                          <a:effectLst/>
                        </a:rPr>
                        <a:t>“it has to be easy to set up and get started. That’s a big conditional”</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extLst>
                  <a:ext uri="{0D108BD9-81ED-4DB2-BD59-A6C34878D82A}">
                    <a16:rowId xmlns:a16="http://schemas.microsoft.com/office/drawing/2014/main" val="101233397"/>
                  </a:ext>
                </a:extLst>
              </a:tr>
              <a:tr h="383149">
                <a:tc>
                  <a:txBody>
                    <a:bodyPr/>
                    <a:lstStyle/>
                    <a:p>
                      <a:pPr algn="ctr">
                        <a:spcBef>
                          <a:spcPts val="400"/>
                        </a:spcBef>
                        <a:spcAft>
                          <a:spcPts val="200"/>
                        </a:spcAft>
                      </a:pPr>
                      <a:r>
                        <a:rPr lang="en-GB" sz="1400">
                          <a:effectLst/>
                        </a:rPr>
                        <a:t>Usability</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tc>
                  <a:txBody>
                    <a:bodyPr/>
                    <a:lstStyle/>
                    <a:p>
                      <a:pPr algn="ctr">
                        <a:spcBef>
                          <a:spcPts val="400"/>
                        </a:spcBef>
                        <a:spcAft>
                          <a:spcPts val="200"/>
                        </a:spcAft>
                      </a:pPr>
                      <a:r>
                        <a:rPr lang="en-GB" sz="1400" dirty="0">
                          <a:effectLst/>
                        </a:rPr>
                        <a:t>Effort expectancy</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tc>
                  <a:txBody>
                    <a:bodyPr/>
                    <a:lstStyle/>
                    <a:p>
                      <a:pPr algn="ctr">
                        <a:spcBef>
                          <a:spcPts val="400"/>
                        </a:spcBef>
                        <a:spcAft>
                          <a:spcPts val="200"/>
                        </a:spcAft>
                      </a:pPr>
                      <a:r>
                        <a:rPr lang="en-GB" sz="1400" dirty="0">
                          <a:effectLst/>
                        </a:rPr>
                        <a:t>“the more user friendly and easier to handle, the better”</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extLst>
                  <a:ext uri="{0D108BD9-81ED-4DB2-BD59-A6C34878D82A}">
                    <a16:rowId xmlns:a16="http://schemas.microsoft.com/office/drawing/2014/main" val="1754820215"/>
                  </a:ext>
                </a:extLst>
              </a:tr>
              <a:tr h="383149">
                <a:tc>
                  <a:txBody>
                    <a:bodyPr/>
                    <a:lstStyle/>
                    <a:p>
                      <a:pPr algn="ctr">
                        <a:spcBef>
                          <a:spcPts val="400"/>
                        </a:spcBef>
                        <a:spcAft>
                          <a:spcPts val="200"/>
                        </a:spcAft>
                      </a:pPr>
                      <a:r>
                        <a:rPr lang="en-GB" sz="1400">
                          <a:effectLst/>
                        </a:rPr>
                        <a:t>Enterprise content</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400">
                          <a:effectLst/>
                        </a:rPr>
                        <a:t>Facilitating conditions</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400">
                          <a:effectLst/>
                        </a:rPr>
                        <a:t>“there is a lot of protectionism in the market”</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extLst>
                  <a:ext uri="{0D108BD9-81ED-4DB2-BD59-A6C34878D82A}">
                    <a16:rowId xmlns:a16="http://schemas.microsoft.com/office/drawing/2014/main" val="2981658540"/>
                  </a:ext>
                </a:extLst>
              </a:tr>
              <a:tr h="496132">
                <a:tc>
                  <a:txBody>
                    <a:bodyPr/>
                    <a:lstStyle/>
                    <a:p>
                      <a:pPr algn="ctr">
                        <a:spcBef>
                          <a:spcPts val="400"/>
                        </a:spcBef>
                        <a:spcAft>
                          <a:spcPts val="200"/>
                        </a:spcAft>
                      </a:pPr>
                      <a:r>
                        <a:rPr lang="en-GB" sz="1400">
                          <a:effectLst/>
                        </a:rPr>
                        <a:t>Management</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400">
                          <a:effectLst/>
                        </a:rPr>
                        <a:t>Facilitating conditions </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400">
                          <a:effectLst/>
                        </a:rPr>
                        <a:t>“who will maintain this technology? This is very important”</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extLst>
                  <a:ext uri="{0D108BD9-81ED-4DB2-BD59-A6C34878D82A}">
                    <a16:rowId xmlns:a16="http://schemas.microsoft.com/office/drawing/2014/main" val="22537161"/>
                  </a:ext>
                </a:extLst>
              </a:tr>
              <a:tr h="894014">
                <a:tc>
                  <a:txBody>
                    <a:bodyPr/>
                    <a:lstStyle/>
                    <a:p>
                      <a:pPr algn="ctr">
                        <a:spcBef>
                          <a:spcPts val="400"/>
                        </a:spcBef>
                        <a:spcAft>
                          <a:spcPts val="200"/>
                        </a:spcAft>
                      </a:pPr>
                      <a:r>
                        <a:rPr lang="en-GB" sz="1400" dirty="0">
                          <a:effectLst/>
                        </a:rPr>
                        <a:t>Colleagues same course</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tc>
                  <a:txBody>
                    <a:bodyPr/>
                    <a:lstStyle/>
                    <a:p>
                      <a:pPr algn="ctr">
                        <a:spcBef>
                          <a:spcPts val="400"/>
                        </a:spcBef>
                        <a:spcAft>
                          <a:spcPts val="200"/>
                        </a:spcAft>
                      </a:pPr>
                      <a:r>
                        <a:rPr lang="en-GB" sz="1400" dirty="0">
                          <a:effectLst/>
                        </a:rPr>
                        <a:t>Social influence</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tc>
                  <a:txBody>
                    <a:bodyPr/>
                    <a:lstStyle/>
                    <a:p>
                      <a:pPr algn="ctr">
                        <a:spcBef>
                          <a:spcPts val="400"/>
                        </a:spcBef>
                        <a:spcAft>
                          <a:spcPts val="200"/>
                        </a:spcAft>
                      </a:pPr>
                      <a:r>
                        <a:rPr lang="en-GB" sz="1400" dirty="0">
                          <a:effectLst/>
                        </a:rPr>
                        <a:t>“some in the department have to be addressed to introduce the technology. If they have started with it, the rest will follow.”</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extLst>
                  <a:ext uri="{0D108BD9-81ED-4DB2-BD59-A6C34878D82A}">
                    <a16:rowId xmlns:a16="http://schemas.microsoft.com/office/drawing/2014/main" val="4171817432"/>
                  </a:ext>
                </a:extLst>
              </a:tr>
              <a:tr h="510866">
                <a:tc>
                  <a:txBody>
                    <a:bodyPr/>
                    <a:lstStyle/>
                    <a:p>
                      <a:pPr algn="ctr">
                        <a:spcBef>
                          <a:spcPts val="400"/>
                        </a:spcBef>
                        <a:spcAft>
                          <a:spcPts val="200"/>
                        </a:spcAft>
                      </a:pPr>
                      <a:r>
                        <a:rPr lang="en-GB" sz="1400">
                          <a:effectLst/>
                        </a:rPr>
                        <a:t>Principal</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tc>
                  <a:txBody>
                    <a:bodyPr/>
                    <a:lstStyle/>
                    <a:p>
                      <a:pPr algn="ctr">
                        <a:spcBef>
                          <a:spcPts val="400"/>
                        </a:spcBef>
                        <a:spcAft>
                          <a:spcPts val="200"/>
                        </a:spcAft>
                      </a:pPr>
                      <a:r>
                        <a:rPr lang="en-GB" sz="1400" dirty="0">
                          <a:effectLst/>
                        </a:rPr>
                        <a:t>Social influence</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tc>
                  <a:txBody>
                    <a:bodyPr/>
                    <a:lstStyle/>
                    <a:p>
                      <a:pPr algn="ctr">
                        <a:spcBef>
                          <a:spcPts val="400"/>
                        </a:spcBef>
                        <a:spcAft>
                          <a:spcPts val="200"/>
                        </a:spcAft>
                      </a:pPr>
                      <a:r>
                        <a:rPr lang="en-GB" sz="1400" dirty="0">
                          <a:effectLst/>
                        </a:rPr>
                        <a:t>“the principal will be supportive, but cannot force it to teachers”</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extLst>
                  <a:ext uri="{0D108BD9-81ED-4DB2-BD59-A6C34878D82A}">
                    <a16:rowId xmlns:a16="http://schemas.microsoft.com/office/drawing/2014/main" val="1285876780"/>
                  </a:ext>
                </a:extLst>
              </a:tr>
              <a:tr h="510866">
                <a:tc>
                  <a:txBody>
                    <a:bodyPr/>
                    <a:lstStyle/>
                    <a:p>
                      <a:pPr algn="ctr">
                        <a:spcBef>
                          <a:spcPts val="400"/>
                        </a:spcBef>
                        <a:spcAft>
                          <a:spcPts val="200"/>
                        </a:spcAft>
                      </a:pPr>
                      <a:r>
                        <a:rPr lang="en-GB" sz="1400">
                          <a:effectLst/>
                        </a:rPr>
                        <a:t>Pleasure</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400">
                          <a:effectLst/>
                        </a:rPr>
                        <a:t>Hedonic motivation</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400">
                          <a:effectLst/>
                        </a:rPr>
                        <a:t>“I was really impressed… overwhelmed… very positive indeed”</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extLst>
                  <a:ext uri="{0D108BD9-81ED-4DB2-BD59-A6C34878D82A}">
                    <a16:rowId xmlns:a16="http://schemas.microsoft.com/office/drawing/2014/main" val="3384439879"/>
                  </a:ext>
                </a:extLst>
              </a:tr>
              <a:tr h="620164">
                <a:tc>
                  <a:txBody>
                    <a:bodyPr/>
                    <a:lstStyle/>
                    <a:p>
                      <a:pPr algn="ctr">
                        <a:spcBef>
                          <a:spcPts val="400"/>
                        </a:spcBef>
                        <a:spcAft>
                          <a:spcPts val="200"/>
                        </a:spcAft>
                      </a:pPr>
                      <a:r>
                        <a:rPr lang="en-GB" sz="1400" dirty="0">
                          <a:effectLst/>
                        </a:rPr>
                        <a:t>Initial investment</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tc>
                  <a:txBody>
                    <a:bodyPr/>
                    <a:lstStyle/>
                    <a:p>
                      <a:pPr algn="ctr">
                        <a:spcBef>
                          <a:spcPts val="400"/>
                        </a:spcBef>
                        <a:spcAft>
                          <a:spcPts val="200"/>
                        </a:spcAft>
                      </a:pPr>
                      <a:r>
                        <a:rPr lang="en-GB" sz="1400" dirty="0">
                          <a:effectLst/>
                        </a:rPr>
                        <a:t>Price value</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tc>
                  <a:txBody>
                    <a:bodyPr/>
                    <a:lstStyle/>
                    <a:p>
                      <a:pPr algn="ctr">
                        <a:spcBef>
                          <a:spcPts val="400"/>
                        </a:spcBef>
                        <a:spcAft>
                          <a:spcPts val="200"/>
                        </a:spcAft>
                      </a:pPr>
                      <a:r>
                        <a:rPr lang="en-GB" sz="1400" dirty="0">
                          <a:effectLst/>
                        </a:rPr>
                        <a:t>“on the one hand you have to buy sets, and on the other hand experiences too”</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extLst>
                  <a:ext uri="{0D108BD9-81ED-4DB2-BD59-A6C34878D82A}">
                    <a16:rowId xmlns:a16="http://schemas.microsoft.com/office/drawing/2014/main" val="159667370"/>
                  </a:ext>
                </a:extLst>
              </a:tr>
              <a:tr h="255433">
                <a:tc>
                  <a:txBody>
                    <a:bodyPr/>
                    <a:lstStyle/>
                    <a:p>
                      <a:pPr algn="ctr">
                        <a:spcBef>
                          <a:spcPts val="400"/>
                        </a:spcBef>
                        <a:spcAft>
                          <a:spcPts val="200"/>
                        </a:spcAft>
                      </a:pPr>
                      <a:r>
                        <a:rPr lang="en-GB" sz="1400">
                          <a:effectLst/>
                        </a:rPr>
                        <a:t>Return</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400">
                          <a:effectLst/>
                        </a:rPr>
                        <a:t>Price value</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tc>
                  <a:txBody>
                    <a:bodyPr/>
                    <a:lstStyle/>
                    <a:p>
                      <a:pPr algn="ctr">
                        <a:spcBef>
                          <a:spcPts val="400"/>
                        </a:spcBef>
                        <a:spcAft>
                          <a:spcPts val="200"/>
                        </a:spcAft>
                      </a:pPr>
                      <a:r>
                        <a:rPr lang="en-GB" sz="1400">
                          <a:effectLst/>
                        </a:rPr>
                        <a:t>“the more we use it, the less it will cost”</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tc>
                <a:extLst>
                  <a:ext uri="{0D108BD9-81ED-4DB2-BD59-A6C34878D82A}">
                    <a16:rowId xmlns:a16="http://schemas.microsoft.com/office/drawing/2014/main" val="466472083"/>
                  </a:ext>
                </a:extLst>
              </a:tr>
              <a:tr h="510866">
                <a:tc>
                  <a:txBody>
                    <a:bodyPr/>
                    <a:lstStyle/>
                    <a:p>
                      <a:pPr algn="ctr">
                        <a:spcBef>
                          <a:spcPts val="400"/>
                        </a:spcBef>
                        <a:spcAft>
                          <a:spcPts val="200"/>
                        </a:spcAft>
                      </a:pPr>
                      <a:r>
                        <a:rPr lang="en-GB" sz="1400" dirty="0">
                          <a:effectLst/>
                        </a:rPr>
                        <a:t>Prior experience</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tc>
                  <a:txBody>
                    <a:bodyPr/>
                    <a:lstStyle/>
                    <a:p>
                      <a:pPr algn="ctr">
                        <a:spcBef>
                          <a:spcPts val="400"/>
                        </a:spcBef>
                        <a:spcAft>
                          <a:spcPts val="200"/>
                        </a:spcAft>
                      </a:pPr>
                      <a:r>
                        <a:rPr lang="en-GB" sz="1400" dirty="0">
                          <a:effectLst/>
                        </a:rPr>
                        <a:t>Habit</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tc>
                  <a:txBody>
                    <a:bodyPr/>
                    <a:lstStyle/>
                    <a:p>
                      <a:pPr algn="ctr">
                        <a:spcBef>
                          <a:spcPts val="400"/>
                        </a:spcBef>
                        <a:spcAft>
                          <a:spcPts val="200"/>
                        </a:spcAft>
                      </a:pPr>
                      <a:r>
                        <a:rPr lang="en-GB" sz="1400" dirty="0">
                          <a:effectLst/>
                        </a:rPr>
                        <a:t>“it will be easier if they have the habit of using new technologies”</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961" marR="39961" marT="0" marB="0">
                    <a:solidFill>
                      <a:schemeClr val="accent2">
                        <a:lumMod val="20000"/>
                        <a:lumOff val="80000"/>
                      </a:schemeClr>
                    </a:solidFill>
                  </a:tcPr>
                </a:tc>
                <a:extLst>
                  <a:ext uri="{0D108BD9-81ED-4DB2-BD59-A6C34878D82A}">
                    <a16:rowId xmlns:a16="http://schemas.microsoft.com/office/drawing/2014/main" val="4092292867"/>
                  </a:ext>
                </a:extLst>
              </a:tr>
            </a:tbl>
          </a:graphicData>
        </a:graphic>
      </p:graphicFrame>
      <p:grpSp>
        <p:nvGrpSpPr>
          <p:cNvPr id="6" name="Groep 5">
            <a:extLst>
              <a:ext uri="{FF2B5EF4-FFF2-40B4-BE49-F238E27FC236}">
                <a16:creationId xmlns:a16="http://schemas.microsoft.com/office/drawing/2014/main" id="{E3906499-E170-F847-83D6-70A6B234DA68}"/>
              </a:ext>
            </a:extLst>
          </p:cNvPr>
          <p:cNvGrpSpPr/>
          <p:nvPr/>
        </p:nvGrpSpPr>
        <p:grpSpPr>
          <a:xfrm rot="19983214">
            <a:off x="9202295" y="3430719"/>
            <a:ext cx="2605413" cy="2734208"/>
            <a:chOff x="7209692" y="2942492"/>
            <a:chExt cx="2074985" cy="2063262"/>
          </a:xfrm>
        </p:grpSpPr>
        <p:sp>
          <p:nvSpPr>
            <p:cNvPr id="7" name="Ovaal 6">
              <a:extLst>
                <a:ext uri="{FF2B5EF4-FFF2-40B4-BE49-F238E27FC236}">
                  <a16:creationId xmlns:a16="http://schemas.microsoft.com/office/drawing/2014/main" id="{EE67A66A-F316-3A46-BA30-4FA2D0646838}"/>
                </a:ext>
              </a:extLst>
            </p:cNvPr>
            <p:cNvSpPr/>
            <p:nvPr/>
          </p:nvSpPr>
          <p:spPr>
            <a:xfrm>
              <a:off x="7209692" y="2942492"/>
              <a:ext cx="2074985" cy="2063262"/>
            </a:xfrm>
            <a:prstGeom prst="ellipse">
              <a:avLst/>
            </a:prstGeom>
            <a:solidFill>
              <a:schemeClr val="bg1"/>
            </a:solidFill>
            <a:ln w="762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sp>
          <p:nvSpPr>
            <p:cNvPr id="8" name="Tekstvak 7">
              <a:extLst>
                <a:ext uri="{FF2B5EF4-FFF2-40B4-BE49-F238E27FC236}">
                  <a16:creationId xmlns:a16="http://schemas.microsoft.com/office/drawing/2014/main" id="{580B98F3-0FE0-2640-A976-9E9C740308F9}"/>
                </a:ext>
              </a:extLst>
            </p:cNvPr>
            <p:cNvSpPr txBox="1"/>
            <p:nvPr/>
          </p:nvSpPr>
          <p:spPr>
            <a:xfrm>
              <a:off x="7450014" y="3712513"/>
              <a:ext cx="1594339" cy="523220"/>
            </a:xfrm>
            <a:prstGeom prst="rect">
              <a:avLst/>
            </a:prstGeom>
            <a:noFill/>
          </p:spPr>
          <p:txBody>
            <a:bodyPr wrap="square" rtlCol="0">
              <a:spAutoFit/>
            </a:bodyPr>
            <a:lstStyle/>
            <a:p>
              <a:pPr algn="ctr"/>
              <a:r>
                <a:rPr lang="nl-BE" sz="2800" b="1" dirty="0">
                  <a:solidFill>
                    <a:srgbClr val="C55A11"/>
                  </a:solidFill>
                </a:rPr>
                <a:t>UTAUT 2</a:t>
              </a:r>
            </a:p>
          </p:txBody>
        </p:sp>
        <p:cxnSp>
          <p:nvCxnSpPr>
            <p:cNvPr id="9" name="Rechte verbindingslijn 8">
              <a:extLst>
                <a:ext uri="{FF2B5EF4-FFF2-40B4-BE49-F238E27FC236}">
                  <a16:creationId xmlns:a16="http://schemas.microsoft.com/office/drawing/2014/main" id="{C03B151F-7E4A-FD4A-BB91-01E575B406DA}"/>
                </a:ext>
              </a:extLst>
            </p:cNvPr>
            <p:cNvCxnSpPr/>
            <p:nvPr/>
          </p:nvCxnSpPr>
          <p:spPr>
            <a:xfrm>
              <a:off x="7280029" y="3575538"/>
              <a:ext cx="1934308" cy="0"/>
            </a:xfrm>
            <a:prstGeom prst="line">
              <a:avLst/>
            </a:prstGeom>
            <a:ln w="28575">
              <a:solidFill>
                <a:srgbClr val="C55A11"/>
              </a:solidFill>
            </a:ln>
          </p:spPr>
          <p:style>
            <a:lnRef idx="1">
              <a:schemeClr val="accent2"/>
            </a:lnRef>
            <a:fillRef idx="0">
              <a:schemeClr val="accent2"/>
            </a:fillRef>
            <a:effectRef idx="0">
              <a:schemeClr val="accent2"/>
            </a:effectRef>
            <a:fontRef idx="minor">
              <a:schemeClr val="tx1"/>
            </a:fontRef>
          </p:style>
        </p:cxnSp>
        <p:cxnSp>
          <p:nvCxnSpPr>
            <p:cNvPr id="10" name="Rechte verbindingslijn 9">
              <a:extLst>
                <a:ext uri="{FF2B5EF4-FFF2-40B4-BE49-F238E27FC236}">
                  <a16:creationId xmlns:a16="http://schemas.microsoft.com/office/drawing/2014/main" id="{08D06742-173B-E043-B6AB-149F8CC1E1DB}"/>
                </a:ext>
              </a:extLst>
            </p:cNvPr>
            <p:cNvCxnSpPr/>
            <p:nvPr/>
          </p:nvCxnSpPr>
          <p:spPr>
            <a:xfrm>
              <a:off x="7280029" y="4325815"/>
              <a:ext cx="1934308" cy="0"/>
            </a:xfrm>
            <a:prstGeom prst="line">
              <a:avLst/>
            </a:prstGeom>
            <a:ln w="28575">
              <a:solidFill>
                <a:srgbClr val="C55A11"/>
              </a:solidFill>
            </a:ln>
          </p:spPr>
          <p:style>
            <a:lnRef idx="1">
              <a:schemeClr val="accent2"/>
            </a:lnRef>
            <a:fillRef idx="0">
              <a:schemeClr val="accent2"/>
            </a:fillRef>
            <a:effectRef idx="0">
              <a:schemeClr val="accent2"/>
            </a:effectRef>
            <a:fontRef idx="minor">
              <a:schemeClr val="tx1"/>
            </a:fontRef>
          </p:style>
        </p:cxnSp>
      </p:grpSp>
      <p:pic>
        <p:nvPicPr>
          <p:cNvPr id="11" name="Afbeelding 10">
            <a:extLst>
              <a:ext uri="{FF2B5EF4-FFF2-40B4-BE49-F238E27FC236}">
                <a16:creationId xmlns:a16="http://schemas.microsoft.com/office/drawing/2014/main" id="{8492FB04-2D9D-B546-86DD-5115BE5B7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557187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9E99BB26-B854-0042-A703-727C38E27C58}"/>
              </a:ext>
            </a:extLst>
          </p:cNvPr>
          <p:cNvSpPr>
            <a:spLocks noGrp="1"/>
          </p:cNvSpPr>
          <p:nvPr>
            <p:ph type="sldNum" sz="quarter" idx="12"/>
          </p:nvPr>
        </p:nvSpPr>
        <p:spPr/>
        <p:txBody>
          <a:bodyPr/>
          <a:lstStyle/>
          <a:p>
            <a:fld id="{09539AAF-3867-4D3A-A82A-6A12BDE0E59C}" type="slidenum">
              <a:rPr lang="nl-BE" smtClean="0"/>
              <a:t>31</a:t>
            </a:fld>
            <a:endParaRPr lang="nl-BE"/>
          </a:p>
        </p:txBody>
      </p:sp>
      <p:graphicFrame>
        <p:nvGraphicFramePr>
          <p:cNvPr id="3" name="Tabel 2">
            <a:extLst>
              <a:ext uri="{FF2B5EF4-FFF2-40B4-BE49-F238E27FC236}">
                <a16:creationId xmlns:a16="http://schemas.microsoft.com/office/drawing/2014/main" id="{5DCC864E-D543-E043-A967-25B69758ABBF}"/>
              </a:ext>
            </a:extLst>
          </p:cNvPr>
          <p:cNvGraphicFramePr>
            <a:graphicFrameLocks noGrp="1"/>
          </p:cNvGraphicFramePr>
          <p:nvPr/>
        </p:nvGraphicFramePr>
        <p:xfrm>
          <a:off x="1125416" y="315560"/>
          <a:ext cx="9941168" cy="6236679"/>
        </p:xfrm>
        <a:graphic>
          <a:graphicData uri="http://schemas.openxmlformats.org/drawingml/2006/table">
            <a:tbl>
              <a:tblPr firstRow="1" firstCol="1" bandRow="1">
                <a:tableStyleId>{5940675A-B579-460E-94D1-54222C63F5DA}</a:tableStyleId>
              </a:tblPr>
              <a:tblGrid>
                <a:gridCol w="3312646">
                  <a:extLst>
                    <a:ext uri="{9D8B030D-6E8A-4147-A177-3AD203B41FA5}">
                      <a16:colId xmlns:a16="http://schemas.microsoft.com/office/drawing/2014/main" val="1695296359"/>
                    </a:ext>
                  </a:extLst>
                </a:gridCol>
                <a:gridCol w="3314261">
                  <a:extLst>
                    <a:ext uri="{9D8B030D-6E8A-4147-A177-3AD203B41FA5}">
                      <a16:colId xmlns:a16="http://schemas.microsoft.com/office/drawing/2014/main" val="3053428428"/>
                    </a:ext>
                  </a:extLst>
                </a:gridCol>
                <a:gridCol w="3314261">
                  <a:extLst>
                    <a:ext uri="{9D8B030D-6E8A-4147-A177-3AD203B41FA5}">
                      <a16:colId xmlns:a16="http://schemas.microsoft.com/office/drawing/2014/main" val="1610987482"/>
                    </a:ext>
                  </a:extLst>
                </a:gridCol>
              </a:tblGrid>
              <a:tr h="319831">
                <a:tc>
                  <a:txBody>
                    <a:bodyPr/>
                    <a:lstStyle/>
                    <a:p>
                      <a:pPr algn="ctr">
                        <a:spcBef>
                          <a:spcPts val="400"/>
                        </a:spcBef>
                        <a:spcAft>
                          <a:spcPts val="200"/>
                        </a:spcAft>
                      </a:pPr>
                      <a:r>
                        <a:rPr lang="en-GB" sz="1600" b="1" dirty="0">
                          <a:solidFill>
                            <a:srgbClr val="C55A11"/>
                          </a:solidFill>
                          <a:effectLst/>
                        </a:rPr>
                        <a:t>Element (= code)</a:t>
                      </a:r>
                      <a:endParaRPr lang="nl-BE" sz="1600" b="1" dirty="0">
                        <a:solidFill>
                          <a:srgbClr val="C55A1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noFill/>
                  </a:tcPr>
                </a:tc>
                <a:tc>
                  <a:txBody>
                    <a:bodyPr/>
                    <a:lstStyle/>
                    <a:p>
                      <a:pPr algn="ctr">
                        <a:spcBef>
                          <a:spcPts val="400"/>
                        </a:spcBef>
                        <a:spcAft>
                          <a:spcPts val="200"/>
                        </a:spcAft>
                      </a:pPr>
                      <a:r>
                        <a:rPr lang="en-GB" sz="1600" b="1" dirty="0">
                          <a:solidFill>
                            <a:srgbClr val="C55A11"/>
                          </a:solidFill>
                          <a:effectLst/>
                        </a:rPr>
                        <a:t>Factor (= category)</a:t>
                      </a:r>
                      <a:endParaRPr lang="nl-BE" sz="1600" b="1" dirty="0">
                        <a:solidFill>
                          <a:srgbClr val="C55A1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noFill/>
                  </a:tcPr>
                </a:tc>
                <a:tc>
                  <a:txBody>
                    <a:bodyPr/>
                    <a:lstStyle/>
                    <a:p>
                      <a:pPr algn="ctr">
                        <a:spcBef>
                          <a:spcPts val="400"/>
                        </a:spcBef>
                        <a:spcAft>
                          <a:spcPts val="200"/>
                        </a:spcAft>
                      </a:pPr>
                      <a:r>
                        <a:rPr lang="en-GB" sz="1600" b="1" dirty="0">
                          <a:solidFill>
                            <a:srgbClr val="C55A11"/>
                          </a:solidFill>
                          <a:effectLst/>
                        </a:rPr>
                        <a:t>Exemplary quote   (= meaning unit)</a:t>
                      </a:r>
                      <a:endParaRPr lang="nl-BE" sz="1600" b="1" dirty="0">
                        <a:solidFill>
                          <a:srgbClr val="C55A1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noFill/>
                  </a:tcPr>
                </a:tc>
                <a:extLst>
                  <a:ext uri="{0D108BD9-81ED-4DB2-BD59-A6C34878D82A}">
                    <a16:rowId xmlns:a16="http://schemas.microsoft.com/office/drawing/2014/main" val="2588278881"/>
                  </a:ext>
                </a:extLst>
              </a:tr>
              <a:tr h="479744">
                <a:tc>
                  <a:txBody>
                    <a:bodyPr/>
                    <a:lstStyle/>
                    <a:p>
                      <a:pPr algn="ctr">
                        <a:spcBef>
                          <a:spcPts val="400"/>
                        </a:spcBef>
                        <a:spcAft>
                          <a:spcPts val="200"/>
                        </a:spcAft>
                      </a:pPr>
                      <a:r>
                        <a:rPr lang="en-GB" sz="1400" dirty="0">
                          <a:effectLst/>
                        </a:rPr>
                        <a:t>School’s innovativeness</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dirty="0">
                          <a:effectLst/>
                        </a:rPr>
                        <a:t>Organisation attributes</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dirty="0">
                          <a:effectLst/>
                        </a:rPr>
                        <a:t>“we have the ambition to be progressive”</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extLst>
                  <a:ext uri="{0D108BD9-81ED-4DB2-BD59-A6C34878D82A}">
                    <a16:rowId xmlns:a16="http://schemas.microsoft.com/office/drawing/2014/main" val="409207300"/>
                  </a:ext>
                </a:extLst>
              </a:tr>
              <a:tr h="479744">
                <a:tc>
                  <a:txBody>
                    <a:bodyPr/>
                    <a:lstStyle/>
                    <a:p>
                      <a:pPr algn="ctr">
                        <a:spcBef>
                          <a:spcPts val="400"/>
                        </a:spcBef>
                        <a:spcAft>
                          <a:spcPts val="200"/>
                        </a:spcAft>
                      </a:pPr>
                      <a:r>
                        <a:rPr lang="en-GB" sz="1400">
                          <a:effectLst/>
                        </a:rPr>
                        <a:t>Digital innovation strategy</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a:effectLst/>
                        </a:rPr>
                        <a:t>Organisation attributes</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a:effectLst/>
                        </a:rPr>
                        <a:t>“we work with satellites strategically”</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extLst>
                  <a:ext uri="{0D108BD9-81ED-4DB2-BD59-A6C34878D82A}">
                    <a16:rowId xmlns:a16="http://schemas.microsoft.com/office/drawing/2014/main" val="3961827318"/>
                  </a:ext>
                </a:extLst>
              </a:tr>
              <a:tr h="319831">
                <a:tc>
                  <a:txBody>
                    <a:bodyPr/>
                    <a:lstStyle/>
                    <a:p>
                      <a:pPr algn="ctr">
                        <a:spcBef>
                          <a:spcPts val="400"/>
                        </a:spcBef>
                        <a:spcAft>
                          <a:spcPts val="200"/>
                        </a:spcAft>
                      </a:pPr>
                      <a:r>
                        <a:rPr lang="en-GB" sz="1400" dirty="0">
                          <a:effectLst/>
                        </a:rPr>
                        <a:t>School pedagogy</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a:effectLst/>
                        </a:rPr>
                        <a:t>Organisation attributes</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dirty="0">
                          <a:effectLst/>
                        </a:rPr>
                        <a:t>“we have an open culture of learning”</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extLst>
                  <a:ext uri="{0D108BD9-81ED-4DB2-BD59-A6C34878D82A}">
                    <a16:rowId xmlns:a16="http://schemas.microsoft.com/office/drawing/2014/main" val="4240550245"/>
                  </a:ext>
                </a:extLst>
              </a:tr>
              <a:tr h="479744">
                <a:tc>
                  <a:txBody>
                    <a:bodyPr/>
                    <a:lstStyle/>
                    <a:p>
                      <a:pPr algn="ctr">
                        <a:spcBef>
                          <a:spcPts val="400"/>
                        </a:spcBef>
                        <a:spcAft>
                          <a:spcPts val="200"/>
                        </a:spcAft>
                      </a:pPr>
                      <a:r>
                        <a:rPr lang="en-GB" sz="1400" dirty="0">
                          <a:effectLst/>
                        </a:rPr>
                        <a:t>Budget of schools</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a:effectLst/>
                        </a:rPr>
                        <a:t>Organisation attributes</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a:effectLst/>
                        </a:rPr>
                        <a:t>“we’re in a sector with limited financial resources”</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extLst>
                  <a:ext uri="{0D108BD9-81ED-4DB2-BD59-A6C34878D82A}">
                    <a16:rowId xmlns:a16="http://schemas.microsoft.com/office/drawing/2014/main" val="3875154996"/>
                  </a:ext>
                </a:extLst>
              </a:tr>
              <a:tr h="639659">
                <a:tc>
                  <a:txBody>
                    <a:bodyPr/>
                    <a:lstStyle/>
                    <a:p>
                      <a:pPr algn="ctr">
                        <a:spcBef>
                          <a:spcPts val="400"/>
                        </a:spcBef>
                        <a:spcAft>
                          <a:spcPts val="200"/>
                        </a:spcAft>
                      </a:pPr>
                      <a:r>
                        <a:rPr lang="en-GB" sz="1400" dirty="0">
                          <a:effectLst/>
                        </a:rPr>
                        <a:t>Scale</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solidFill>
                      <a:schemeClr val="accent2">
                        <a:lumMod val="20000"/>
                        <a:lumOff val="80000"/>
                      </a:schemeClr>
                    </a:solidFill>
                  </a:tcPr>
                </a:tc>
                <a:tc>
                  <a:txBody>
                    <a:bodyPr/>
                    <a:lstStyle/>
                    <a:p>
                      <a:pPr algn="ctr">
                        <a:spcBef>
                          <a:spcPts val="400"/>
                        </a:spcBef>
                        <a:spcAft>
                          <a:spcPts val="200"/>
                        </a:spcAft>
                      </a:pPr>
                      <a:r>
                        <a:rPr lang="en-GB" sz="1400" dirty="0">
                          <a:effectLst/>
                        </a:rPr>
                        <a:t>Location attributes</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solidFill>
                      <a:schemeClr val="accent2">
                        <a:lumMod val="20000"/>
                        <a:lumOff val="80000"/>
                      </a:schemeClr>
                    </a:solidFill>
                  </a:tcPr>
                </a:tc>
                <a:tc>
                  <a:txBody>
                    <a:bodyPr/>
                    <a:lstStyle/>
                    <a:p>
                      <a:pPr algn="ctr">
                        <a:spcBef>
                          <a:spcPts val="400"/>
                        </a:spcBef>
                        <a:spcAft>
                          <a:spcPts val="200"/>
                        </a:spcAft>
                      </a:pPr>
                      <a:r>
                        <a:rPr lang="en-GB" sz="1400">
                          <a:effectLst/>
                        </a:rPr>
                        <a:t>“we need an overarching, central hub to share materials”</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solidFill>
                      <a:schemeClr val="accent2">
                        <a:lumMod val="20000"/>
                        <a:lumOff val="80000"/>
                      </a:schemeClr>
                    </a:solidFill>
                  </a:tcPr>
                </a:tc>
                <a:extLst>
                  <a:ext uri="{0D108BD9-81ED-4DB2-BD59-A6C34878D82A}">
                    <a16:rowId xmlns:a16="http://schemas.microsoft.com/office/drawing/2014/main" val="2892308350"/>
                  </a:ext>
                </a:extLst>
              </a:tr>
              <a:tr h="799574">
                <a:tc>
                  <a:txBody>
                    <a:bodyPr/>
                    <a:lstStyle/>
                    <a:p>
                      <a:pPr algn="ctr">
                        <a:spcBef>
                          <a:spcPts val="400"/>
                        </a:spcBef>
                        <a:spcAft>
                          <a:spcPts val="200"/>
                        </a:spcAft>
                      </a:pPr>
                      <a:r>
                        <a:rPr lang="en-GB" sz="1400">
                          <a:effectLst/>
                        </a:rPr>
                        <a:t>Government policy</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solidFill>
                      <a:schemeClr val="accent2">
                        <a:lumMod val="20000"/>
                        <a:lumOff val="80000"/>
                      </a:schemeClr>
                    </a:solidFill>
                  </a:tcPr>
                </a:tc>
                <a:tc>
                  <a:txBody>
                    <a:bodyPr/>
                    <a:lstStyle/>
                    <a:p>
                      <a:pPr algn="ctr">
                        <a:spcBef>
                          <a:spcPts val="400"/>
                        </a:spcBef>
                        <a:spcAft>
                          <a:spcPts val="200"/>
                        </a:spcAft>
                      </a:pPr>
                      <a:r>
                        <a:rPr lang="en-GB" sz="1400" dirty="0">
                          <a:effectLst/>
                        </a:rPr>
                        <a:t>Location attributes</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solidFill>
                      <a:schemeClr val="accent2">
                        <a:lumMod val="20000"/>
                        <a:lumOff val="80000"/>
                      </a:schemeClr>
                    </a:solidFill>
                  </a:tcPr>
                </a:tc>
                <a:tc>
                  <a:txBody>
                    <a:bodyPr/>
                    <a:lstStyle/>
                    <a:p>
                      <a:pPr algn="ctr">
                        <a:spcBef>
                          <a:spcPts val="400"/>
                        </a:spcBef>
                        <a:spcAft>
                          <a:spcPts val="200"/>
                        </a:spcAft>
                      </a:pPr>
                      <a:r>
                        <a:rPr lang="en-GB" sz="1400" dirty="0">
                          <a:effectLst/>
                        </a:rPr>
                        <a:t>“the government should provide for freedom in educational curriculum policy”</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solidFill>
                      <a:schemeClr val="accent2">
                        <a:lumMod val="20000"/>
                        <a:lumOff val="80000"/>
                      </a:schemeClr>
                    </a:solidFill>
                  </a:tcPr>
                </a:tc>
                <a:extLst>
                  <a:ext uri="{0D108BD9-81ED-4DB2-BD59-A6C34878D82A}">
                    <a16:rowId xmlns:a16="http://schemas.microsoft.com/office/drawing/2014/main" val="1798072858"/>
                  </a:ext>
                </a:extLst>
              </a:tr>
              <a:tr h="319831">
                <a:tc>
                  <a:txBody>
                    <a:bodyPr/>
                    <a:lstStyle/>
                    <a:p>
                      <a:pPr algn="ctr">
                        <a:spcBef>
                          <a:spcPts val="400"/>
                        </a:spcBef>
                        <a:spcAft>
                          <a:spcPts val="200"/>
                        </a:spcAft>
                      </a:pPr>
                      <a:r>
                        <a:rPr lang="en-GB" sz="1400">
                          <a:effectLst/>
                        </a:rPr>
                        <a:t>Own pedagogical views</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dirty="0">
                          <a:effectLst/>
                        </a:rPr>
                        <a:t>User attributes</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a:effectLst/>
                        </a:rPr>
                        <a:t>“it should fit the way how I want to teach”</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extLst>
                  <a:ext uri="{0D108BD9-81ED-4DB2-BD59-A6C34878D82A}">
                    <a16:rowId xmlns:a16="http://schemas.microsoft.com/office/drawing/2014/main" val="368800927"/>
                  </a:ext>
                </a:extLst>
              </a:tr>
              <a:tr h="479744">
                <a:tc>
                  <a:txBody>
                    <a:bodyPr/>
                    <a:lstStyle/>
                    <a:p>
                      <a:pPr algn="ctr">
                        <a:spcBef>
                          <a:spcPts val="400"/>
                        </a:spcBef>
                        <a:spcAft>
                          <a:spcPts val="200"/>
                        </a:spcAft>
                      </a:pPr>
                      <a:r>
                        <a:rPr lang="en-GB" sz="1400">
                          <a:effectLst/>
                        </a:rPr>
                        <a:t>Personal innovativeness</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a:effectLst/>
                        </a:rPr>
                        <a:t>User attributes</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a:effectLst/>
                        </a:rPr>
                        <a:t>“the interest of a teacher plays an important role”</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extLst>
                  <a:ext uri="{0D108BD9-81ED-4DB2-BD59-A6C34878D82A}">
                    <a16:rowId xmlns:a16="http://schemas.microsoft.com/office/drawing/2014/main" val="2476137362"/>
                  </a:ext>
                </a:extLst>
              </a:tr>
              <a:tr h="639659">
                <a:tc>
                  <a:txBody>
                    <a:bodyPr/>
                    <a:lstStyle/>
                    <a:p>
                      <a:pPr algn="ctr">
                        <a:spcBef>
                          <a:spcPts val="400"/>
                        </a:spcBef>
                        <a:spcAft>
                          <a:spcPts val="200"/>
                        </a:spcAft>
                      </a:pPr>
                      <a:r>
                        <a:rPr lang="en-GB" sz="1400">
                          <a:effectLst/>
                        </a:rPr>
                        <a:t>Authenticity</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dirty="0">
                          <a:effectLst/>
                        </a:rPr>
                        <a:t>User attributes</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a:effectLst/>
                        </a:rPr>
                        <a:t>“if you don’t show passion, enthusiasm will be adversely impacted”</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extLst>
                  <a:ext uri="{0D108BD9-81ED-4DB2-BD59-A6C34878D82A}">
                    <a16:rowId xmlns:a16="http://schemas.microsoft.com/office/drawing/2014/main" val="269763681"/>
                  </a:ext>
                </a:extLst>
              </a:tr>
              <a:tr h="479744">
                <a:tc>
                  <a:txBody>
                    <a:bodyPr/>
                    <a:lstStyle/>
                    <a:p>
                      <a:pPr algn="ctr">
                        <a:spcBef>
                          <a:spcPts val="400"/>
                        </a:spcBef>
                        <a:spcAft>
                          <a:spcPts val="200"/>
                        </a:spcAft>
                      </a:pPr>
                      <a:r>
                        <a:rPr lang="en-GB" sz="1400">
                          <a:effectLst/>
                        </a:rPr>
                        <a:t>Need for control</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a:effectLst/>
                        </a:rPr>
                        <a:t>User attributes</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a:effectLst/>
                        </a:rPr>
                        <a:t>“a teacher wants to have control on what students are doing”</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extLst>
                  <a:ext uri="{0D108BD9-81ED-4DB2-BD59-A6C34878D82A}">
                    <a16:rowId xmlns:a16="http://schemas.microsoft.com/office/drawing/2014/main" val="968870299"/>
                  </a:ext>
                </a:extLst>
              </a:tr>
              <a:tr h="799574">
                <a:tc>
                  <a:txBody>
                    <a:bodyPr/>
                    <a:lstStyle/>
                    <a:p>
                      <a:pPr algn="ctr">
                        <a:spcBef>
                          <a:spcPts val="400"/>
                        </a:spcBef>
                        <a:spcAft>
                          <a:spcPts val="200"/>
                        </a:spcAft>
                      </a:pPr>
                      <a:r>
                        <a:rPr lang="en-GB" sz="1400">
                          <a:effectLst/>
                        </a:rPr>
                        <a:t>Personal motivation</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a:effectLst/>
                        </a:rPr>
                        <a:t>User attributes</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tc>
                  <a:txBody>
                    <a:bodyPr/>
                    <a:lstStyle/>
                    <a:p>
                      <a:pPr algn="ctr">
                        <a:spcBef>
                          <a:spcPts val="400"/>
                        </a:spcBef>
                        <a:spcAft>
                          <a:spcPts val="200"/>
                        </a:spcAft>
                      </a:pPr>
                      <a:r>
                        <a:rPr lang="en-GB" sz="1400" dirty="0">
                          <a:effectLst/>
                        </a:rPr>
                        <a:t>“an open attitude will ensure teachers  not to quit, when the first experience was not a success”</a:t>
                      </a:r>
                      <a:endParaRPr lang="nl-BE"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208" marR="50208" marT="0" marB="0"/>
                </a:tc>
                <a:extLst>
                  <a:ext uri="{0D108BD9-81ED-4DB2-BD59-A6C34878D82A}">
                    <a16:rowId xmlns:a16="http://schemas.microsoft.com/office/drawing/2014/main" val="713625399"/>
                  </a:ext>
                </a:extLst>
              </a:tr>
            </a:tbl>
          </a:graphicData>
        </a:graphic>
      </p:graphicFrame>
      <p:graphicFrame>
        <p:nvGraphicFramePr>
          <p:cNvPr id="4" name="Tabel 3">
            <a:extLst>
              <a:ext uri="{FF2B5EF4-FFF2-40B4-BE49-F238E27FC236}">
                <a16:creationId xmlns:a16="http://schemas.microsoft.com/office/drawing/2014/main" id="{DA0E4808-A1EA-F04C-ABDC-8B999D801DE4}"/>
              </a:ext>
            </a:extLst>
          </p:cNvPr>
          <p:cNvGraphicFramePr>
            <a:graphicFrameLocks noGrp="1"/>
          </p:cNvGraphicFramePr>
          <p:nvPr/>
        </p:nvGraphicFramePr>
        <p:xfrm>
          <a:off x="11629292" y="1148862"/>
          <a:ext cx="246185" cy="365760"/>
        </p:xfrm>
        <a:graphic>
          <a:graphicData uri="http://schemas.openxmlformats.org/drawingml/2006/table">
            <a:tbl>
              <a:tblPr/>
              <a:tblGrid>
                <a:gridCol w="246185">
                  <a:extLst>
                    <a:ext uri="{9D8B030D-6E8A-4147-A177-3AD203B41FA5}">
                      <a16:colId xmlns:a16="http://schemas.microsoft.com/office/drawing/2014/main" val="3603596609"/>
                    </a:ext>
                  </a:extLst>
                </a:gridCol>
              </a:tblGrid>
              <a:tr h="351692">
                <a:tc>
                  <a:txBody>
                    <a:bodyPr/>
                    <a:lstStyle/>
                    <a:p>
                      <a:endParaRPr lang="nl-BE" dirty="0"/>
                    </a:p>
                  </a:txBody>
                  <a:tcPr>
                    <a:lnL w="3175" cmpd="sng">
                      <a:solidFill>
                        <a:schemeClr val="bg1"/>
                      </a:solidFill>
                      <a:prstDash val="solid"/>
                    </a:lnL>
                    <a:lnR w="3175" cmpd="sng">
                      <a:solidFill>
                        <a:schemeClr val="bg1"/>
                      </a:solidFill>
                      <a:prstDash val="solid"/>
                    </a:lnR>
                    <a:lnT w="3175" cmpd="sng">
                      <a:solidFill>
                        <a:schemeClr val="bg1"/>
                      </a:solidFill>
                      <a:prstDash val="solid"/>
                    </a:lnT>
                    <a:lnB w="3175" cmpd="sng">
                      <a:solidFill>
                        <a:schemeClr val="bg1"/>
                      </a:solidFill>
                      <a:prstDash val="solid"/>
                    </a:lnB>
                  </a:tcPr>
                </a:tc>
                <a:extLst>
                  <a:ext uri="{0D108BD9-81ED-4DB2-BD59-A6C34878D82A}">
                    <a16:rowId xmlns:a16="http://schemas.microsoft.com/office/drawing/2014/main" val="2842438092"/>
                  </a:ext>
                </a:extLst>
              </a:tr>
            </a:tbl>
          </a:graphicData>
        </a:graphic>
      </p:graphicFrame>
      <p:grpSp>
        <p:nvGrpSpPr>
          <p:cNvPr id="10" name="Groep 9">
            <a:extLst>
              <a:ext uri="{FF2B5EF4-FFF2-40B4-BE49-F238E27FC236}">
                <a16:creationId xmlns:a16="http://schemas.microsoft.com/office/drawing/2014/main" id="{2A0C20B5-B6A4-B141-9C7D-75E56497862B}"/>
              </a:ext>
            </a:extLst>
          </p:cNvPr>
          <p:cNvGrpSpPr/>
          <p:nvPr/>
        </p:nvGrpSpPr>
        <p:grpSpPr>
          <a:xfrm rot="19617568">
            <a:off x="9321576" y="3496155"/>
            <a:ext cx="2606400" cy="2736000"/>
            <a:chOff x="4161692" y="2942492"/>
            <a:chExt cx="2074985" cy="2063262"/>
          </a:xfrm>
        </p:grpSpPr>
        <p:sp>
          <p:nvSpPr>
            <p:cNvPr id="11" name="Ovaal 10">
              <a:extLst>
                <a:ext uri="{FF2B5EF4-FFF2-40B4-BE49-F238E27FC236}">
                  <a16:creationId xmlns:a16="http://schemas.microsoft.com/office/drawing/2014/main" id="{3583E427-5FEA-7D4D-94C4-156221F804CF}"/>
                </a:ext>
              </a:extLst>
            </p:cNvPr>
            <p:cNvSpPr/>
            <p:nvPr/>
          </p:nvSpPr>
          <p:spPr>
            <a:xfrm>
              <a:off x="4161692" y="2942492"/>
              <a:ext cx="2074985" cy="2063262"/>
            </a:xfrm>
            <a:prstGeom prst="ellipse">
              <a:avLst/>
            </a:prstGeom>
            <a:solidFill>
              <a:schemeClr val="bg1"/>
            </a:solidFill>
            <a:ln w="762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sp>
          <p:nvSpPr>
            <p:cNvPr id="12" name="Tekstvak 11">
              <a:extLst>
                <a:ext uri="{FF2B5EF4-FFF2-40B4-BE49-F238E27FC236}">
                  <a16:creationId xmlns:a16="http://schemas.microsoft.com/office/drawing/2014/main" id="{4CA71FB5-8E8C-4547-A495-88410344189A}"/>
                </a:ext>
              </a:extLst>
            </p:cNvPr>
            <p:cNvSpPr txBox="1"/>
            <p:nvPr/>
          </p:nvSpPr>
          <p:spPr>
            <a:xfrm>
              <a:off x="4402014" y="3712513"/>
              <a:ext cx="1594339" cy="523220"/>
            </a:xfrm>
            <a:prstGeom prst="rect">
              <a:avLst/>
            </a:prstGeom>
            <a:noFill/>
          </p:spPr>
          <p:txBody>
            <a:bodyPr wrap="square" rtlCol="0">
              <a:spAutoFit/>
            </a:bodyPr>
            <a:lstStyle/>
            <a:p>
              <a:pPr algn="ctr"/>
              <a:r>
                <a:rPr lang="nl-BE" sz="2800" b="1" dirty="0">
                  <a:solidFill>
                    <a:srgbClr val="C55A11"/>
                  </a:solidFill>
                </a:rPr>
                <a:t>NEW</a:t>
              </a:r>
            </a:p>
          </p:txBody>
        </p:sp>
        <p:cxnSp>
          <p:nvCxnSpPr>
            <p:cNvPr id="13" name="Rechte verbindingslijn 12">
              <a:extLst>
                <a:ext uri="{FF2B5EF4-FFF2-40B4-BE49-F238E27FC236}">
                  <a16:creationId xmlns:a16="http://schemas.microsoft.com/office/drawing/2014/main" id="{9399F65E-6EDB-054F-9AD5-97CA13273F27}"/>
                </a:ext>
              </a:extLst>
            </p:cNvPr>
            <p:cNvCxnSpPr/>
            <p:nvPr/>
          </p:nvCxnSpPr>
          <p:spPr>
            <a:xfrm>
              <a:off x="4232029" y="3575538"/>
              <a:ext cx="1934308" cy="0"/>
            </a:xfrm>
            <a:prstGeom prst="line">
              <a:avLst/>
            </a:prstGeom>
            <a:ln w="28575">
              <a:solidFill>
                <a:srgbClr val="C55A11"/>
              </a:solidFill>
            </a:ln>
          </p:spPr>
          <p:style>
            <a:lnRef idx="1">
              <a:schemeClr val="accent2"/>
            </a:lnRef>
            <a:fillRef idx="0">
              <a:schemeClr val="accent2"/>
            </a:fillRef>
            <a:effectRef idx="0">
              <a:schemeClr val="accent2"/>
            </a:effectRef>
            <a:fontRef idx="minor">
              <a:schemeClr val="tx1"/>
            </a:fontRef>
          </p:style>
        </p:cxnSp>
        <p:cxnSp>
          <p:nvCxnSpPr>
            <p:cNvPr id="14" name="Rechte verbindingslijn 13">
              <a:extLst>
                <a:ext uri="{FF2B5EF4-FFF2-40B4-BE49-F238E27FC236}">
                  <a16:creationId xmlns:a16="http://schemas.microsoft.com/office/drawing/2014/main" id="{66EF1AEA-871A-E745-8433-5CF079A32AEA}"/>
                </a:ext>
              </a:extLst>
            </p:cNvPr>
            <p:cNvCxnSpPr/>
            <p:nvPr/>
          </p:nvCxnSpPr>
          <p:spPr>
            <a:xfrm>
              <a:off x="4232029" y="4325815"/>
              <a:ext cx="1934308" cy="0"/>
            </a:xfrm>
            <a:prstGeom prst="line">
              <a:avLst/>
            </a:prstGeom>
            <a:ln w="28575">
              <a:solidFill>
                <a:srgbClr val="C55A11"/>
              </a:solidFill>
            </a:ln>
          </p:spPr>
          <p:style>
            <a:lnRef idx="1">
              <a:schemeClr val="accent2"/>
            </a:lnRef>
            <a:fillRef idx="0">
              <a:schemeClr val="accent2"/>
            </a:fillRef>
            <a:effectRef idx="0">
              <a:schemeClr val="accent2"/>
            </a:effectRef>
            <a:fontRef idx="minor">
              <a:schemeClr val="tx1"/>
            </a:fontRef>
          </p:style>
        </p:cxnSp>
      </p:grpSp>
      <p:pic>
        <p:nvPicPr>
          <p:cNvPr id="15" name="Afbeelding 14">
            <a:extLst>
              <a:ext uri="{FF2B5EF4-FFF2-40B4-BE49-F238E27FC236}">
                <a16:creationId xmlns:a16="http://schemas.microsoft.com/office/drawing/2014/main" id="{8B6CBE85-2A32-B640-B65B-C1A9D5FFC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379211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AA834EE-415C-424C-B0A3-B10D9D575C28}"/>
              </a:ext>
            </a:extLst>
          </p:cNvPr>
          <p:cNvSpPr>
            <a:spLocks noGrp="1"/>
          </p:cNvSpPr>
          <p:nvPr>
            <p:ph type="sldNum" sz="quarter" idx="12"/>
          </p:nvPr>
        </p:nvSpPr>
        <p:spPr/>
        <p:txBody>
          <a:bodyPr/>
          <a:lstStyle/>
          <a:p>
            <a:fld id="{09539AAF-3867-4D3A-A82A-6A12BDE0E59C}" type="slidenum">
              <a:rPr lang="nl-BE" smtClean="0"/>
              <a:t>32</a:t>
            </a:fld>
            <a:endParaRPr lang="nl-BE"/>
          </a:p>
        </p:txBody>
      </p:sp>
      <p:sp>
        <p:nvSpPr>
          <p:cNvPr id="16" name="Tekstvak 15">
            <a:extLst>
              <a:ext uri="{FF2B5EF4-FFF2-40B4-BE49-F238E27FC236}">
                <a16:creationId xmlns:a16="http://schemas.microsoft.com/office/drawing/2014/main" id="{0CE6A484-6A78-F746-842E-E7AD80A932B5}"/>
              </a:ext>
            </a:extLst>
          </p:cNvPr>
          <p:cNvSpPr txBox="1"/>
          <p:nvPr/>
        </p:nvSpPr>
        <p:spPr>
          <a:xfrm>
            <a:off x="1553309" y="2274835"/>
            <a:ext cx="2250830" cy="461665"/>
          </a:xfrm>
          <a:prstGeom prst="rect">
            <a:avLst/>
          </a:prstGeom>
          <a:noFill/>
          <a:ln>
            <a:solidFill>
              <a:schemeClr val="tx1"/>
            </a:solidFill>
          </a:ln>
        </p:spPr>
        <p:txBody>
          <a:bodyPr wrap="square" rtlCol="0">
            <a:spAutoFit/>
          </a:bodyPr>
          <a:lstStyle/>
          <a:p>
            <a:pPr algn="ctr"/>
            <a:r>
              <a:rPr lang="nl-BE" sz="2400" dirty="0"/>
              <a:t>Performance</a:t>
            </a:r>
            <a:endParaRPr lang="nl-BE" dirty="0"/>
          </a:p>
        </p:txBody>
      </p:sp>
      <p:sp>
        <p:nvSpPr>
          <p:cNvPr id="17" name="Tekstvak 16">
            <a:extLst>
              <a:ext uri="{FF2B5EF4-FFF2-40B4-BE49-F238E27FC236}">
                <a16:creationId xmlns:a16="http://schemas.microsoft.com/office/drawing/2014/main" id="{AA146050-982D-B544-9C04-1952E2B9A939}"/>
              </a:ext>
            </a:extLst>
          </p:cNvPr>
          <p:cNvSpPr txBox="1"/>
          <p:nvPr/>
        </p:nvSpPr>
        <p:spPr>
          <a:xfrm>
            <a:off x="1553309" y="4101778"/>
            <a:ext cx="2250830" cy="461665"/>
          </a:xfrm>
          <a:prstGeom prst="rect">
            <a:avLst/>
          </a:prstGeom>
          <a:noFill/>
          <a:ln>
            <a:solidFill>
              <a:schemeClr val="tx1"/>
            </a:solidFill>
          </a:ln>
        </p:spPr>
        <p:txBody>
          <a:bodyPr wrap="square" rtlCol="0">
            <a:spAutoFit/>
          </a:bodyPr>
          <a:lstStyle/>
          <a:p>
            <a:pPr algn="ctr"/>
            <a:r>
              <a:rPr lang="nl-BE" sz="2400" dirty="0"/>
              <a:t>Effort</a:t>
            </a:r>
            <a:endParaRPr lang="nl-BE" dirty="0"/>
          </a:p>
        </p:txBody>
      </p:sp>
      <p:sp>
        <p:nvSpPr>
          <p:cNvPr id="18" name="Tekstvak 17">
            <a:extLst>
              <a:ext uri="{FF2B5EF4-FFF2-40B4-BE49-F238E27FC236}">
                <a16:creationId xmlns:a16="http://schemas.microsoft.com/office/drawing/2014/main" id="{1C2BF97B-103A-E246-9C23-04346A57B963}"/>
              </a:ext>
            </a:extLst>
          </p:cNvPr>
          <p:cNvSpPr txBox="1"/>
          <p:nvPr/>
        </p:nvSpPr>
        <p:spPr>
          <a:xfrm>
            <a:off x="281356" y="3198167"/>
            <a:ext cx="2250830" cy="461665"/>
          </a:xfrm>
          <a:prstGeom prst="rect">
            <a:avLst/>
          </a:prstGeom>
          <a:noFill/>
          <a:ln>
            <a:solidFill>
              <a:schemeClr val="tx1"/>
            </a:solidFill>
          </a:ln>
        </p:spPr>
        <p:txBody>
          <a:bodyPr wrap="square" rtlCol="0">
            <a:spAutoFit/>
          </a:bodyPr>
          <a:lstStyle/>
          <a:p>
            <a:pPr algn="ctr"/>
            <a:r>
              <a:rPr lang="nl-BE" sz="2400" dirty="0"/>
              <a:t>Experience</a:t>
            </a:r>
            <a:endParaRPr lang="nl-BE" dirty="0"/>
          </a:p>
        </p:txBody>
      </p:sp>
      <p:sp>
        <p:nvSpPr>
          <p:cNvPr id="23" name="Tekstvak 22">
            <a:extLst>
              <a:ext uri="{FF2B5EF4-FFF2-40B4-BE49-F238E27FC236}">
                <a16:creationId xmlns:a16="http://schemas.microsoft.com/office/drawing/2014/main" id="{D5EC996F-76CC-A742-895D-532BAA74C019}"/>
              </a:ext>
            </a:extLst>
          </p:cNvPr>
          <p:cNvSpPr txBox="1"/>
          <p:nvPr/>
        </p:nvSpPr>
        <p:spPr>
          <a:xfrm>
            <a:off x="7895489" y="5743388"/>
            <a:ext cx="2250830" cy="461665"/>
          </a:xfrm>
          <a:prstGeom prst="rect">
            <a:avLst/>
          </a:prstGeom>
          <a:noFill/>
          <a:ln>
            <a:solidFill>
              <a:schemeClr val="tx1"/>
            </a:solidFill>
          </a:ln>
        </p:spPr>
        <p:txBody>
          <a:bodyPr wrap="square" rtlCol="0">
            <a:spAutoFit/>
          </a:bodyPr>
          <a:lstStyle/>
          <a:p>
            <a:pPr algn="ctr"/>
            <a:r>
              <a:rPr lang="nl-BE" sz="2400" dirty="0"/>
              <a:t>Principals</a:t>
            </a:r>
            <a:endParaRPr lang="nl-BE" dirty="0"/>
          </a:p>
        </p:txBody>
      </p:sp>
      <p:sp>
        <p:nvSpPr>
          <p:cNvPr id="24" name="Tekstvak 23">
            <a:extLst>
              <a:ext uri="{FF2B5EF4-FFF2-40B4-BE49-F238E27FC236}">
                <a16:creationId xmlns:a16="http://schemas.microsoft.com/office/drawing/2014/main" id="{A7FB8719-60E4-3046-8392-06CE50012232}"/>
              </a:ext>
            </a:extLst>
          </p:cNvPr>
          <p:cNvSpPr txBox="1"/>
          <p:nvPr/>
        </p:nvSpPr>
        <p:spPr>
          <a:xfrm>
            <a:off x="5369168" y="5743388"/>
            <a:ext cx="2250830" cy="461665"/>
          </a:xfrm>
          <a:prstGeom prst="rect">
            <a:avLst/>
          </a:prstGeom>
          <a:noFill/>
          <a:ln>
            <a:solidFill>
              <a:schemeClr val="tx1"/>
            </a:solidFill>
          </a:ln>
        </p:spPr>
        <p:txBody>
          <a:bodyPr wrap="square" rtlCol="0">
            <a:spAutoFit/>
          </a:bodyPr>
          <a:lstStyle/>
          <a:p>
            <a:pPr algn="ctr"/>
            <a:r>
              <a:rPr lang="nl-BE" sz="2400" dirty="0"/>
              <a:t>IT staff</a:t>
            </a:r>
            <a:endParaRPr lang="nl-BE" dirty="0"/>
          </a:p>
        </p:txBody>
      </p:sp>
      <p:sp>
        <p:nvSpPr>
          <p:cNvPr id="25" name="Tekstvak 24">
            <a:extLst>
              <a:ext uri="{FF2B5EF4-FFF2-40B4-BE49-F238E27FC236}">
                <a16:creationId xmlns:a16="http://schemas.microsoft.com/office/drawing/2014/main" id="{81EA3093-760C-5246-A4DC-7BBDA2838C35}"/>
              </a:ext>
            </a:extLst>
          </p:cNvPr>
          <p:cNvSpPr txBox="1"/>
          <p:nvPr/>
        </p:nvSpPr>
        <p:spPr>
          <a:xfrm>
            <a:off x="5369168" y="3198164"/>
            <a:ext cx="2250830" cy="461665"/>
          </a:xfrm>
          <a:prstGeom prst="rect">
            <a:avLst/>
          </a:prstGeom>
          <a:noFill/>
          <a:ln>
            <a:solidFill>
              <a:schemeClr val="tx1"/>
            </a:solidFill>
          </a:ln>
        </p:spPr>
        <p:txBody>
          <a:bodyPr wrap="square" rtlCol="0">
            <a:spAutoFit/>
          </a:bodyPr>
          <a:lstStyle/>
          <a:p>
            <a:pPr algn="ctr"/>
            <a:r>
              <a:rPr lang="nl-BE" sz="2400" dirty="0"/>
              <a:t>Support</a:t>
            </a:r>
            <a:endParaRPr lang="nl-BE" dirty="0"/>
          </a:p>
        </p:txBody>
      </p:sp>
      <p:sp>
        <p:nvSpPr>
          <p:cNvPr id="22" name="Tekstvak 21">
            <a:extLst>
              <a:ext uri="{FF2B5EF4-FFF2-40B4-BE49-F238E27FC236}">
                <a16:creationId xmlns:a16="http://schemas.microsoft.com/office/drawing/2014/main" id="{E9C84FF8-3683-AD4F-A9D5-356E9F4DBE56}"/>
              </a:ext>
            </a:extLst>
          </p:cNvPr>
          <p:cNvSpPr txBox="1"/>
          <p:nvPr/>
        </p:nvSpPr>
        <p:spPr>
          <a:xfrm>
            <a:off x="2825262" y="3198165"/>
            <a:ext cx="2250830" cy="461665"/>
          </a:xfrm>
          <a:prstGeom prst="rect">
            <a:avLst/>
          </a:prstGeom>
          <a:solidFill>
            <a:schemeClr val="bg1"/>
          </a:solidFill>
          <a:ln>
            <a:solidFill>
              <a:schemeClr val="tx1"/>
            </a:solidFill>
          </a:ln>
        </p:spPr>
        <p:txBody>
          <a:bodyPr wrap="square" rtlCol="0">
            <a:spAutoFit/>
          </a:bodyPr>
          <a:lstStyle/>
          <a:p>
            <a:pPr algn="ctr"/>
            <a:r>
              <a:rPr lang="nl-BE" sz="2400" dirty="0"/>
              <a:t>Colleague</a:t>
            </a:r>
            <a:endParaRPr lang="nl-BE" dirty="0"/>
          </a:p>
        </p:txBody>
      </p:sp>
      <p:sp>
        <p:nvSpPr>
          <p:cNvPr id="27" name="Tekstvak 26">
            <a:extLst>
              <a:ext uri="{FF2B5EF4-FFF2-40B4-BE49-F238E27FC236}">
                <a16:creationId xmlns:a16="http://schemas.microsoft.com/office/drawing/2014/main" id="{31F95D99-B5A1-C74F-AD7A-5CBC052E0F08}"/>
              </a:ext>
            </a:extLst>
          </p:cNvPr>
          <p:cNvSpPr txBox="1"/>
          <p:nvPr/>
        </p:nvSpPr>
        <p:spPr>
          <a:xfrm>
            <a:off x="7895489" y="3198164"/>
            <a:ext cx="2250830" cy="461665"/>
          </a:xfrm>
          <a:prstGeom prst="rect">
            <a:avLst/>
          </a:prstGeom>
          <a:noFill/>
          <a:ln>
            <a:solidFill>
              <a:schemeClr val="tx1"/>
            </a:solidFill>
          </a:ln>
        </p:spPr>
        <p:txBody>
          <a:bodyPr wrap="square" rtlCol="0">
            <a:spAutoFit/>
          </a:bodyPr>
          <a:lstStyle/>
          <a:p>
            <a:pPr algn="ctr"/>
            <a:r>
              <a:rPr lang="nl-BE" sz="2400" dirty="0"/>
              <a:t>School policy</a:t>
            </a:r>
            <a:endParaRPr lang="nl-BE" dirty="0"/>
          </a:p>
        </p:txBody>
      </p:sp>
      <p:sp>
        <p:nvSpPr>
          <p:cNvPr id="29" name="Tekstvak 28">
            <a:extLst>
              <a:ext uri="{FF2B5EF4-FFF2-40B4-BE49-F238E27FC236}">
                <a16:creationId xmlns:a16="http://schemas.microsoft.com/office/drawing/2014/main" id="{3878B246-2137-7541-809B-419CC98AFD4D}"/>
              </a:ext>
            </a:extLst>
          </p:cNvPr>
          <p:cNvSpPr txBox="1"/>
          <p:nvPr/>
        </p:nvSpPr>
        <p:spPr>
          <a:xfrm>
            <a:off x="7895489" y="1114605"/>
            <a:ext cx="2250830" cy="461665"/>
          </a:xfrm>
          <a:prstGeom prst="rect">
            <a:avLst/>
          </a:prstGeom>
          <a:noFill/>
          <a:ln>
            <a:solidFill>
              <a:schemeClr val="tx1"/>
            </a:solidFill>
          </a:ln>
        </p:spPr>
        <p:txBody>
          <a:bodyPr wrap="square" rtlCol="0">
            <a:spAutoFit/>
          </a:bodyPr>
          <a:lstStyle/>
          <a:p>
            <a:pPr algn="ctr"/>
            <a:r>
              <a:rPr lang="nl-BE" sz="2400" dirty="0"/>
              <a:t>Government</a:t>
            </a:r>
            <a:endParaRPr lang="nl-BE" dirty="0"/>
          </a:p>
        </p:txBody>
      </p:sp>
      <p:sp>
        <p:nvSpPr>
          <p:cNvPr id="30" name="Tekstvak 29">
            <a:extLst>
              <a:ext uri="{FF2B5EF4-FFF2-40B4-BE49-F238E27FC236}">
                <a16:creationId xmlns:a16="http://schemas.microsoft.com/office/drawing/2014/main" id="{16BB7B91-5220-9448-BBCF-5DB730BDB65E}"/>
              </a:ext>
            </a:extLst>
          </p:cNvPr>
          <p:cNvSpPr txBox="1"/>
          <p:nvPr/>
        </p:nvSpPr>
        <p:spPr>
          <a:xfrm>
            <a:off x="7895489" y="517084"/>
            <a:ext cx="2250830" cy="461665"/>
          </a:xfrm>
          <a:prstGeom prst="rect">
            <a:avLst/>
          </a:prstGeom>
          <a:noFill/>
          <a:ln>
            <a:solidFill>
              <a:schemeClr val="tx1"/>
            </a:solidFill>
          </a:ln>
        </p:spPr>
        <p:txBody>
          <a:bodyPr wrap="square" rtlCol="0">
            <a:spAutoFit/>
          </a:bodyPr>
          <a:lstStyle/>
          <a:p>
            <a:pPr algn="ctr"/>
            <a:r>
              <a:rPr lang="nl-BE" sz="2400" dirty="0"/>
              <a:t>Enterprise</a:t>
            </a:r>
            <a:endParaRPr lang="nl-BE" dirty="0"/>
          </a:p>
        </p:txBody>
      </p:sp>
      <p:sp>
        <p:nvSpPr>
          <p:cNvPr id="31" name="Tekstvak 30">
            <a:extLst>
              <a:ext uri="{FF2B5EF4-FFF2-40B4-BE49-F238E27FC236}">
                <a16:creationId xmlns:a16="http://schemas.microsoft.com/office/drawing/2014/main" id="{2E40E1BA-49AA-154F-9669-850AA19FCBB2}"/>
              </a:ext>
            </a:extLst>
          </p:cNvPr>
          <p:cNvSpPr txBox="1"/>
          <p:nvPr/>
        </p:nvSpPr>
        <p:spPr>
          <a:xfrm>
            <a:off x="10515599" y="3013497"/>
            <a:ext cx="1500555" cy="830997"/>
          </a:xfrm>
          <a:prstGeom prst="rect">
            <a:avLst/>
          </a:prstGeom>
          <a:noFill/>
          <a:ln>
            <a:solidFill>
              <a:schemeClr val="tx1"/>
            </a:solidFill>
          </a:ln>
        </p:spPr>
        <p:txBody>
          <a:bodyPr wrap="square" rtlCol="0">
            <a:spAutoFit/>
          </a:bodyPr>
          <a:lstStyle/>
          <a:p>
            <a:pPr algn="ctr"/>
            <a:r>
              <a:rPr lang="nl-BE" sz="2400" dirty="0"/>
              <a:t>Behavioral intention </a:t>
            </a:r>
            <a:endParaRPr lang="nl-BE" dirty="0"/>
          </a:p>
        </p:txBody>
      </p:sp>
      <p:sp>
        <p:nvSpPr>
          <p:cNvPr id="32" name="Tekstvak 31">
            <a:extLst>
              <a:ext uri="{FF2B5EF4-FFF2-40B4-BE49-F238E27FC236}">
                <a16:creationId xmlns:a16="http://schemas.microsoft.com/office/drawing/2014/main" id="{DD6A3D5F-6B54-9F42-B217-FEDB3D01784C}"/>
              </a:ext>
            </a:extLst>
          </p:cNvPr>
          <p:cNvSpPr txBox="1"/>
          <p:nvPr/>
        </p:nvSpPr>
        <p:spPr>
          <a:xfrm>
            <a:off x="5369168" y="517084"/>
            <a:ext cx="2250830" cy="461665"/>
          </a:xfrm>
          <a:prstGeom prst="rect">
            <a:avLst/>
          </a:prstGeom>
          <a:noFill/>
          <a:ln>
            <a:solidFill>
              <a:schemeClr val="tx1"/>
            </a:solidFill>
          </a:ln>
        </p:spPr>
        <p:txBody>
          <a:bodyPr wrap="square" rtlCol="0">
            <a:spAutoFit/>
          </a:bodyPr>
          <a:lstStyle/>
          <a:p>
            <a:pPr algn="ctr"/>
            <a:r>
              <a:rPr lang="nl-BE" sz="2400" dirty="0"/>
              <a:t>XR developers</a:t>
            </a:r>
            <a:endParaRPr lang="nl-BE" dirty="0"/>
          </a:p>
        </p:txBody>
      </p:sp>
      <p:cxnSp>
        <p:nvCxnSpPr>
          <p:cNvPr id="34" name="Rechte verbindingslijn met pijl 33">
            <a:extLst>
              <a:ext uri="{FF2B5EF4-FFF2-40B4-BE49-F238E27FC236}">
                <a16:creationId xmlns:a16="http://schemas.microsoft.com/office/drawing/2014/main" id="{C3AF4562-E475-0643-A184-F58B20D40C6B}"/>
              </a:ext>
            </a:extLst>
          </p:cNvPr>
          <p:cNvCxnSpPr>
            <a:stCxn id="18" idx="0"/>
            <a:endCxn id="16" idx="2"/>
          </p:cNvCxnSpPr>
          <p:nvPr/>
        </p:nvCxnSpPr>
        <p:spPr>
          <a:xfrm flipV="1">
            <a:off x="1406771" y="2736500"/>
            <a:ext cx="1271953" cy="4616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Rechte verbindingslijn met pijl 35">
            <a:extLst>
              <a:ext uri="{FF2B5EF4-FFF2-40B4-BE49-F238E27FC236}">
                <a16:creationId xmlns:a16="http://schemas.microsoft.com/office/drawing/2014/main" id="{378E5D63-EECB-F742-AA48-43493703A7F5}"/>
              </a:ext>
            </a:extLst>
          </p:cNvPr>
          <p:cNvCxnSpPr>
            <a:stCxn id="18" idx="2"/>
            <a:endCxn id="17" idx="0"/>
          </p:cNvCxnSpPr>
          <p:nvPr/>
        </p:nvCxnSpPr>
        <p:spPr>
          <a:xfrm>
            <a:off x="1406771" y="3659832"/>
            <a:ext cx="1271953" cy="4419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Rechte verbindingslijn met pijl 37">
            <a:extLst>
              <a:ext uri="{FF2B5EF4-FFF2-40B4-BE49-F238E27FC236}">
                <a16:creationId xmlns:a16="http://schemas.microsoft.com/office/drawing/2014/main" id="{75AB1EA1-9484-DE4C-B5B5-2D30F0B96962}"/>
              </a:ext>
            </a:extLst>
          </p:cNvPr>
          <p:cNvCxnSpPr>
            <a:stCxn id="22" idx="1"/>
            <a:endCxn id="18" idx="3"/>
          </p:cNvCxnSpPr>
          <p:nvPr/>
        </p:nvCxnSpPr>
        <p:spPr>
          <a:xfrm flipH="1">
            <a:off x="2532186" y="3428998"/>
            <a:ext cx="293076" cy="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Rechte verbindingslijn met pijl 39">
            <a:extLst>
              <a:ext uri="{FF2B5EF4-FFF2-40B4-BE49-F238E27FC236}">
                <a16:creationId xmlns:a16="http://schemas.microsoft.com/office/drawing/2014/main" id="{BA0C0891-B758-7045-A434-4F616986BC3A}"/>
              </a:ext>
            </a:extLst>
          </p:cNvPr>
          <p:cNvCxnSpPr>
            <a:stCxn id="22" idx="0"/>
            <a:endCxn id="16" idx="3"/>
          </p:cNvCxnSpPr>
          <p:nvPr/>
        </p:nvCxnSpPr>
        <p:spPr>
          <a:xfrm flipH="1" flipV="1">
            <a:off x="3804139" y="2505668"/>
            <a:ext cx="146538" cy="69249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2" name="Rechte verbindingslijn met pijl 41">
            <a:extLst>
              <a:ext uri="{FF2B5EF4-FFF2-40B4-BE49-F238E27FC236}">
                <a16:creationId xmlns:a16="http://schemas.microsoft.com/office/drawing/2014/main" id="{8289A100-4875-C94C-9312-9D8566EC61C3}"/>
              </a:ext>
            </a:extLst>
          </p:cNvPr>
          <p:cNvCxnSpPr>
            <a:stCxn id="22" idx="2"/>
            <a:endCxn id="17" idx="3"/>
          </p:cNvCxnSpPr>
          <p:nvPr/>
        </p:nvCxnSpPr>
        <p:spPr>
          <a:xfrm flipH="1">
            <a:off x="3804139" y="3659830"/>
            <a:ext cx="146538" cy="67278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4" name="Tekstvak 43">
            <a:extLst>
              <a:ext uri="{FF2B5EF4-FFF2-40B4-BE49-F238E27FC236}">
                <a16:creationId xmlns:a16="http://schemas.microsoft.com/office/drawing/2014/main" id="{D72EFA87-F751-034C-B6C8-2B84EEBE259E}"/>
              </a:ext>
            </a:extLst>
          </p:cNvPr>
          <p:cNvSpPr txBox="1"/>
          <p:nvPr/>
        </p:nvSpPr>
        <p:spPr>
          <a:xfrm>
            <a:off x="281354" y="4969338"/>
            <a:ext cx="2250830" cy="461665"/>
          </a:xfrm>
          <a:prstGeom prst="rect">
            <a:avLst/>
          </a:prstGeom>
          <a:noFill/>
          <a:ln>
            <a:solidFill>
              <a:schemeClr val="tx1"/>
            </a:solidFill>
          </a:ln>
        </p:spPr>
        <p:txBody>
          <a:bodyPr wrap="square" rtlCol="0">
            <a:spAutoFit/>
          </a:bodyPr>
          <a:lstStyle/>
          <a:p>
            <a:pPr algn="ctr"/>
            <a:r>
              <a:rPr lang="nl-BE" sz="2400" dirty="0"/>
              <a:t>Age</a:t>
            </a:r>
            <a:endParaRPr lang="nl-BE" dirty="0"/>
          </a:p>
        </p:txBody>
      </p:sp>
      <p:sp>
        <p:nvSpPr>
          <p:cNvPr id="45" name="Tekstvak 44">
            <a:extLst>
              <a:ext uri="{FF2B5EF4-FFF2-40B4-BE49-F238E27FC236}">
                <a16:creationId xmlns:a16="http://schemas.microsoft.com/office/drawing/2014/main" id="{8F4DF49F-5706-824D-ACEA-F33875F54836}"/>
              </a:ext>
            </a:extLst>
          </p:cNvPr>
          <p:cNvSpPr txBox="1"/>
          <p:nvPr/>
        </p:nvSpPr>
        <p:spPr>
          <a:xfrm>
            <a:off x="257906" y="5763912"/>
            <a:ext cx="2250830" cy="461665"/>
          </a:xfrm>
          <a:prstGeom prst="rect">
            <a:avLst/>
          </a:prstGeom>
          <a:noFill/>
          <a:ln>
            <a:solidFill>
              <a:schemeClr val="tx1"/>
            </a:solidFill>
          </a:ln>
        </p:spPr>
        <p:txBody>
          <a:bodyPr wrap="square" rtlCol="0">
            <a:spAutoFit/>
          </a:bodyPr>
          <a:lstStyle/>
          <a:p>
            <a:pPr algn="ctr"/>
            <a:r>
              <a:rPr lang="nl-BE" sz="2400" dirty="0"/>
              <a:t>Gender</a:t>
            </a:r>
            <a:endParaRPr lang="nl-BE" dirty="0"/>
          </a:p>
        </p:txBody>
      </p:sp>
      <p:cxnSp>
        <p:nvCxnSpPr>
          <p:cNvPr id="47" name="Rechte verbindingslijn 46">
            <a:extLst>
              <a:ext uri="{FF2B5EF4-FFF2-40B4-BE49-F238E27FC236}">
                <a16:creationId xmlns:a16="http://schemas.microsoft.com/office/drawing/2014/main" id="{8DECC433-8CA7-624F-A7CD-50023A12A6B0}"/>
              </a:ext>
            </a:extLst>
          </p:cNvPr>
          <p:cNvCxnSpPr>
            <a:cxnSpLocks/>
          </p:cNvCxnSpPr>
          <p:nvPr/>
        </p:nvCxnSpPr>
        <p:spPr>
          <a:xfrm flipV="1">
            <a:off x="310661" y="4968533"/>
            <a:ext cx="2250830" cy="462470"/>
          </a:xfrm>
          <a:prstGeom prst="line">
            <a:avLst/>
          </a:prstGeom>
        </p:spPr>
        <p:style>
          <a:lnRef idx="1">
            <a:schemeClr val="dk1"/>
          </a:lnRef>
          <a:fillRef idx="0">
            <a:schemeClr val="dk1"/>
          </a:fillRef>
          <a:effectRef idx="0">
            <a:schemeClr val="dk1"/>
          </a:effectRef>
          <a:fontRef idx="minor">
            <a:schemeClr val="tx1"/>
          </a:fontRef>
        </p:style>
      </p:cxnSp>
      <p:cxnSp>
        <p:nvCxnSpPr>
          <p:cNvPr id="49" name="Rechte verbindingslijn 48">
            <a:extLst>
              <a:ext uri="{FF2B5EF4-FFF2-40B4-BE49-F238E27FC236}">
                <a16:creationId xmlns:a16="http://schemas.microsoft.com/office/drawing/2014/main" id="{277BD73D-B951-9846-BED0-FEE517E50C33}"/>
              </a:ext>
            </a:extLst>
          </p:cNvPr>
          <p:cNvCxnSpPr>
            <a:cxnSpLocks/>
          </p:cNvCxnSpPr>
          <p:nvPr/>
        </p:nvCxnSpPr>
        <p:spPr>
          <a:xfrm flipV="1">
            <a:off x="281354" y="5743388"/>
            <a:ext cx="2250830" cy="462470"/>
          </a:xfrm>
          <a:prstGeom prst="line">
            <a:avLst/>
          </a:prstGeom>
        </p:spPr>
        <p:style>
          <a:lnRef idx="1">
            <a:schemeClr val="dk1"/>
          </a:lnRef>
          <a:fillRef idx="0">
            <a:schemeClr val="dk1"/>
          </a:fillRef>
          <a:effectRef idx="0">
            <a:schemeClr val="dk1"/>
          </a:effectRef>
          <a:fontRef idx="minor">
            <a:schemeClr val="tx1"/>
          </a:fontRef>
        </p:style>
      </p:cxnSp>
      <p:cxnSp>
        <p:nvCxnSpPr>
          <p:cNvPr id="67" name="Rechte verbindingslijn met pijl 66">
            <a:extLst>
              <a:ext uri="{FF2B5EF4-FFF2-40B4-BE49-F238E27FC236}">
                <a16:creationId xmlns:a16="http://schemas.microsoft.com/office/drawing/2014/main" id="{2175C18E-6BB0-6446-80D3-C2E53AF9AD6C}"/>
              </a:ext>
            </a:extLst>
          </p:cNvPr>
          <p:cNvCxnSpPr>
            <a:stCxn id="32" idx="2"/>
            <a:endCxn id="25" idx="0"/>
          </p:cNvCxnSpPr>
          <p:nvPr/>
        </p:nvCxnSpPr>
        <p:spPr>
          <a:xfrm>
            <a:off x="6494583" y="978749"/>
            <a:ext cx="0" cy="22194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Rechte verbindingslijn met pijl 68">
            <a:extLst>
              <a:ext uri="{FF2B5EF4-FFF2-40B4-BE49-F238E27FC236}">
                <a16:creationId xmlns:a16="http://schemas.microsoft.com/office/drawing/2014/main" id="{3E17CF8A-175C-2046-A948-9DB73A4257F1}"/>
              </a:ext>
            </a:extLst>
          </p:cNvPr>
          <p:cNvCxnSpPr>
            <a:stCxn id="24" idx="0"/>
            <a:endCxn id="25" idx="2"/>
          </p:cNvCxnSpPr>
          <p:nvPr/>
        </p:nvCxnSpPr>
        <p:spPr>
          <a:xfrm flipV="1">
            <a:off x="6494583" y="3659829"/>
            <a:ext cx="0" cy="20835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Rechte verbindingslijn met pijl 70">
            <a:extLst>
              <a:ext uri="{FF2B5EF4-FFF2-40B4-BE49-F238E27FC236}">
                <a16:creationId xmlns:a16="http://schemas.microsoft.com/office/drawing/2014/main" id="{D169CCA9-CF91-AB43-A63C-0E3712B3C79A}"/>
              </a:ext>
            </a:extLst>
          </p:cNvPr>
          <p:cNvCxnSpPr>
            <a:stCxn id="29" idx="2"/>
            <a:endCxn id="27" idx="0"/>
          </p:cNvCxnSpPr>
          <p:nvPr/>
        </p:nvCxnSpPr>
        <p:spPr>
          <a:xfrm>
            <a:off x="9020904" y="1576270"/>
            <a:ext cx="0" cy="16218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Rechte verbindingslijn met pijl 73">
            <a:extLst>
              <a:ext uri="{FF2B5EF4-FFF2-40B4-BE49-F238E27FC236}">
                <a16:creationId xmlns:a16="http://schemas.microsoft.com/office/drawing/2014/main" id="{BDC94E2E-5D6F-3B4B-9E83-AC86E9999208}"/>
              </a:ext>
            </a:extLst>
          </p:cNvPr>
          <p:cNvCxnSpPr>
            <a:stCxn id="23" idx="0"/>
            <a:endCxn id="27" idx="2"/>
          </p:cNvCxnSpPr>
          <p:nvPr/>
        </p:nvCxnSpPr>
        <p:spPr>
          <a:xfrm flipV="1">
            <a:off x="9020904" y="3659829"/>
            <a:ext cx="0" cy="20835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5" name="Rechthoek 74">
            <a:extLst>
              <a:ext uri="{FF2B5EF4-FFF2-40B4-BE49-F238E27FC236}">
                <a16:creationId xmlns:a16="http://schemas.microsoft.com/office/drawing/2014/main" id="{3AB6935A-1E2B-9946-A3CC-30F5D03FFECE}"/>
              </a:ext>
            </a:extLst>
          </p:cNvPr>
          <p:cNvSpPr/>
          <p:nvPr/>
        </p:nvSpPr>
        <p:spPr>
          <a:xfrm>
            <a:off x="5076092" y="257908"/>
            <a:ext cx="5439507" cy="20169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6" name="Rechthoek 75">
            <a:extLst>
              <a:ext uri="{FF2B5EF4-FFF2-40B4-BE49-F238E27FC236}">
                <a16:creationId xmlns:a16="http://schemas.microsoft.com/office/drawing/2014/main" id="{278002DE-54FA-F548-8026-50D184118389}"/>
              </a:ext>
            </a:extLst>
          </p:cNvPr>
          <p:cNvSpPr/>
          <p:nvPr/>
        </p:nvSpPr>
        <p:spPr>
          <a:xfrm>
            <a:off x="5076092" y="4701556"/>
            <a:ext cx="5439507" cy="20169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7" name="Rechthoek 76">
            <a:extLst>
              <a:ext uri="{FF2B5EF4-FFF2-40B4-BE49-F238E27FC236}">
                <a16:creationId xmlns:a16="http://schemas.microsoft.com/office/drawing/2014/main" id="{898F1B34-2E11-584E-9E52-A8908F9F41E5}"/>
              </a:ext>
            </a:extLst>
          </p:cNvPr>
          <p:cNvSpPr/>
          <p:nvPr/>
        </p:nvSpPr>
        <p:spPr>
          <a:xfrm>
            <a:off x="5228492" y="386862"/>
            <a:ext cx="2567353" cy="5969488"/>
          </a:xfrm>
          <a:prstGeom prst="rect">
            <a:avLst/>
          </a:prstGeom>
          <a:no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8" name="Rechthoek 77">
            <a:extLst>
              <a:ext uri="{FF2B5EF4-FFF2-40B4-BE49-F238E27FC236}">
                <a16:creationId xmlns:a16="http://schemas.microsoft.com/office/drawing/2014/main" id="{01EA3727-AB33-8348-A605-1C3E55F5F8A6}"/>
              </a:ext>
            </a:extLst>
          </p:cNvPr>
          <p:cNvSpPr/>
          <p:nvPr/>
        </p:nvSpPr>
        <p:spPr>
          <a:xfrm>
            <a:off x="7760674" y="386862"/>
            <a:ext cx="2567353" cy="5969488"/>
          </a:xfrm>
          <a:prstGeom prst="rect">
            <a:avLst/>
          </a:prstGeom>
          <a:no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82" name="Rechte verbindingslijn met pijl 81">
            <a:extLst>
              <a:ext uri="{FF2B5EF4-FFF2-40B4-BE49-F238E27FC236}">
                <a16:creationId xmlns:a16="http://schemas.microsoft.com/office/drawing/2014/main" id="{0B6892E5-F34F-0A4F-A790-33FE9C65BFF1}"/>
              </a:ext>
            </a:extLst>
          </p:cNvPr>
          <p:cNvCxnSpPr>
            <a:stCxn id="25" idx="2"/>
            <a:endCxn id="17" idx="3"/>
          </p:cNvCxnSpPr>
          <p:nvPr/>
        </p:nvCxnSpPr>
        <p:spPr>
          <a:xfrm flipH="1">
            <a:off x="3804139" y="3659829"/>
            <a:ext cx="2690444" cy="67278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4" name="Rechte verbindingslijn met pijl 83">
            <a:extLst>
              <a:ext uri="{FF2B5EF4-FFF2-40B4-BE49-F238E27FC236}">
                <a16:creationId xmlns:a16="http://schemas.microsoft.com/office/drawing/2014/main" id="{303A39F7-9DF4-5442-B5F5-7BE09BA95F02}"/>
              </a:ext>
            </a:extLst>
          </p:cNvPr>
          <p:cNvCxnSpPr>
            <a:stCxn id="27" idx="0"/>
            <a:endCxn id="16" idx="3"/>
          </p:cNvCxnSpPr>
          <p:nvPr/>
        </p:nvCxnSpPr>
        <p:spPr>
          <a:xfrm flipH="1" flipV="1">
            <a:off x="3804139" y="2505668"/>
            <a:ext cx="5216765" cy="69249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9" name="Rechte verbindingslijn met pijl 88">
            <a:extLst>
              <a:ext uri="{FF2B5EF4-FFF2-40B4-BE49-F238E27FC236}">
                <a16:creationId xmlns:a16="http://schemas.microsoft.com/office/drawing/2014/main" id="{9B146332-7CAC-F94E-B69E-869735CC849F}"/>
              </a:ext>
            </a:extLst>
          </p:cNvPr>
          <p:cNvCxnSpPr>
            <a:stCxn id="16" idx="3"/>
            <a:endCxn id="31" idx="0"/>
          </p:cNvCxnSpPr>
          <p:nvPr/>
        </p:nvCxnSpPr>
        <p:spPr>
          <a:xfrm>
            <a:off x="3804139" y="2505668"/>
            <a:ext cx="7461738" cy="50782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35" name="Afbeelding 34">
            <a:extLst>
              <a:ext uri="{FF2B5EF4-FFF2-40B4-BE49-F238E27FC236}">
                <a16:creationId xmlns:a16="http://schemas.microsoft.com/office/drawing/2014/main" id="{3FA69543-A2E8-3F44-85D0-D02CCE3BB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315731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8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8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8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3" grpId="0" animBg="1"/>
      <p:bldP spid="24" grpId="0" animBg="1"/>
      <p:bldP spid="25" grpId="0" animBg="1"/>
      <p:bldP spid="22" grpId="0" animBg="1"/>
      <p:bldP spid="27" grpId="0" animBg="1"/>
      <p:bldP spid="29" grpId="0" animBg="1"/>
      <p:bldP spid="30" grpId="0" animBg="1"/>
      <p:bldP spid="31" grpId="0" animBg="1"/>
      <p:bldP spid="32" grpId="0" animBg="1"/>
      <p:bldP spid="44" grpId="0" animBg="1"/>
      <p:bldP spid="45" grpId="0" animBg="1"/>
      <p:bldP spid="75" grpId="0" animBg="1"/>
      <p:bldP spid="76" grpId="0" animBg="1"/>
      <p:bldP spid="77" grpId="0" animBg="1"/>
      <p:bldP spid="7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B8B62-90B6-E748-8D1B-AF665052296F}"/>
              </a:ext>
            </a:extLst>
          </p:cNvPr>
          <p:cNvSpPr>
            <a:spLocks noGrp="1"/>
          </p:cNvSpPr>
          <p:nvPr>
            <p:ph type="title"/>
          </p:nvPr>
        </p:nvSpPr>
        <p:spPr/>
        <p:txBody>
          <a:bodyPr/>
          <a:lstStyle/>
          <a:p>
            <a:r>
              <a:rPr lang="nl-BE" dirty="0"/>
              <a:t>Virtual reality in het onderwijs: voorbij de hype</a:t>
            </a:r>
          </a:p>
        </p:txBody>
      </p:sp>
      <p:sp>
        <p:nvSpPr>
          <p:cNvPr id="3" name="Tijdelijke aanduiding voor tekst 2">
            <a:extLst>
              <a:ext uri="{FF2B5EF4-FFF2-40B4-BE49-F238E27FC236}">
                <a16:creationId xmlns:a16="http://schemas.microsoft.com/office/drawing/2014/main" id="{2B6C5C96-F9B8-4C45-861B-A76124D61EDF}"/>
              </a:ext>
            </a:extLst>
          </p:cNvPr>
          <p:cNvSpPr>
            <a:spLocks noGrp="1"/>
          </p:cNvSpPr>
          <p:nvPr>
            <p:ph type="body" idx="1"/>
          </p:nvPr>
        </p:nvSpPr>
        <p:spPr/>
        <p:txBody>
          <a:bodyPr/>
          <a:lstStyle/>
          <a:p>
            <a:r>
              <a:rPr lang="nl-BE" dirty="0"/>
              <a:t>Ok, dat is theorie, </a:t>
            </a:r>
            <a:r>
              <a:rPr lang="nl-BE" dirty="0">
                <a:solidFill>
                  <a:schemeClr val="accent2"/>
                </a:solidFill>
              </a:rPr>
              <a:t>wat zegt de praktijk?</a:t>
            </a:r>
          </a:p>
        </p:txBody>
      </p:sp>
      <p:sp>
        <p:nvSpPr>
          <p:cNvPr id="4" name="Tijdelijke aanduiding voor dianummer 3">
            <a:extLst>
              <a:ext uri="{FF2B5EF4-FFF2-40B4-BE49-F238E27FC236}">
                <a16:creationId xmlns:a16="http://schemas.microsoft.com/office/drawing/2014/main" id="{5B00F3CA-0E60-A746-B819-BF987B7D9B6F}"/>
              </a:ext>
            </a:extLst>
          </p:cNvPr>
          <p:cNvSpPr>
            <a:spLocks noGrp="1"/>
          </p:cNvSpPr>
          <p:nvPr>
            <p:ph type="sldNum" sz="quarter" idx="12"/>
          </p:nvPr>
        </p:nvSpPr>
        <p:spPr/>
        <p:txBody>
          <a:bodyPr/>
          <a:lstStyle/>
          <a:p>
            <a:fld id="{09539AAF-3867-4D3A-A82A-6A12BDE0E59C}" type="slidenum">
              <a:rPr lang="nl-BE" smtClean="0"/>
              <a:t>33</a:t>
            </a:fld>
            <a:endParaRPr lang="nl-BE"/>
          </a:p>
        </p:txBody>
      </p:sp>
      <p:pic>
        <p:nvPicPr>
          <p:cNvPr id="5" name="Afbeelding 4">
            <a:extLst>
              <a:ext uri="{FF2B5EF4-FFF2-40B4-BE49-F238E27FC236}">
                <a16:creationId xmlns:a16="http://schemas.microsoft.com/office/drawing/2014/main" id="{54EE4FDD-FE30-EE48-A4D1-B7AB69C6FABA}"/>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t="21797"/>
          <a:stretch/>
        </p:blipFill>
        <p:spPr>
          <a:xfrm>
            <a:off x="0" y="0"/>
            <a:ext cx="7385035" cy="6861775"/>
          </a:xfrm>
          <a:prstGeom prst="rect">
            <a:avLst/>
          </a:prstGeom>
        </p:spPr>
      </p:pic>
      <p:pic>
        <p:nvPicPr>
          <p:cNvPr id="6" name="Afbeelding 5">
            <a:extLst>
              <a:ext uri="{FF2B5EF4-FFF2-40B4-BE49-F238E27FC236}">
                <a16:creationId xmlns:a16="http://schemas.microsoft.com/office/drawing/2014/main" id="{AFCC2409-4F9F-1340-953E-63637E2D2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548609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9BE0F-8AB1-3B44-B7A0-DD7E184C19E3}"/>
              </a:ext>
            </a:extLst>
          </p:cNvPr>
          <p:cNvSpPr>
            <a:spLocks noGrp="1"/>
          </p:cNvSpPr>
          <p:nvPr>
            <p:ph type="title"/>
          </p:nvPr>
        </p:nvSpPr>
        <p:spPr/>
        <p:txBody>
          <a:bodyPr/>
          <a:lstStyle/>
          <a:p>
            <a:r>
              <a:rPr lang="nl-BE" dirty="0">
                <a:solidFill>
                  <a:schemeClr val="accent1">
                    <a:lumMod val="50000"/>
                  </a:schemeClr>
                </a:solidFill>
              </a:rPr>
              <a:t>Virtual reality learning limitations studies</a:t>
            </a:r>
          </a:p>
        </p:txBody>
      </p:sp>
      <p:sp>
        <p:nvSpPr>
          <p:cNvPr id="3" name="Tijdelijke aanduiding voor inhoud 2">
            <a:extLst>
              <a:ext uri="{FF2B5EF4-FFF2-40B4-BE49-F238E27FC236}">
                <a16:creationId xmlns:a16="http://schemas.microsoft.com/office/drawing/2014/main" id="{A9EB15FE-AE34-DF49-AF00-9E63C67C6206}"/>
              </a:ext>
            </a:extLst>
          </p:cNvPr>
          <p:cNvSpPr>
            <a:spLocks noGrp="1"/>
          </p:cNvSpPr>
          <p:nvPr>
            <p:ph idx="1"/>
          </p:nvPr>
        </p:nvSpPr>
        <p:spPr/>
        <p:txBody>
          <a:bodyPr/>
          <a:lstStyle/>
          <a:p>
            <a:pPr marL="0" indent="0">
              <a:buNone/>
            </a:pPr>
            <a:r>
              <a:rPr lang="nl-BE" dirty="0"/>
              <a:t>“experimental designs are limited in that the controlled settings may cause the subjects to act in accordance with what they believe the experiments are looking for” (Chan et al., 2017 in Suh &amp; Prophet, 2018)</a:t>
            </a:r>
          </a:p>
          <a:p>
            <a:pPr marL="0" indent="0">
              <a:buNone/>
            </a:pPr>
            <a:r>
              <a:rPr lang="nl-BE" dirty="0"/>
              <a:t>“most papers report experiments in high education or adult training “ (Freina &amp; Ott, 2015)</a:t>
            </a:r>
          </a:p>
          <a:p>
            <a:pPr marL="0" indent="0">
              <a:buNone/>
            </a:pPr>
            <a:r>
              <a:rPr lang="nl-BE" dirty="0"/>
              <a:t>“future research should move away from laboratory style experiments, and examine the use of educational VR in an authentic setting, as part of a real educational or training program” (Jensen &amp; Konradsen, 2018)</a:t>
            </a:r>
          </a:p>
          <a:p>
            <a:pPr marL="0" indent="0">
              <a:buNone/>
            </a:pPr>
            <a:endParaRPr lang="nl-BE" dirty="0"/>
          </a:p>
        </p:txBody>
      </p:sp>
      <p:sp>
        <p:nvSpPr>
          <p:cNvPr id="4" name="Tijdelijke aanduiding voor dianummer 3">
            <a:extLst>
              <a:ext uri="{FF2B5EF4-FFF2-40B4-BE49-F238E27FC236}">
                <a16:creationId xmlns:a16="http://schemas.microsoft.com/office/drawing/2014/main" id="{628CAE62-3DEE-7247-8353-EDBDEC2112FF}"/>
              </a:ext>
            </a:extLst>
          </p:cNvPr>
          <p:cNvSpPr>
            <a:spLocks noGrp="1"/>
          </p:cNvSpPr>
          <p:nvPr>
            <p:ph type="sldNum" sz="quarter" idx="12"/>
          </p:nvPr>
        </p:nvSpPr>
        <p:spPr/>
        <p:txBody>
          <a:bodyPr/>
          <a:lstStyle/>
          <a:p>
            <a:fld id="{09539AAF-3867-4D3A-A82A-6A12BDE0E59C}" type="slidenum">
              <a:rPr lang="nl-BE" smtClean="0"/>
              <a:t>34</a:t>
            </a:fld>
            <a:endParaRPr lang="nl-BE"/>
          </a:p>
        </p:txBody>
      </p:sp>
      <p:pic>
        <p:nvPicPr>
          <p:cNvPr id="5" name="Afbeelding 4">
            <a:extLst>
              <a:ext uri="{FF2B5EF4-FFF2-40B4-BE49-F238E27FC236}">
                <a16:creationId xmlns:a16="http://schemas.microsoft.com/office/drawing/2014/main" id="{BBA24C13-A6BB-934E-A2E9-C83E21402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2192352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9BE0F-8AB1-3B44-B7A0-DD7E184C19E3}"/>
              </a:ext>
            </a:extLst>
          </p:cNvPr>
          <p:cNvSpPr>
            <a:spLocks noGrp="1"/>
          </p:cNvSpPr>
          <p:nvPr>
            <p:ph type="title"/>
          </p:nvPr>
        </p:nvSpPr>
        <p:spPr/>
        <p:txBody>
          <a:bodyPr/>
          <a:lstStyle/>
          <a:p>
            <a:r>
              <a:rPr lang="nl-BE" dirty="0">
                <a:solidFill>
                  <a:schemeClr val="accent1">
                    <a:lumMod val="50000"/>
                  </a:schemeClr>
                </a:solidFill>
              </a:rPr>
              <a:t>Virtual reality learning limitations studies</a:t>
            </a:r>
          </a:p>
        </p:txBody>
      </p:sp>
      <p:sp>
        <p:nvSpPr>
          <p:cNvPr id="3" name="Tijdelijke aanduiding voor inhoud 2">
            <a:extLst>
              <a:ext uri="{FF2B5EF4-FFF2-40B4-BE49-F238E27FC236}">
                <a16:creationId xmlns:a16="http://schemas.microsoft.com/office/drawing/2014/main" id="{A9EB15FE-AE34-DF49-AF00-9E63C67C6206}"/>
              </a:ext>
            </a:extLst>
          </p:cNvPr>
          <p:cNvSpPr>
            <a:spLocks noGrp="1"/>
          </p:cNvSpPr>
          <p:nvPr>
            <p:ph idx="1"/>
          </p:nvPr>
        </p:nvSpPr>
        <p:spPr>
          <a:xfrm>
            <a:off x="4507675" y="1690688"/>
            <a:ext cx="6717265" cy="4351338"/>
          </a:xfrm>
        </p:spPr>
        <p:txBody>
          <a:bodyPr>
            <a:normAutofit/>
          </a:bodyPr>
          <a:lstStyle/>
          <a:p>
            <a:pPr marL="0" indent="0">
              <a:buNone/>
            </a:pPr>
            <a:r>
              <a:rPr lang="nl-BE" dirty="0"/>
              <a:t>“Conducting research in natural settings is very different from inquiry enacted in controlled, experimental, laboratory or clinical research. Classrooms are socially active, sometimes unpredictable, places that yield unique and credible insights into the deployment of technology in the field.” </a:t>
            </a:r>
          </a:p>
          <a:p>
            <a:pPr marL="0" indent="0">
              <a:buNone/>
            </a:pPr>
            <a:endParaRPr lang="nl-BE" dirty="0"/>
          </a:p>
        </p:txBody>
      </p:sp>
      <p:sp>
        <p:nvSpPr>
          <p:cNvPr id="4" name="Tijdelijke aanduiding voor dianummer 3">
            <a:extLst>
              <a:ext uri="{FF2B5EF4-FFF2-40B4-BE49-F238E27FC236}">
                <a16:creationId xmlns:a16="http://schemas.microsoft.com/office/drawing/2014/main" id="{628CAE62-3DEE-7247-8353-EDBDEC2112FF}"/>
              </a:ext>
            </a:extLst>
          </p:cNvPr>
          <p:cNvSpPr>
            <a:spLocks noGrp="1"/>
          </p:cNvSpPr>
          <p:nvPr>
            <p:ph type="sldNum" sz="quarter" idx="12"/>
          </p:nvPr>
        </p:nvSpPr>
        <p:spPr/>
        <p:txBody>
          <a:bodyPr/>
          <a:lstStyle/>
          <a:p>
            <a:fld id="{09539AAF-3867-4D3A-A82A-6A12BDE0E59C}" type="slidenum">
              <a:rPr lang="nl-BE" smtClean="0"/>
              <a:t>35</a:t>
            </a:fld>
            <a:endParaRPr lang="nl-BE"/>
          </a:p>
        </p:txBody>
      </p:sp>
      <p:pic>
        <p:nvPicPr>
          <p:cNvPr id="6" name="Afbeelding 5">
            <a:extLst>
              <a:ext uri="{FF2B5EF4-FFF2-40B4-BE49-F238E27FC236}">
                <a16:creationId xmlns:a16="http://schemas.microsoft.com/office/drawing/2014/main" id="{BA2BE34F-4DA2-0B48-96AB-8034077A26B0}"/>
              </a:ext>
            </a:extLst>
          </p:cNvPr>
          <p:cNvPicPr>
            <a:picLocks noChangeAspect="1"/>
          </p:cNvPicPr>
          <p:nvPr/>
        </p:nvPicPr>
        <p:blipFill rotWithShape="1">
          <a:blip r:embed="rId2">
            <a:extLst>
              <a:ext uri="{28A0092B-C50C-407E-A947-70E740481C1C}">
                <a14:useLocalDpi xmlns:a14="http://schemas.microsoft.com/office/drawing/2010/main" val="0"/>
              </a:ext>
            </a:extLst>
          </a:blip>
          <a:srcRect l="4042" t="3863" r="3869" b="4626"/>
          <a:stretch/>
        </p:blipFill>
        <p:spPr>
          <a:xfrm>
            <a:off x="967060" y="1690688"/>
            <a:ext cx="2910026" cy="4351338"/>
          </a:xfrm>
          <a:prstGeom prst="rect">
            <a:avLst/>
          </a:prstGeom>
        </p:spPr>
      </p:pic>
      <p:pic>
        <p:nvPicPr>
          <p:cNvPr id="7" name="Afbeelding 6">
            <a:extLst>
              <a:ext uri="{FF2B5EF4-FFF2-40B4-BE49-F238E27FC236}">
                <a16:creationId xmlns:a16="http://schemas.microsoft.com/office/drawing/2014/main" id="{68D9082F-55F5-2347-B1CA-03576A102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949588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35BFEBB-F0D2-214F-B58E-E8D20E6F99AD}"/>
              </a:ext>
            </a:extLst>
          </p:cNvPr>
          <p:cNvSpPr>
            <a:spLocks noGrp="1"/>
          </p:cNvSpPr>
          <p:nvPr>
            <p:ph type="title"/>
          </p:nvPr>
        </p:nvSpPr>
        <p:spPr/>
        <p:txBody>
          <a:bodyPr/>
          <a:lstStyle/>
          <a:p>
            <a:r>
              <a:rPr lang="nl-BE" dirty="0">
                <a:solidFill>
                  <a:schemeClr val="accent1">
                    <a:lumMod val="50000"/>
                  </a:schemeClr>
                </a:solidFill>
              </a:rPr>
              <a:t>Instructional design</a:t>
            </a:r>
          </a:p>
        </p:txBody>
      </p:sp>
      <p:pic>
        <p:nvPicPr>
          <p:cNvPr id="8" name="Tijdelijke aanduiding voor inhoud 7">
            <a:extLst>
              <a:ext uri="{FF2B5EF4-FFF2-40B4-BE49-F238E27FC236}">
                <a16:creationId xmlns:a16="http://schemas.microsoft.com/office/drawing/2014/main" id="{98BDB8B9-6BE9-DE49-9718-AF6AA94143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7060" y="1588119"/>
            <a:ext cx="7159044" cy="4351338"/>
          </a:xfrm>
        </p:spPr>
      </p:pic>
      <p:sp>
        <p:nvSpPr>
          <p:cNvPr id="4" name="Tijdelijke aanduiding voor dianummer 3">
            <a:extLst>
              <a:ext uri="{FF2B5EF4-FFF2-40B4-BE49-F238E27FC236}">
                <a16:creationId xmlns:a16="http://schemas.microsoft.com/office/drawing/2014/main" id="{937D426F-136E-C74E-9B62-2B19828EEC21}"/>
              </a:ext>
            </a:extLst>
          </p:cNvPr>
          <p:cNvSpPr>
            <a:spLocks noGrp="1"/>
          </p:cNvSpPr>
          <p:nvPr>
            <p:ph type="sldNum" sz="quarter" idx="12"/>
          </p:nvPr>
        </p:nvSpPr>
        <p:spPr/>
        <p:txBody>
          <a:bodyPr/>
          <a:lstStyle/>
          <a:p>
            <a:fld id="{09539AAF-3867-4D3A-A82A-6A12BDE0E59C}" type="slidenum">
              <a:rPr lang="nl-BE" smtClean="0"/>
              <a:t>36</a:t>
            </a:fld>
            <a:endParaRPr lang="nl-BE"/>
          </a:p>
        </p:txBody>
      </p:sp>
      <p:sp>
        <p:nvSpPr>
          <p:cNvPr id="9" name="Tekstvak 8">
            <a:extLst>
              <a:ext uri="{FF2B5EF4-FFF2-40B4-BE49-F238E27FC236}">
                <a16:creationId xmlns:a16="http://schemas.microsoft.com/office/drawing/2014/main" id="{07333929-6325-FC41-8E10-C5625C990372}"/>
              </a:ext>
            </a:extLst>
          </p:cNvPr>
          <p:cNvSpPr txBox="1"/>
          <p:nvPr/>
        </p:nvSpPr>
        <p:spPr>
          <a:xfrm>
            <a:off x="8610600" y="1690688"/>
            <a:ext cx="3313216" cy="4139595"/>
          </a:xfrm>
          <a:prstGeom prst="rect">
            <a:avLst/>
          </a:prstGeom>
          <a:noFill/>
        </p:spPr>
        <p:txBody>
          <a:bodyPr wrap="square" rtlCol="0">
            <a:spAutoFit/>
          </a:bodyPr>
          <a:lstStyle/>
          <a:p>
            <a:r>
              <a:rPr lang="nl-BE" dirty="0"/>
              <a:t>250 students</a:t>
            </a:r>
          </a:p>
          <a:p>
            <a:endParaRPr lang="nl-BE" dirty="0"/>
          </a:p>
          <a:p>
            <a:r>
              <a:rPr lang="nl-BE" dirty="0"/>
              <a:t>6th grade elementary schools</a:t>
            </a:r>
          </a:p>
          <a:p>
            <a:endParaRPr lang="nl-BE" dirty="0"/>
          </a:p>
          <a:p>
            <a:r>
              <a:rPr lang="nl-BE" dirty="0"/>
              <a:t>3 conditions:</a:t>
            </a:r>
          </a:p>
          <a:p>
            <a:r>
              <a:rPr lang="nl-BE" dirty="0"/>
              <a:t>VR + lesson</a:t>
            </a:r>
          </a:p>
          <a:p>
            <a:r>
              <a:rPr lang="nl-BE" dirty="0"/>
              <a:t>lesson + VR</a:t>
            </a:r>
          </a:p>
          <a:p>
            <a:r>
              <a:rPr lang="nl-BE" dirty="0"/>
              <a:t>VR + VR</a:t>
            </a:r>
          </a:p>
          <a:p>
            <a:endParaRPr lang="nl-BE" dirty="0"/>
          </a:p>
          <a:p>
            <a:r>
              <a:rPr lang="nl-BE" dirty="0"/>
              <a:t>Learning outcomes</a:t>
            </a:r>
          </a:p>
          <a:p>
            <a:r>
              <a:rPr lang="nl-BE" dirty="0"/>
              <a:t>Interest</a:t>
            </a:r>
          </a:p>
          <a:p>
            <a:r>
              <a:rPr lang="nl-BE" dirty="0"/>
              <a:t>Usefullness</a:t>
            </a:r>
          </a:p>
          <a:p>
            <a:r>
              <a:rPr lang="nl-BE" dirty="0"/>
              <a:t>Self-efficacy</a:t>
            </a:r>
          </a:p>
          <a:p>
            <a:endParaRPr lang="nl-BE" dirty="0"/>
          </a:p>
          <a:p>
            <a:endParaRPr lang="nl-BE" sz="1100" dirty="0"/>
          </a:p>
        </p:txBody>
      </p:sp>
      <p:pic>
        <p:nvPicPr>
          <p:cNvPr id="10" name="Afbeelding 9">
            <a:extLst>
              <a:ext uri="{FF2B5EF4-FFF2-40B4-BE49-F238E27FC236}">
                <a16:creationId xmlns:a16="http://schemas.microsoft.com/office/drawing/2014/main" id="{8C92062C-E707-594E-81FB-958E50F2E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696658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35BFEBB-F0D2-214F-B58E-E8D20E6F99AD}"/>
              </a:ext>
            </a:extLst>
          </p:cNvPr>
          <p:cNvSpPr>
            <a:spLocks noGrp="1"/>
          </p:cNvSpPr>
          <p:nvPr>
            <p:ph type="title"/>
          </p:nvPr>
        </p:nvSpPr>
        <p:spPr/>
        <p:txBody>
          <a:bodyPr/>
          <a:lstStyle/>
          <a:p>
            <a:r>
              <a:rPr lang="nl-BE" dirty="0">
                <a:solidFill>
                  <a:schemeClr val="accent1">
                    <a:lumMod val="50000"/>
                  </a:schemeClr>
                </a:solidFill>
              </a:rPr>
              <a:t>Instructional</a:t>
            </a:r>
            <a:r>
              <a:rPr lang="nl-BE" dirty="0"/>
              <a:t> </a:t>
            </a:r>
            <a:r>
              <a:rPr lang="nl-BE" dirty="0">
                <a:solidFill>
                  <a:schemeClr val="accent1">
                    <a:lumMod val="50000"/>
                  </a:schemeClr>
                </a:solidFill>
              </a:rPr>
              <a:t>design</a:t>
            </a:r>
          </a:p>
        </p:txBody>
      </p:sp>
      <p:pic>
        <p:nvPicPr>
          <p:cNvPr id="8" name="Tijdelijke aanduiding voor inhoud 7">
            <a:extLst>
              <a:ext uri="{FF2B5EF4-FFF2-40B4-BE49-F238E27FC236}">
                <a16:creationId xmlns:a16="http://schemas.microsoft.com/office/drawing/2014/main" id="{98BDB8B9-6BE9-DE49-9718-AF6AA94143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7060" y="1588119"/>
            <a:ext cx="7159044" cy="4351338"/>
          </a:xfrm>
        </p:spPr>
      </p:pic>
      <p:sp>
        <p:nvSpPr>
          <p:cNvPr id="4" name="Tijdelijke aanduiding voor dianummer 3">
            <a:extLst>
              <a:ext uri="{FF2B5EF4-FFF2-40B4-BE49-F238E27FC236}">
                <a16:creationId xmlns:a16="http://schemas.microsoft.com/office/drawing/2014/main" id="{937D426F-136E-C74E-9B62-2B19828EEC21}"/>
              </a:ext>
            </a:extLst>
          </p:cNvPr>
          <p:cNvSpPr>
            <a:spLocks noGrp="1"/>
          </p:cNvSpPr>
          <p:nvPr>
            <p:ph type="sldNum" sz="quarter" idx="12"/>
          </p:nvPr>
        </p:nvSpPr>
        <p:spPr/>
        <p:txBody>
          <a:bodyPr/>
          <a:lstStyle/>
          <a:p>
            <a:fld id="{09539AAF-3867-4D3A-A82A-6A12BDE0E59C}" type="slidenum">
              <a:rPr lang="nl-BE" smtClean="0"/>
              <a:t>37</a:t>
            </a:fld>
            <a:endParaRPr lang="nl-BE"/>
          </a:p>
        </p:txBody>
      </p:sp>
      <p:sp>
        <p:nvSpPr>
          <p:cNvPr id="9" name="Tekstvak 8">
            <a:extLst>
              <a:ext uri="{FF2B5EF4-FFF2-40B4-BE49-F238E27FC236}">
                <a16:creationId xmlns:a16="http://schemas.microsoft.com/office/drawing/2014/main" id="{07333929-6325-FC41-8E10-C5625C990372}"/>
              </a:ext>
            </a:extLst>
          </p:cNvPr>
          <p:cNvSpPr txBox="1"/>
          <p:nvPr/>
        </p:nvSpPr>
        <p:spPr>
          <a:xfrm>
            <a:off x="8610600" y="1690688"/>
            <a:ext cx="3313216" cy="5416868"/>
          </a:xfrm>
          <a:prstGeom prst="rect">
            <a:avLst/>
          </a:prstGeom>
          <a:noFill/>
        </p:spPr>
        <p:txBody>
          <a:bodyPr wrap="square" rtlCol="0">
            <a:spAutoFit/>
          </a:bodyPr>
          <a:lstStyle/>
          <a:p>
            <a:r>
              <a:rPr lang="nl-BE" dirty="0"/>
              <a:t>Learning outcomes: significantly higher for group 2 (lesson + VR)</a:t>
            </a:r>
          </a:p>
          <a:p>
            <a:endParaRPr lang="nl-BE" dirty="0"/>
          </a:p>
          <a:p>
            <a:r>
              <a:rPr lang="nl-BE" dirty="0"/>
              <a:t>Self-efficacy: significantly higher (pre-post) for all conditions</a:t>
            </a:r>
          </a:p>
          <a:p>
            <a:endParaRPr lang="nl-BE" dirty="0"/>
          </a:p>
          <a:p>
            <a:r>
              <a:rPr lang="nl-BE" dirty="0"/>
              <a:t>Usefullness: significantly higher (pre-post) for all conditions + significantly higher in group 2</a:t>
            </a:r>
          </a:p>
          <a:p>
            <a:endParaRPr lang="nl-BE" dirty="0"/>
          </a:p>
          <a:p>
            <a:r>
              <a:rPr lang="nl-BE" dirty="0"/>
              <a:t>Interest: significantly higher (pre-post) for all conditions, significantly higher in group 2</a:t>
            </a:r>
          </a:p>
          <a:p>
            <a:endParaRPr lang="nl-BE" dirty="0"/>
          </a:p>
          <a:p>
            <a:endParaRPr lang="nl-BE" dirty="0"/>
          </a:p>
          <a:p>
            <a:endParaRPr lang="nl-BE" dirty="0"/>
          </a:p>
          <a:p>
            <a:endParaRPr lang="nl-BE" dirty="0"/>
          </a:p>
          <a:p>
            <a:endParaRPr lang="nl-BE" dirty="0"/>
          </a:p>
          <a:p>
            <a:endParaRPr lang="nl-BE" sz="1100" dirty="0"/>
          </a:p>
          <a:p>
            <a:endParaRPr lang="nl-BE" sz="1100" dirty="0"/>
          </a:p>
        </p:txBody>
      </p:sp>
      <p:pic>
        <p:nvPicPr>
          <p:cNvPr id="6" name="Afbeelding 5">
            <a:extLst>
              <a:ext uri="{FF2B5EF4-FFF2-40B4-BE49-F238E27FC236}">
                <a16:creationId xmlns:a16="http://schemas.microsoft.com/office/drawing/2014/main" id="{4AD0A46C-A011-994C-A688-4E87A3581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3729274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9BE0F-8AB1-3B44-B7A0-DD7E184C19E3}"/>
              </a:ext>
            </a:extLst>
          </p:cNvPr>
          <p:cNvSpPr>
            <a:spLocks noGrp="1"/>
          </p:cNvSpPr>
          <p:nvPr>
            <p:ph type="title"/>
          </p:nvPr>
        </p:nvSpPr>
        <p:spPr/>
        <p:txBody>
          <a:bodyPr/>
          <a:lstStyle/>
          <a:p>
            <a:r>
              <a:rPr lang="nl-BE" dirty="0">
                <a:solidFill>
                  <a:schemeClr val="accent1">
                    <a:lumMod val="50000"/>
                  </a:schemeClr>
                </a:solidFill>
              </a:rPr>
              <a:t>Virtual reality learning limitations, barriers</a:t>
            </a:r>
          </a:p>
        </p:txBody>
      </p:sp>
      <p:sp>
        <p:nvSpPr>
          <p:cNvPr id="3" name="Tijdelijke aanduiding voor inhoud 2">
            <a:extLst>
              <a:ext uri="{FF2B5EF4-FFF2-40B4-BE49-F238E27FC236}">
                <a16:creationId xmlns:a16="http://schemas.microsoft.com/office/drawing/2014/main" id="{A9EB15FE-AE34-DF49-AF00-9E63C67C6206}"/>
              </a:ext>
            </a:extLst>
          </p:cNvPr>
          <p:cNvSpPr>
            <a:spLocks noGrp="1"/>
          </p:cNvSpPr>
          <p:nvPr>
            <p:ph idx="1"/>
          </p:nvPr>
        </p:nvSpPr>
        <p:spPr/>
        <p:txBody>
          <a:bodyPr/>
          <a:lstStyle/>
          <a:p>
            <a:pPr marL="0" indent="0">
              <a:buNone/>
            </a:pPr>
            <a:r>
              <a:rPr lang="nl-BE" dirty="0">
                <a:solidFill>
                  <a:schemeClr val="accent2">
                    <a:lumMod val="75000"/>
                  </a:schemeClr>
                </a:solidFill>
              </a:rPr>
              <a:t>Ethical issues: </a:t>
            </a:r>
          </a:p>
          <a:p>
            <a:pPr>
              <a:buFont typeface="Wingdings" pitchFamily="2" charset="2"/>
              <a:buChar char="ü"/>
            </a:pPr>
            <a:r>
              <a:rPr lang="nl-BE" dirty="0"/>
              <a:t>+ 13</a:t>
            </a:r>
          </a:p>
          <a:p>
            <a:pPr>
              <a:buFont typeface="Wingdings" pitchFamily="2" charset="2"/>
              <a:buChar char="ü"/>
            </a:pPr>
            <a:r>
              <a:rPr lang="nl-BE" dirty="0"/>
              <a:t>Violence</a:t>
            </a:r>
          </a:p>
          <a:p>
            <a:pPr>
              <a:buFont typeface="Wingdings" pitchFamily="2" charset="2"/>
              <a:buChar char="ü"/>
            </a:pPr>
            <a:r>
              <a:rPr lang="nl-BE" dirty="0"/>
              <a:t>Safe, respectful environment</a:t>
            </a:r>
          </a:p>
          <a:p>
            <a:pPr>
              <a:buFont typeface="Wingdings" pitchFamily="2" charset="2"/>
              <a:buChar char="ü"/>
            </a:pPr>
            <a:r>
              <a:rPr lang="nl-BE" dirty="0"/>
              <a:t>Motion sickness</a:t>
            </a:r>
          </a:p>
          <a:p>
            <a:pPr marL="0" indent="0">
              <a:buNone/>
            </a:pPr>
            <a:endParaRPr lang="nl-BE" dirty="0"/>
          </a:p>
        </p:txBody>
      </p:sp>
      <p:sp>
        <p:nvSpPr>
          <p:cNvPr id="4" name="Tijdelijke aanduiding voor dianummer 3">
            <a:extLst>
              <a:ext uri="{FF2B5EF4-FFF2-40B4-BE49-F238E27FC236}">
                <a16:creationId xmlns:a16="http://schemas.microsoft.com/office/drawing/2014/main" id="{628CAE62-3DEE-7247-8353-EDBDEC2112FF}"/>
              </a:ext>
            </a:extLst>
          </p:cNvPr>
          <p:cNvSpPr>
            <a:spLocks noGrp="1"/>
          </p:cNvSpPr>
          <p:nvPr>
            <p:ph type="sldNum" sz="quarter" idx="12"/>
          </p:nvPr>
        </p:nvSpPr>
        <p:spPr/>
        <p:txBody>
          <a:bodyPr/>
          <a:lstStyle/>
          <a:p>
            <a:fld id="{09539AAF-3867-4D3A-A82A-6A12BDE0E59C}" type="slidenum">
              <a:rPr lang="nl-BE" smtClean="0"/>
              <a:t>38</a:t>
            </a:fld>
            <a:endParaRPr lang="nl-BE"/>
          </a:p>
        </p:txBody>
      </p:sp>
      <p:pic>
        <p:nvPicPr>
          <p:cNvPr id="5" name="Afbeelding 4">
            <a:extLst>
              <a:ext uri="{FF2B5EF4-FFF2-40B4-BE49-F238E27FC236}">
                <a16:creationId xmlns:a16="http://schemas.microsoft.com/office/drawing/2014/main" id="{BEEC437A-167E-5142-B441-D406512C9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5065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9BE0F-8AB1-3B44-B7A0-DD7E184C19E3}"/>
              </a:ext>
            </a:extLst>
          </p:cNvPr>
          <p:cNvSpPr>
            <a:spLocks noGrp="1"/>
          </p:cNvSpPr>
          <p:nvPr>
            <p:ph type="title"/>
          </p:nvPr>
        </p:nvSpPr>
        <p:spPr/>
        <p:txBody>
          <a:bodyPr/>
          <a:lstStyle/>
          <a:p>
            <a:r>
              <a:rPr lang="nl-BE" dirty="0">
                <a:solidFill>
                  <a:schemeClr val="accent1">
                    <a:lumMod val="50000"/>
                  </a:schemeClr>
                </a:solidFill>
              </a:rPr>
              <a:t>Virtual reality learning – limitations, barriers</a:t>
            </a:r>
          </a:p>
        </p:txBody>
      </p:sp>
      <p:sp>
        <p:nvSpPr>
          <p:cNvPr id="3" name="Tijdelijke aanduiding voor inhoud 2">
            <a:extLst>
              <a:ext uri="{FF2B5EF4-FFF2-40B4-BE49-F238E27FC236}">
                <a16:creationId xmlns:a16="http://schemas.microsoft.com/office/drawing/2014/main" id="{A9EB15FE-AE34-DF49-AF00-9E63C67C6206}"/>
              </a:ext>
            </a:extLst>
          </p:cNvPr>
          <p:cNvSpPr>
            <a:spLocks noGrp="1"/>
          </p:cNvSpPr>
          <p:nvPr>
            <p:ph idx="1"/>
          </p:nvPr>
        </p:nvSpPr>
        <p:spPr/>
        <p:txBody>
          <a:bodyPr>
            <a:normAutofit/>
          </a:bodyPr>
          <a:lstStyle/>
          <a:p>
            <a:pPr marL="0" indent="0">
              <a:buNone/>
            </a:pPr>
            <a:r>
              <a:rPr lang="nl-BE" dirty="0">
                <a:solidFill>
                  <a:schemeClr val="accent2">
                    <a:lumMod val="75000"/>
                  </a:schemeClr>
                </a:solidFill>
              </a:rPr>
              <a:t>Technical issues:</a:t>
            </a:r>
          </a:p>
          <a:p>
            <a:pPr>
              <a:buFont typeface="Wingdings" pitchFamily="2" charset="2"/>
              <a:buChar char="ü"/>
            </a:pPr>
            <a:r>
              <a:rPr lang="nl-BE" dirty="0"/>
              <a:t>Cost of hardware, maintenance</a:t>
            </a:r>
          </a:p>
          <a:p>
            <a:pPr>
              <a:buFont typeface="Wingdings" pitchFamily="2" charset="2"/>
              <a:buChar char="ü"/>
            </a:pPr>
            <a:r>
              <a:rPr lang="nl-BE" dirty="0"/>
              <a:t>Cost of training, support</a:t>
            </a:r>
          </a:p>
          <a:p>
            <a:pPr>
              <a:buFont typeface="Wingdings" pitchFamily="2" charset="2"/>
              <a:buChar char="ü"/>
            </a:pPr>
            <a:r>
              <a:rPr lang="nl-BE" dirty="0"/>
              <a:t>Network issues, lagging, recognition issues …</a:t>
            </a:r>
          </a:p>
          <a:p>
            <a:pPr>
              <a:buFont typeface="Wingdings" pitchFamily="2" charset="2"/>
              <a:buChar char="ü"/>
            </a:pPr>
            <a:r>
              <a:rPr lang="nl-BE" dirty="0"/>
              <a:t>Unsufficient realism</a:t>
            </a:r>
          </a:p>
          <a:p>
            <a:pPr>
              <a:buFont typeface="Wingdings" pitchFamily="2" charset="2"/>
              <a:buChar char="ü"/>
            </a:pPr>
            <a:r>
              <a:rPr lang="nl-BE" dirty="0"/>
              <a:t>Usability issues: confusing UI, limited/unnatural interaction, wearability … </a:t>
            </a:r>
          </a:p>
          <a:p>
            <a:pPr marL="0" indent="0">
              <a:buNone/>
            </a:pPr>
            <a:endParaRPr lang="nl-BE" dirty="0"/>
          </a:p>
        </p:txBody>
      </p:sp>
      <p:sp>
        <p:nvSpPr>
          <p:cNvPr id="4" name="Tijdelijke aanduiding voor dianummer 3">
            <a:extLst>
              <a:ext uri="{FF2B5EF4-FFF2-40B4-BE49-F238E27FC236}">
                <a16:creationId xmlns:a16="http://schemas.microsoft.com/office/drawing/2014/main" id="{628CAE62-3DEE-7247-8353-EDBDEC2112FF}"/>
              </a:ext>
            </a:extLst>
          </p:cNvPr>
          <p:cNvSpPr>
            <a:spLocks noGrp="1"/>
          </p:cNvSpPr>
          <p:nvPr>
            <p:ph type="sldNum" sz="quarter" idx="12"/>
          </p:nvPr>
        </p:nvSpPr>
        <p:spPr/>
        <p:txBody>
          <a:bodyPr/>
          <a:lstStyle/>
          <a:p>
            <a:fld id="{09539AAF-3867-4D3A-A82A-6A12BDE0E59C}" type="slidenum">
              <a:rPr lang="nl-BE" smtClean="0"/>
              <a:t>39</a:t>
            </a:fld>
            <a:endParaRPr lang="nl-BE"/>
          </a:p>
        </p:txBody>
      </p:sp>
      <p:pic>
        <p:nvPicPr>
          <p:cNvPr id="5" name="Afbeelding 4">
            <a:extLst>
              <a:ext uri="{FF2B5EF4-FFF2-40B4-BE49-F238E27FC236}">
                <a16:creationId xmlns:a16="http://schemas.microsoft.com/office/drawing/2014/main" id="{BFD3596C-E3C8-ED45-9606-89B4E06FA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950266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0CB23-0C28-AC49-ACE6-4A85A5134586}"/>
              </a:ext>
            </a:extLst>
          </p:cNvPr>
          <p:cNvSpPr>
            <a:spLocks noGrp="1"/>
          </p:cNvSpPr>
          <p:nvPr>
            <p:ph type="title"/>
          </p:nvPr>
        </p:nvSpPr>
        <p:spPr/>
        <p:txBody>
          <a:bodyPr/>
          <a:lstStyle/>
          <a:p>
            <a:r>
              <a:rPr lang="nl-BE" dirty="0">
                <a:solidFill>
                  <a:schemeClr val="accent1">
                    <a:lumMod val="50000"/>
                  </a:schemeClr>
                </a:solidFill>
              </a:rPr>
              <a:t>Presence</a:t>
            </a:r>
          </a:p>
        </p:txBody>
      </p:sp>
      <p:sp>
        <p:nvSpPr>
          <p:cNvPr id="3" name="Tijdelijke aanduiding voor inhoud 2">
            <a:extLst>
              <a:ext uri="{FF2B5EF4-FFF2-40B4-BE49-F238E27FC236}">
                <a16:creationId xmlns:a16="http://schemas.microsoft.com/office/drawing/2014/main" id="{7BF15D86-CC7C-4E47-ADB1-111CA27CE62D}"/>
              </a:ext>
            </a:extLst>
          </p:cNvPr>
          <p:cNvSpPr>
            <a:spLocks noGrp="1"/>
          </p:cNvSpPr>
          <p:nvPr>
            <p:ph idx="1"/>
          </p:nvPr>
        </p:nvSpPr>
        <p:spPr/>
        <p:txBody>
          <a:bodyPr/>
          <a:lstStyle/>
          <a:p>
            <a:pPr marL="0" indent="0">
              <a:lnSpc>
                <a:spcPct val="150000"/>
              </a:lnSpc>
              <a:buNone/>
            </a:pPr>
            <a:r>
              <a:rPr lang="nl-BE" dirty="0"/>
              <a:t>= </a:t>
            </a:r>
            <a:r>
              <a:rPr lang="nl-BE" i="1" dirty="0"/>
              <a:t>“the subjective experience or a sense of ‘being there’ in the environment” (Southgate et al., 2019)</a:t>
            </a:r>
          </a:p>
          <a:p>
            <a:pPr marL="0" indent="0">
              <a:lnSpc>
                <a:spcPct val="150000"/>
              </a:lnSpc>
              <a:buNone/>
            </a:pPr>
            <a:endParaRPr lang="nl-BE" i="1" dirty="0"/>
          </a:p>
          <a:p>
            <a:pPr marL="0" indent="0">
              <a:buNone/>
            </a:pPr>
            <a:endParaRPr lang="nl-BE" dirty="0"/>
          </a:p>
          <a:p>
            <a:pPr marL="0" indent="0">
              <a:buNone/>
            </a:pPr>
            <a:r>
              <a:rPr lang="nl-BE" dirty="0"/>
              <a:t>							       </a:t>
            </a:r>
          </a:p>
        </p:txBody>
      </p:sp>
      <p:sp>
        <p:nvSpPr>
          <p:cNvPr id="4" name="Tijdelijke aanduiding voor dianummer 3">
            <a:extLst>
              <a:ext uri="{FF2B5EF4-FFF2-40B4-BE49-F238E27FC236}">
                <a16:creationId xmlns:a16="http://schemas.microsoft.com/office/drawing/2014/main" id="{77465B6A-336F-3540-B767-0427760E82A3}"/>
              </a:ext>
            </a:extLst>
          </p:cNvPr>
          <p:cNvSpPr>
            <a:spLocks noGrp="1"/>
          </p:cNvSpPr>
          <p:nvPr>
            <p:ph type="sldNum" sz="quarter" idx="12"/>
          </p:nvPr>
        </p:nvSpPr>
        <p:spPr/>
        <p:txBody>
          <a:bodyPr/>
          <a:lstStyle/>
          <a:p>
            <a:fld id="{09539AAF-3867-4D3A-A82A-6A12BDE0E59C}" type="slidenum">
              <a:rPr lang="nl-BE" smtClean="0"/>
              <a:t>4</a:t>
            </a:fld>
            <a:endParaRPr lang="nl-BE"/>
          </a:p>
        </p:txBody>
      </p:sp>
      <p:pic>
        <p:nvPicPr>
          <p:cNvPr id="5" name="Afbeelding 4">
            <a:extLst>
              <a:ext uri="{FF2B5EF4-FFF2-40B4-BE49-F238E27FC236}">
                <a16:creationId xmlns:a16="http://schemas.microsoft.com/office/drawing/2014/main" id="{89B8959E-DF75-7940-B5E1-0BFC8C21A173}"/>
              </a:ext>
            </a:extLst>
          </p:cNvPr>
          <p:cNvPicPr>
            <a:picLocks noChangeAspect="1"/>
          </p:cNvPicPr>
          <p:nvPr/>
        </p:nvPicPr>
        <p:blipFill>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2652888" y="221232"/>
            <a:ext cx="6366933" cy="6415535"/>
          </a:xfrm>
          <a:prstGeom prst="rect">
            <a:avLst/>
          </a:prstGeom>
        </p:spPr>
      </p:pic>
      <p:pic>
        <p:nvPicPr>
          <p:cNvPr id="6" name="Afbeelding 5">
            <a:extLst>
              <a:ext uri="{FF2B5EF4-FFF2-40B4-BE49-F238E27FC236}">
                <a16:creationId xmlns:a16="http://schemas.microsoft.com/office/drawing/2014/main" id="{CE43FAB0-7688-2545-8BCE-CA37CB98C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834253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9BE0F-8AB1-3B44-B7A0-DD7E184C19E3}"/>
              </a:ext>
            </a:extLst>
          </p:cNvPr>
          <p:cNvSpPr>
            <a:spLocks noGrp="1"/>
          </p:cNvSpPr>
          <p:nvPr>
            <p:ph type="title"/>
          </p:nvPr>
        </p:nvSpPr>
        <p:spPr/>
        <p:txBody>
          <a:bodyPr/>
          <a:lstStyle/>
          <a:p>
            <a:r>
              <a:rPr lang="nl-BE" dirty="0">
                <a:solidFill>
                  <a:schemeClr val="accent1">
                    <a:lumMod val="50000"/>
                  </a:schemeClr>
                </a:solidFill>
              </a:rPr>
              <a:t>Virtual reality learning – limitations, barriers</a:t>
            </a:r>
          </a:p>
        </p:txBody>
      </p:sp>
      <p:sp>
        <p:nvSpPr>
          <p:cNvPr id="3" name="Tijdelijke aanduiding voor inhoud 2">
            <a:extLst>
              <a:ext uri="{FF2B5EF4-FFF2-40B4-BE49-F238E27FC236}">
                <a16:creationId xmlns:a16="http://schemas.microsoft.com/office/drawing/2014/main" id="{A9EB15FE-AE34-DF49-AF00-9E63C67C6206}"/>
              </a:ext>
            </a:extLst>
          </p:cNvPr>
          <p:cNvSpPr>
            <a:spLocks noGrp="1"/>
          </p:cNvSpPr>
          <p:nvPr>
            <p:ph idx="1"/>
          </p:nvPr>
        </p:nvSpPr>
        <p:spPr/>
        <p:txBody>
          <a:bodyPr>
            <a:normAutofit/>
          </a:bodyPr>
          <a:lstStyle/>
          <a:p>
            <a:pPr marL="0" indent="0">
              <a:buNone/>
            </a:pPr>
            <a:r>
              <a:rPr lang="nl-BE" dirty="0">
                <a:solidFill>
                  <a:schemeClr val="accent2">
                    <a:lumMod val="75000"/>
                  </a:schemeClr>
                </a:solidFill>
              </a:rPr>
              <a:t>Organisational issues:</a:t>
            </a:r>
          </a:p>
          <a:p>
            <a:pPr>
              <a:buFont typeface="Wingdings" pitchFamily="2" charset="2"/>
              <a:buChar char="ü"/>
            </a:pPr>
            <a:r>
              <a:rPr lang="nl-BE" dirty="0"/>
              <a:t>Lack of (curriculum-aligned) content</a:t>
            </a:r>
          </a:p>
          <a:p>
            <a:pPr>
              <a:buFont typeface="Wingdings" pitchFamily="2" charset="2"/>
              <a:buChar char="ü"/>
            </a:pPr>
            <a:r>
              <a:rPr lang="nl-BE" dirty="0"/>
              <a:t>Usefulness: ineffective experiences (‘edutainment’)</a:t>
            </a:r>
          </a:p>
          <a:p>
            <a:pPr>
              <a:buFont typeface="Wingdings" pitchFamily="2" charset="2"/>
              <a:buChar char="ü"/>
            </a:pPr>
            <a:r>
              <a:rPr lang="nl-BE" dirty="0"/>
              <a:t>Familiarisation</a:t>
            </a:r>
          </a:p>
          <a:p>
            <a:pPr>
              <a:buFont typeface="Wingdings" pitchFamily="2" charset="2"/>
              <a:buChar char="ü"/>
            </a:pPr>
            <a:r>
              <a:rPr lang="nl-BE" dirty="0"/>
              <a:t>Play area</a:t>
            </a:r>
          </a:p>
          <a:p>
            <a:pPr>
              <a:buFont typeface="Wingdings" pitchFamily="2" charset="2"/>
              <a:buChar char="ü"/>
            </a:pPr>
            <a:r>
              <a:rPr lang="nl-BE" dirty="0"/>
              <a:t>Surveillance</a:t>
            </a:r>
          </a:p>
          <a:p>
            <a:pPr>
              <a:buFont typeface="Wingdings" pitchFamily="2" charset="2"/>
              <a:buChar char="ü"/>
            </a:pPr>
            <a:r>
              <a:rPr lang="nl-BE" dirty="0"/>
              <a:t>User accounts</a:t>
            </a:r>
          </a:p>
          <a:p>
            <a:pPr>
              <a:buFont typeface="Wingdings" pitchFamily="2" charset="2"/>
              <a:buChar char="ü"/>
            </a:pPr>
            <a:r>
              <a:rPr lang="nl-BE" dirty="0"/>
              <a:t>Manage multiple users</a:t>
            </a:r>
          </a:p>
          <a:p>
            <a:pPr marL="0" indent="0">
              <a:buNone/>
            </a:pPr>
            <a:endParaRPr lang="nl-BE" dirty="0"/>
          </a:p>
        </p:txBody>
      </p:sp>
      <p:sp>
        <p:nvSpPr>
          <p:cNvPr id="4" name="Tijdelijke aanduiding voor dianummer 3">
            <a:extLst>
              <a:ext uri="{FF2B5EF4-FFF2-40B4-BE49-F238E27FC236}">
                <a16:creationId xmlns:a16="http://schemas.microsoft.com/office/drawing/2014/main" id="{628CAE62-3DEE-7247-8353-EDBDEC2112FF}"/>
              </a:ext>
            </a:extLst>
          </p:cNvPr>
          <p:cNvSpPr>
            <a:spLocks noGrp="1"/>
          </p:cNvSpPr>
          <p:nvPr>
            <p:ph type="sldNum" sz="quarter" idx="12"/>
          </p:nvPr>
        </p:nvSpPr>
        <p:spPr/>
        <p:txBody>
          <a:bodyPr/>
          <a:lstStyle/>
          <a:p>
            <a:fld id="{09539AAF-3867-4D3A-A82A-6A12BDE0E59C}" type="slidenum">
              <a:rPr lang="nl-BE" smtClean="0"/>
              <a:t>40</a:t>
            </a:fld>
            <a:endParaRPr lang="nl-BE"/>
          </a:p>
        </p:txBody>
      </p:sp>
      <p:pic>
        <p:nvPicPr>
          <p:cNvPr id="5" name="Afbeelding 4">
            <a:extLst>
              <a:ext uri="{FF2B5EF4-FFF2-40B4-BE49-F238E27FC236}">
                <a16:creationId xmlns:a16="http://schemas.microsoft.com/office/drawing/2014/main" id="{39674F22-9340-1049-90D8-78B3764D5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2555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9BE0F-8AB1-3B44-B7A0-DD7E184C19E3}"/>
              </a:ext>
            </a:extLst>
          </p:cNvPr>
          <p:cNvSpPr>
            <a:spLocks noGrp="1"/>
          </p:cNvSpPr>
          <p:nvPr>
            <p:ph type="title"/>
          </p:nvPr>
        </p:nvSpPr>
        <p:spPr/>
        <p:txBody>
          <a:bodyPr/>
          <a:lstStyle/>
          <a:p>
            <a:r>
              <a:rPr lang="nl-BE" dirty="0">
                <a:solidFill>
                  <a:schemeClr val="accent1">
                    <a:lumMod val="50000"/>
                  </a:schemeClr>
                </a:solidFill>
              </a:rPr>
              <a:t>Virtual reality learning limitations,barriers</a:t>
            </a:r>
          </a:p>
        </p:txBody>
      </p:sp>
      <p:sp>
        <p:nvSpPr>
          <p:cNvPr id="3" name="Tijdelijke aanduiding voor inhoud 2">
            <a:extLst>
              <a:ext uri="{FF2B5EF4-FFF2-40B4-BE49-F238E27FC236}">
                <a16:creationId xmlns:a16="http://schemas.microsoft.com/office/drawing/2014/main" id="{A9EB15FE-AE34-DF49-AF00-9E63C67C6206}"/>
              </a:ext>
            </a:extLst>
          </p:cNvPr>
          <p:cNvSpPr>
            <a:spLocks noGrp="1"/>
          </p:cNvSpPr>
          <p:nvPr>
            <p:ph idx="1"/>
          </p:nvPr>
        </p:nvSpPr>
        <p:spPr/>
        <p:txBody>
          <a:bodyPr/>
          <a:lstStyle/>
          <a:p>
            <a:pPr marL="0" indent="0">
              <a:buNone/>
            </a:pPr>
            <a:r>
              <a:rPr lang="nl-BE" dirty="0">
                <a:solidFill>
                  <a:schemeClr val="accent2">
                    <a:lumMod val="75000"/>
                  </a:schemeClr>
                </a:solidFill>
              </a:rPr>
              <a:t>Students’ issues:</a:t>
            </a:r>
          </a:p>
          <a:p>
            <a:pPr>
              <a:buFont typeface="Wingdings" pitchFamily="2" charset="2"/>
              <a:buChar char="ü"/>
            </a:pPr>
            <a:r>
              <a:rPr lang="nl-BE" dirty="0"/>
              <a:t>Engagement</a:t>
            </a:r>
          </a:p>
          <a:p>
            <a:pPr>
              <a:buFont typeface="Wingdings" pitchFamily="2" charset="2"/>
              <a:buChar char="ü"/>
            </a:pPr>
            <a:r>
              <a:rPr lang="nl-BE" dirty="0"/>
              <a:t>Novelty effect</a:t>
            </a:r>
          </a:p>
          <a:p>
            <a:pPr>
              <a:buFont typeface="Wingdings" pitchFamily="2" charset="2"/>
              <a:buChar char="ü"/>
            </a:pPr>
            <a:r>
              <a:rPr lang="nl-BE" dirty="0"/>
              <a:t>Gender</a:t>
            </a:r>
          </a:p>
          <a:p>
            <a:pPr>
              <a:buFont typeface="Wingdings" pitchFamily="2" charset="2"/>
              <a:buChar char="ü"/>
            </a:pPr>
            <a:r>
              <a:rPr lang="nl-BE" dirty="0"/>
              <a:t>Experience</a:t>
            </a:r>
          </a:p>
          <a:p>
            <a:pPr>
              <a:buFont typeface="Wingdings" pitchFamily="2" charset="2"/>
              <a:buChar char="ü"/>
            </a:pPr>
            <a:r>
              <a:rPr lang="nl-BE" dirty="0"/>
              <a:t>Being looked at</a:t>
            </a:r>
          </a:p>
          <a:p>
            <a:pPr>
              <a:buFont typeface="Wingdings" pitchFamily="2" charset="2"/>
              <a:buChar char="ü"/>
            </a:pPr>
            <a:r>
              <a:rPr lang="nl-BE" dirty="0"/>
              <a:t>High cognitive load</a:t>
            </a:r>
          </a:p>
          <a:p>
            <a:pPr marL="0" indent="0">
              <a:buNone/>
            </a:pPr>
            <a:endParaRPr lang="nl-BE" dirty="0"/>
          </a:p>
        </p:txBody>
      </p:sp>
      <p:sp>
        <p:nvSpPr>
          <p:cNvPr id="4" name="Tijdelijke aanduiding voor dianummer 3">
            <a:extLst>
              <a:ext uri="{FF2B5EF4-FFF2-40B4-BE49-F238E27FC236}">
                <a16:creationId xmlns:a16="http://schemas.microsoft.com/office/drawing/2014/main" id="{628CAE62-3DEE-7247-8353-EDBDEC2112FF}"/>
              </a:ext>
            </a:extLst>
          </p:cNvPr>
          <p:cNvSpPr>
            <a:spLocks noGrp="1"/>
          </p:cNvSpPr>
          <p:nvPr>
            <p:ph type="sldNum" sz="quarter" idx="12"/>
          </p:nvPr>
        </p:nvSpPr>
        <p:spPr/>
        <p:txBody>
          <a:bodyPr/>
          <a:lstStyle/>
          <a:p>
            <a:fld id="{09539AAF-3867-4D3A-A82A-6A12BDE0E59C}" type="slidenum">
              <a:rPr lang="nl-BE" smtClean="0"/>
              <a:t>41</a:t>
            </a:fld>
            <a:endParaRPr lang="nl-BE"/>
          </a:p>
        </p:txBody>
      </p:sp>
      <p:pic>
        <p:nvPicPr>
          <p:cNvPr id="5" name="Afbeelding 4">
            <a:extLst>
              <a:ext uri="{FF2B5EF4-FFF2-40B4-BE49-F238E27FC236}">
                <a16:creationId xmlns:a16="http://schemas.microsoft.com/office/drawing/2014/main" id="{355F35F2-3A1E-9943-8F2E-0550C5EFD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3197656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7B21B-69BF-824E-8EAA-03F9B8B99471}"/>
              </a:ext>
            </a:extLst>
          </p:cNvPr>
          <p:cNvSpPr>
            <a:spLocks noGrp="1"/>
          </p:cNvSpPr>
          <p:nvPr>
            <p:ph type="title"/>
          </p:nvPr>
        </p:nvSpPr>
        <p:spPr/>
        <p:txBody>
          <a:bodyPr/>
          <a:lstStyle/>
          <a:p>
            <a:r>
              <a:rPr lang="nl-BE" dirty="0"/>
              <a:t>Virtual reality in het onderwijs: voorbij de hype</a:t>
            </a:r>
          </a:p>
        </p:txBody>
      </p:sp>
      <p:sp>
        <p:nvSpPr>
          <p:cNvPr id="3" name="Tijdelijke aanduiding voor tekst 2">
            <a:extLst>
              <a:ext uri="{FF2B5EF4-FFF2-40B4-BE49-F238E27FC236}">
                <a16:creationId xmlns:a16="http://schemas.microsoft.com/office/drawing/2014/main" id="{5ADBB059-D239-4643-9139-5963BB1D4DE9}"/>
              </a:ext>
            </a:extLst>
          </p:cNvPr>
          <p:cNvSpPr>
            <a:spLocks noGrp="1"/>
          </p:cNvSpPr>
          <p:nvPr>
            <p:ph type="body" idx="1"/>
          </p:nvPr>
        </p:nvSpPr>
        <p:spPr/>
        <p:txBody>
          <a:bodyPr/>
          <a:lstStyle/>
          <a:p>
            <a:r>
              <a:rPr lang="nl-BE" dirty="0">
                <a:solidFill>
                  <a:schemeClr val="accent2"/>
                </a:solidFill>
              </a:rPr>
              <a:t>Wat moet ik nu onthouden?</a:t>
            </a:r>
          </a:p>
        </p:txBody>
      </p:sp>
      <p:sp>
        <p:nvSpPr>
          <p:cNvPr id="4" name="Tijdelijke aanduiding voor dianummer 3">
            <a:extLst>
              <a:ext uri="{FF2B5EF4-FFF2-40B4-BE49-F238E27FC236}">
                <a16:creationId xmlns:a16="http://schemas.microsoft.com/office/drawing/2014/main" id="{7ACB6374-CB35-764E-9334-C1C8F6CE1F02}"/>
              </a:ext>
            </a:extLst>
          </p:cNvPr>
          <p:cNvSpPr>
            <a:spLocks noGrp="1"/>
          </p:cNvSpPr>
          <p:nvPr>
            <p:ph type="sldNum" sz="quarter" idx="12"/>
          </p:nvPr>
        </p:nvSpPr>
        <p:spPr/>
        <p:txBody>
          <a:bodyPr/>
          <a:lstStyle/>
          <a:p>
            <a:fld id="{09539AAF-3867-4D3A-A82A-6A12BDE0E59C}" type="slidenum">
              <a:rPr lang="nl-BE" smtClean="0"/>
              <a:t>42</a:t>
            </a:fld>
            <a:endParaRPr lang="nl-BE"/>
          </a:p>
        </p:txBody>
      </p:sp>
      <p:pic>
        <p:nvPicPr>
          <p:cNvPr id="5" name="Afbeelding 4">
            <a:extLst>
              <a:ext uri="{FF2B5EF4-FFF2-40B4-BE49-F238E27FC236}">
                <a16:creationId xmlns:a16="http://schemas.microsoft.com/office/drawing/2014/main" id="{6483616D-0654-C246-8285-4452F93DBD52}"/>
              </a:ext>
            </a:extLst>
          </p:cNvPr>
          <p:cNvPicPr>
            <a:picLocks noChangeAspect="1"/>
          </p:cNvPicPr>
          <p:nvPr/>
        </p:nvPicPr>
        <p:blipFill rotWithShape="1">
          <a:blip r:embed="rId2">
            <a:lum bright="70000" contrast="-70000"/>
            <a:alphaModFix amt="35000"/>
            <a:extLst>
              <a:ext uri="{28A0092B-C50C-407E-A947-70E740481C1C}">
                <a14:useLocalDpi xmlns:a14="http://schemas.microsoft.com/office/drawing/2010/main" val="0"/>
              </a:ext>
            </a:extLst>
          </a:blip>
          <a:srcRect t="21797"/>
          <a:stretch/>
        </p:blipFill>
        <p:spPr>
          <a:xfrm>
            <a:off x="0" y="0"/>
            <a:ext cx="7385035" cy="6861775"/>
          </a:xfrm>
          <a:prstGeom prst="rect">
            <a:avLst/>
          </a:prstGeom>
        </p:spPr>
      </p:pic>
      <p:pic>
        <p:nvPicPr>
          <p:cNvPr id="6" name="Afbeelding 5">
            <a:extLst>
              <a:ext uri="{FF2B5EF4-FFF2-40B4-BE49-F238E27FC236}">
                <a16:creationId xmlns:a16="http://schemas.microsoft.com/office/drawing/2014/main" id="{8A2FEA6E-C4AD-3645-B88A-F52922219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6368"/>
            <a:ext cx="1376481" cy="439001"/>
          </a:xfrm>
          <a:prstGeom prst="rect">
            <a:avLst/>
          </a:prstGeom>
        </p:spPr>
      </p:pic>
    </p:spTree>
    <p:extLst>
      <p:ext uri="{BB962C8B-B14F-4D97-AF65-F5344CB8AC3E}">
        <p14:creationId xmlns:p14="http://schemas.microsoft.com/office/powerpoint/2010/main" val="2369055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3488F8C-5F6E-7B4A-8A4A-8E97C864B1EB}"/>
              </a:ext>
            </a:extLst>
          </p:cNvPr>
          <p:cNvSpPr>
            <a:spLocks noGrp="1"/>
          </p:cNvSpPr>
          <p:nvPr>
            <p:ph type="sldNum" sz="quarter" idx="12"/>
          </p:nvPr>
        </p:nvSpPr>
        <p:spPr/>
        <p:txBody>
          <a:bodyPr/>
          <a:lstStyle/>
          <a:p>
            <a:fld id="{09539AAF-3867-4D3A-A82A-6A12BDE0E59C}" type="slidenum">
              <a:rPr lang="nl-BE" smtClean="0"/>
              <a:t>43</a:t>
            </a:fld>
            <a:endParaRPr lang="nl-BE"/>
          </a:p>
        </p:txBody>
      </p:sp>
      <p:pic>
        <p:nvPicPr>
          <p:cNvPr id="7" name="Afbeelding 6">
            <a:extLst>
              <a:ext uri="{FF2B5EF4-FFF2-40B4-BE49-F238E27FC236}">
                <a16:creationId xmlns:a16="http://schemas.microsoft.com/office/drawing/2014/main" id="{38895439-2B8E-2E4C-91EB-992789D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8" y="136525"/>
            <a:ext cx="11523573" cy="6460868"/>
          </a:xfrm>
          <a:prstGeom prst="rect">
            <a:avLst/>
          </a:prstGeom>
        </p:spPr>
      </p:pic>
      <p:pic>
        <p:nvPicPr>
          <p:cNvPr id="8" name="Afbeelding 7">
            <a:extLst>
              <a:ext uri="{FF2B5EF4-FFF2-40B4-BE49-F238E27FC236}">
                <a16:creationId xmlns:a16="http://schemas.microsoft.com/office/drawing/2014/main" id="{7D3BE974-5DDC-3244-8064-3CE0961AE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6368"/>
            <a:ext cx="1376481" cy="439001"/>
          </a:xfrm>
          <a:prstGeom prst="rect">
            <a:avLst/>
          </a:prstGeom>
        </p:spPr>
      </p:pic>
    </p:spTree>
    <p:extLst>
      <p:ext uri="{BB962C8B-B14F-4D97-AF65-F5344CB8AC3E}">
        <p14:creationId xmlns:p14="http://schemas.microsoft.com/office/powerpoint/2010/main" val="3601676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03F3D-2E8C-1242-A8BF-ECE053318E46}"/>
              </a:ext>
            </a:extLst>
          </p:cNvPr>
          <p:cNvSpPr>
            <a:spLocks noGrp="1"/>
          </p:cNvSpPr>
          <p:nvPr>
            <p:ph type="title"/>
          </p:nvPr>
        </p:nvSpPr>
        <p:spPr/>
        <p:txBody>
          <a:bodyPr/>
          <a:lstStyle/>
          <a:p>
            <a:r>
              <a:rPr lang="nl-BE" dirty="0">
                <a:solidFill>
                  <a:schemeClr val="accent1">
                    <a:lumMod val="50000"/>
                  </a:schemeClr>
                </a:solidFill>
              </a:rPr>
              <a:t>Conclusie</a:t>
            </a:r>
          </a:p>
        </p:txBody>
      </p:sp>
      <p:pic>
        <p:nvPicPr>
          <p:cNvPr id="6" name="Tijdelijke aanduiding voor inhoud 5">
            <a:extLst>
              <a:ext uri="{FF2B5EF4-FFF2-40B4-BE49-F238E27FC236}">
                <a16:creationId xmlns:a16="http://schemas.microsoft.com/office/drawing/2014/main" id="{BB278E05-08DF-1B4F-B8E8-8C94864922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3261" y="1606122"/>
            <a:ext cx="5070539" cy="2579107"/>
          </a:xfrm>
        </p:spPr>
      </p:pic>
      <p:sp>
        <p:nvSpPr>
          <p:cNvPr id="3" name="Tekstvak 2">
            <a:extLst>
              <a:ext uri="{FF2B5EF4-FFF2-40B4-BE49-F238E27FC236}">
                <a16:creationId xmlns:a16="http://schemas.microsoft.com/office/drawing/2014/main" id="{875A56C6-6A86-B143-A825-A26B9543FDDD}"/>
              </a:ext>
            </a:extLst>
          </p:cNvPr>
          <p:cNvSpPr txBox="1"/>
          <p:nvPr/>
        </p:nvSpPr>
        <p:spPr>
          <a:xfrm>
            <a:off x="838200" y="4619865"/>
            <a:ext cx="11149361" cy="1318181"/>
          </a:xfrm>
          <a:prstGeom prst="rect">
            <a:avLst/>
          </a:prstGeom>
          <a:noFill/>
        </p:spPr>
        <p:txBody>
          <a:bodyPr wrap="square" rtlCol="0">
            <a:spAutoFit/>
          </a:bodyPr>
          <a:lstStyle/>
          <a:p>
            <a:pPr>
              <a:lnSpc>
                <a:spcPct val="150000"/>
              </a:lnSpc>
            </a:pPr>
            <a:r>
              <a:rPr lang="nl-BE" sz="2800" dirty="0">
                <a:solidFill>
                  <a:schemeClr val="accent1">
                    <a:lumMod val="50000"/>
                  </a:schemeClr>
                </a:solidFill>
              </a:rPr>
              <a:t>“taking into consideration and utilizing the unique </a:t>
            </a:r>
            <a:r>
              <a:rPr lang="nl-BE" sz="2800" dirty="0">
                <a:solidFill>
                  <a:schemeClr val="accent2">
                    <a:lumMod val="75000"/>
                  </a:schemeClr>
                </a:solidFill>
              </a:rPr>
              <a:t>affordances</a:t>
            </a:r>
            <a:r>
              <a:rPr lang="nl-BE" sz="2800" dirty="0">
                <a:solidFill>
                  <a:schemeClr val="accent1">
                    <a:lumMod val="50000"/>
                  </a:schemeClr>
                </a:solidFill>
              </a:rPr>
              <a:t> that comes with this new technology.”</a:t>
            </a:r>
          </a:p>
        </p:txBody>
      </p:sp>
      <p:pic>
        <p:nvPicPr>
          <p:cNvPr id="5" name="Afbeelding 4">
            <a:extLst>
              <a:ext uri="{FF2B5EF4-FFF2-40B4-BE49-F238E27FC236}">
                <a16:creationId xmlns:a16="http://schemas.microsoft.com/office/drawing/2014/main" id="{DF5FC3A4-EDBF-0B43-9348-5C52577A0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pic>
        <p:nvPicPr>
          <p:cNvPr id="7" name="Afbeelding 6">
            <a:extLst>
              <a:ext uri="{FF2B5EF4-FFF2-40B4-BE49-F238E27FC236}">
                <a16:creationId xmlns:a16="http://schemas.microsoft.com/office/drawing/2014/main" id="{694D9F12-09C1-F946-8D28-E2BE73311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309" y="1902564"/>
            <a:ext cx="5367691" cy="2070788"/>
          </a:xfrm>
          <a:prstGeom prst="rect">
            <a:avLst/>
          </a:prstGeom>
          <a:ln>
            <a:noFill/>
          </a:ln>
        </p:spPr>
      </p:pic>
    </p:spTree>
    <p:extLst>
      <p:ext uri="{BB962C8B-B14F-4D97-AF65-F5344CB8AC3E}">
        <p14:creationId xmlns:p14="http://schemas.microsoft.com/office/powerpoint/2010/main" val="3701283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F90DE-5768-404B-A4C2-F75FBC503D61}"/>
              </a:ext>
            </a:extLst>
          </p:cNvPr>
          <p:cNvSpPr>
            <a:spLocks noGrp="1"/>
          </p:cNvSpPr>
          <p:nvPr>
            <p:ph type="title"/>
          </p:nvPr>
        </p:nvSpPr>
        <p:spPr/>
        <p:txBody>
          <a:bodyPr/>
          <a:lstStyle/>
          <a:p>
            <a:r>
              <a:rPr lang="nl-BE" dirty="0">
                <a:solidFill>
                  <a:schemeClr val="accent1">
                    <a:lumMod val="50000"/>
                  </a:schemeClr>
                </a:solidFill>
              </a:rPr>
              <a:t>Virtual reality learning affordances</a:t>
            </a:r>
            <a:endParaRPr lang="nl-BE" dirty="0">
              <a:solidFill>
                <a:schemeClr val="accent2">
                  <a:lumMod val="75000"/>
                </a:schemeClr>
              </a:solidFill>
            </a:endParaRPr>
          </a:p>
        </p:txBody>
      </p:sp>
      <p:sp>
        <p:nvSpPr>
          <p:cNvPr id="3" name="Tijdelijke aanduiding voor inhoud 2">
            <a:extLst>
              <a:ext uri="{FF2B5EF4-FFF2-40B4-BE49-F238E27FC236}">
                <a16:creationId xmlns:a16="http://schemas.microsoft.com/office/drawing/2014/main" id="{5A3B4CDD-828E-B44B-9D74-08C678B0D717}"/>
              </a:ext>
            </a:extLst>
          </p:cNvPr>
          <p:cNvSpPr>
            <a:spLocks noGrp="1"/>
          </p:cNvSpPr>
          <p:nvPr>
            <p:ph idx="1"/>
          </p:nvPr>
        </p:nvSpPr>
        <p:spPr/>
        <p:txBody>
          <a:bodyPr>
            <a:normAutofit fontScale="62500" lnSpcReduction="20000"/>
          </a:bodyPr>
          <a:lstStyle/>
          <a:p>
            <a:pPr marL="0" indent="0">
              <a:buNone/>
            </a:pPr>
            <a:r>
              <a:rPr lang="nl-BE" dirty="0"/>
              <a:t>Verre of onbereikbare plaatsen</a:t>
            </a:r>
          </a:p>
          <a:p>
            <a:pPr marL="0" indent="0">
              <a:buNone/>
            </a:pPr>
            <a:r>
              <a:rPr lang="nl-BE" dirty="0"/>
              <a:t>Verleden</a:t>
            </a:r>
          </a:p>
          <a:p>
            <a:pPr marL="0" indent="0">
              <a:buNone/>
            </a:pPr>
            <a:r>
              <a:rPr lang="nl-BE" dirty="0"/>
              <a:t>Onmogelijk (in lichaam, door ogen van anderen, in machine, ander perspectief)</a:t>
            </a:r>
          </a:p>
          <a:p>
            <a:pPr marL="0" indent="0">
              <a:buNone/>
            </a:pPr>
            <a:r>
              <a:rPr lang="nl-BE" dirty="0"/>
              <a:t>Veilig oefenen: geen ongevallen</a:t>
            </a:r>
          </a:p>
          <a:p>
            <a:pPr marL="0" indent="0">
              <a:buNone/>
            </a:pPr>
            <a:r>
              <a:rPr lang="nl-BE" dirty="0"/>
              <a:t>Veilig oefenen: geen schade aan materialen of anderen</a:t>
            </a:r>
          </a:p>
          <a:p>
            <a:pPr marL="0" indent="0">
              <a:buNone/>
            </a:pPr>
            <a:r>
              <a:rPr lang="nl-BE" dirty="0"/>
              <a:t>Veilig oefenen: geen ‘confrontatie’ (soft skills)</a:t>
            </a:r>
          </a:p>
          <a:p>
            <a:pPr marL="0" indent="0">
              <a:buNone/>
            </a:pPr>
            <a:r>
              <a:rPr lang="nl-BE" dirty="0"/>
              <a:t>Onbeperkt oefenen: geen tekort aan lokalen, machines of materialen</a:t>
            </a:r>
          </a:p>
          <a:p>
            <a:pPr marL="0" indent="0">
              <a:buNone/>
            </a:pPr>
            <a:r>
              <a:rPr lang="nl-BE" dirty="0"/>
              <a:t>Onbeperkt oefenen: onbeperkte oefenkansen</a:t>
            </a:r>
          </a:p>
          <a:p>
            <a:pPr marL="0" indent="0">
              <a:buNone/>
            </a:pPr>
            <a:r>
              <a:rPr lang="nl-BE" dirty="0"/>
              <a:t>Onbeperkt oefenen: herhalen, pauzeren, versnellen, vertragen, gevaarlijk</a:t>
            </a:r>
          </a:p>
          <a:p>
            <a:pPr marL="0" indent="0">
              <a:buNone/>
            </a:pPr>
            <a:r>
              <a:rPr lang="nl-BE" dirty="0"/>
              <a:t>Feedback: onmiddellijk, voortdurend</a:t>
            </a:r>
          </a:p>
          <a:p>
            <a:pPr marL="0" indent="0">
              <a:buNone/>
            </a:pPr>
            <a:r>
              <a:rPr lang="nl-BE" dirty="0"/>
              <a:t>Feedback: visueel, haptic</a:t>
            </a:r>
          </a:p>
          <a:p>
            <a:pPr marL="0" indent="0">
              <a:buNone/>
            </a:pPr>
            <a:endParaRPr lang="nl-BE" dirty="0"/>
          </a:p>
          <a:p>
            <a:pPr marL="0" indent="0">
              <a:buNone/>
            </a:pPr>
            <a:r>
              <a:rPr lang="nl-BE" dirty="0"/>
              <a:t>= ‘</a:t>
            </a:r>
            <a:r>
              <a:rPr lang="nl-BE" dirty="0">
                <a:solidFill>
                  <a:schemeClr val="accent2">
                    <a:lumMod val="75000"/>
                  </a:schemeClr>
                </a:solidFill>
              </a:rPr>
              <a:t>applications</a:t>
            </a:r>
            <a:r>
              <a:rPr lang="nl-BE" dirty="0"/>
              <a:t>’ (Kavanagh, Luxton-Reilly, Wuensche, &amp; Plimmer, 2017)</a:t>
            </a:r>
          </a:p>
          <a:p>
            <a:pPr marL="0" indent="0">
              <a:buNone/>
            </a:pPr>
            <a:endParaRPr lang="nl-BE" dirty="0"/>
          </a:p>
        </p:txBody>
      </p:sp>
      <p:sp>
        <p:nvSpPr>
          <p:cNvPr id="4" name="Tijdelijke aanduiding voor dianummer 3">
            <a:extLst>
              <a:ext uri="{FF2B5EF4-FFF2-40B4-BE49-F238E27FC236}">
                <a16:creationId xmlns:a16="http://schemas.microsoft.com/office/drawing/2014/main" id="{5F1E6DB1-DAA4-194A-BCC7-A88882BDEF25}"/>
              </a:ext>
            </a:extLst>
          </p:cNvPr>
          <p:cNvSpPr>
            <a:spLocks noGrp="1"/>
          </p:cNvSpPr>
          <p:nvPr>
            <p:ph type="sldNum" sz="quarter" idx="12"/>
          </p:nvPr>
        </p:nvSpPr>
        <p:spPr/>
        <p:txBody>
          <a:bodyPr/>
          <a:lstStyle/>
          <a:p>
            <a:fld id="{09539AAF-3867-4D3A-A82A-6A12BDE0E59C}" type="slidenum">
              <a:rPr lang="nl-BE" smtClean="0"/>
              <a:t>45</a:t>
            </a:fld>
            <a:endParaRPr lang="nl-BE"/>
          </a:p>
        </p:txBody>
      </p:sp>
      <p:pic>
        <p:nvPicPr>
          <p:cNvPr id="5" name="Afbeelding 4">
            <a:extLst>
              <a:ext uri="{FF2B5EF4-FFF2-40B4-BE49-F238E27FC236}">
                <a16:creationId xmlns:a16="http://schemas.microsoft.com/office/drawing/2014/main" id="{5A3A5B81-CFC2-DF4D-AAE1-B93FA8926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3764569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86B3E6CE-F276-3E43-93B1-C33D632E1909}"/>
              </a:ext>
            </a:extLst>
          </p:cNvPr>
          <p:cNvSpPr>
            <a:spLocks noGrp="1"/>
          </p:cNvSpPr>
          <p:nvPr>
            <p:ph sz="half" idx="2"/>
          </p:nvPr>
        </p:nvSpPr>
        <p:spPr>
          <a:xfrm>
            <a:off x="6115652" y="383233"/>
            <a:ext cx="5181600" cy="6091534"/>
          </a:xfrm>
        </p:spPr>
        <p:txBody>
          <a:bodyPr>
            <a:normAutofit/>
          </a:bodyPr>
          <a:lstStyle/>
          <a:p>
            <a:pPr marL="0" indent="0" algn="ctr">
              <a:buNone/>
            </a:pPr>
            <a:endParaRPr lang="nl-BE" dirty="0"/>
          </a:p>
          <a:p>
            <a:pPr marL="0" indent="0" algn="ctr">
              <a:buNone/>
            </a:pPr>
            <a:endParaRPr lang="nl-BE" dirty="0"/>
          </a:p>
          <a:p>
            <a:pPr marL="0" indent="0" algn="ctr">
              <a:buNone/>
            </a:pPr>
            <a:endParaRPr lang="nl-BE" dirty="0"/>
          </a:p>
          <a:p>
            <a:pPr marL="0" indent="0" algn="ctr">
              <a:buNone/>
            </a:pPr>
            <a:endParaRPr lang="nl-BE" dirty="0"/>
          </a:p>
          <a:p>
            <a:pPr marL="0" indent="0" algn="ctr">
              <a:buNone/>
            </a:pPr>
            <a:endParaRPr lang="nl-BE" dirty="0"/>
          </a:p>
          <a:p>
            <a:pPr marL="0" indent="0" algn="ctr">
              <a:buNone/>
            </a:pPr>
            <a:endParaRPr lang="nl-BE" dirty="0"/>
          </a:p>
        </p:txBody>
      </p:sp>
      <p:cxnSp>
        <p:nvCxnSpPr>
          <p:cNvPr id="9" name="Rechte verbindingslijn 8">
            <a:extLst>
              <a:ext uri="{FF2B5EF4-FFF2-40B4-BE49-F238E27FC236}">
                <a16:creationId xmlns:a16="http://schemas.microsoft.com/office/drawing/2014/main" id="{C7F3273A-FDAE-C743-A175-EBAB7DA050F7}"/>
              </a:ext>
            </a:extLst>
          </p:cNvPr>
          <p:cNvCxnSpPr/>
          <p:nvPr/>
        </p:nvCxnSpPr>
        <p:spPr>
          <a:xfrm>
            <a:off x="6096000" y="383233"/>
            <a:ext cx="0" cy="6091534"/>
          </a:xfrm>
          <a:prstGeom prst="line">
            <a:avLst/>
          </a:prstGeom>
          <a:ln w="19050"/>
        </p:spPr>
        <p:style>
          <a:lnRef idx="1">
            <a:schemeClr val="dk1"/>
          </a:lnRef>
          <a:fillRef idx="0">
            <a:schemeClr val="dk1"/>
          </a:fillRef>
          <a:effectRef idx="0">
            <a:schemeClr val="dk1"/>
          </a:effectRef>
          <a:fontRef idx="minor">
            <a:schemeClr val="tx1"/>
          </a:fontRef>
        </p:style>
      </p:cxnSp>
      <p:pic>
        <p:nvPicPr>
          <p:cNvPr id="7" name="Afbeelding 6">
            <a:extLst>
              <a:ext uri="{FF2B5EF4-FFF2-40B4-BE49-F238E27FC236}">
                <a16:creationId xmlns:a16="http://schemas.microsoft.com/office/drawing/2014/main" id="{7FE376F4-7112-9C42-8B48-9CB452F2E82F}"/>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147558" y="1485846"/>
            <a:ext cx="2520348" cy="982936"/>
          </a:xfrm>
          <a:prstGeom prst="rect">
            <a:avLst/>
          </a:prstGeom>
        </p:spPr>
      </p:pic>
      <p:pic>
        <p:nvPicPr>
          <p:cNvPr id="12" name="Afbeelding 11">
            <a:extLst>
              <a:ext uri="{FF2B5EF4-FFF2-40B4-BE49-F238E27FC236}">
                <a16:creationId xmlns:a16="http://schemas.microsoft.com/office/drawing/2014/main" id="{417143AA-9890-A04F-A2C4-D8B4694EA0E7}"/>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6927116" y="998533"/>
            <a:ext cx="2743200" cy="2199737"/>
          </a:xfrm>
          <a:prstGeom prst="rect">
            <a:avLst/>
          </a:prstGeom>
        </p:spPr>
      </p:pic>
      <p:sp>
        <p:nvSpPr>
          <p:cNvPr id="14" name="Rechthoek 13">
            <a:extLst>
              <a:ext uri="{FF2B5EF4-FFF2-40B4-BE49-F238E27FC236}">
                <a16:creationId xmlns:a16="http://schemas.microsoft.com/office/drawing/2014/main" id="{23E9943C-74DC-184C-9AA3-EF308EDCA6DC}"/>
              </a:ext>
            </a:extLst>
          </p:cNvPr>
          <p:cNvSpPr/>
          <p:nvPr/>
        </p:nvSpPr>
        <p:spPr>
          <a:xfrm>
            <a:off x="1825858" y="3125601"/>
            <a:ext cx="3684095" cy="1938992"/>
          </a:xfrm>
          <a:prstGeom prst="rect">
            <a:avLst/>
          </a:prstGeom>
        </p:spPr>
        <p:txBody>
          <a:bodyPr wrap="square">
            <a:spAutoFit/>
          </a:bodyPr>
          <a:lstStyle/>
          <a:p>
            <a:r>
              <a:rPr lang="nl-BE" sz="2400" dirty="0"/>
              <a:t>VR in training</a:t>
            </a:r>
          </a:p>
          <a:p>
            <a:r>
              <a:rPr lang="nl-BE" sz="2400" dirty="0"/>
              <a:t>VR in onderwijs</a:t>
            </a:r>
          </a:p>
          <a:p>
            <a:r>
              <a:rPr lang="nl-BE" sz="2400" dirty="0"/>
              <a:t>VR social </a:t>
            </a:r>
          </a:p>
          <a:p>
            <a:endParaRPr lang="nl-BE" sz="2400" dirty="0"/>
          </a:p>
          <a:p>
            <a:r>
              <a:rPr lang="nl-BE" sz="2400" dirty="0"/>
              <a:t>carl.boel@thomasmore.be</a:t>
            </a:r>
          </a:p>
        </p:txBody>
      </p:sp>
      <p:sp>
        <p:nvSpPr>
          <p:cNvPr id="16" name="Rechthoek 15">
            <a:extLst>
              <a:ext uri="{FF2B5EF4-FFF2-40B4-BE49-F238E27FC236}">
                <a16:creationId xmlns:a16="http://schemas.microsoft.com/office/drawing/2014/main" id="{2AF32AB8-6EC1-B34B-9A11-BCFBB6A6AAF0}"/>
              </a:ext>
            </a:extLst>
          </p:cNvPr>
          <p:cNvSpPr/>
          <p:nvPr/>
        </p:nvSpPr>
        <p:spPr>
          <a:xfrm>
            <a:off x="7613157" y="3125601"/>
            <a:ext cx="3684095" cy="1938992"/>
          </a:xfrm>
          <a:prstGeom prst="rect">
            <a:avLst/>
          </a:prstGeom>
        </p:spPr>
        <p:txBody>
          <a:bodyPr wrap="square">
            <a:spAutoFit/>
          </a:bodyPr>
          <a:lstStyle/>
          <a:p>
            <a:r>
              <a:rPr lang="nl-BE" sz="2400" dirty="0"/>
              <a:t>Doctorandus</a:t>
            </a:r>
          </a:p>
          <a:p>
            <a:r>
              <a:rPr lang="nl-BE" sz="2400" dirty="0"/>
              <a:t>VR in onderwijs</a:t>
            </a:r>
          </a:p>
          <a:p>
            <a:endParaRPr lang="nl-BE" sz="2400" dirty="0"/>
          </a:p>
          <a:p>
            <a:endParaRPr lang="nl-BE" sz="2400" dirty="0"/>
          </a:p>
          <a:p>
            <a:r>
              <a:rPr lang="nl-BE" sz="2400" dirty="0"/>
              <a:t>carl.boel@ugent.be</a:t>
            </a:r>
          </a:p>
        </p:txBody>
      </p:sp>
      <p:pic>
        <p:nvPicPr>
          <p:cNvPr id="15" name="Afbeelding 14">
            <a:extLst>
              <a:ext uri="{FF2B5EF4-FFF2-40B4-BE49-F238E27FC236}">
                <a16:creationId xmlns:a16="http://schemas.microsoft.com/office/drawing/2014/main" id="{80355468-44C0-4A4D-9EE2-66D496407F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37754586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FA7E66B-C9A2-2347-B9F1-1139545A9BE0}"/>
              </a:ext>
            </a:extLst>
          </p:cNvPr>
          <p:cNvSpPr>
            <a:spLocks noGrp="1"/>
          </p:cNvSpPr>
          <p:nvPr>
            <p:ph type="title"/>
          </p:nvPr>
        </p:nvSpPr>
        <p:spPr/>
        <p:txBody>
          <a:bodyPr/>
          <a:lstStyle/>
          <a:p>
            <a:r>
              <a:rPr lang="nl-BE" dirty="0"/>
              <a:t>Referenties</a:t>
            </a:r>
          </a:p>
        </p:txBody>
      </p:sp>
      <p:sp>
        <p:nvSpPr>
          <p:cNvPr id="4" name="Tijdelijke aanduiding voor inhoud 3">
            <a:extLst>
              <a:ext uri="{FF2B5EF4-FFF2-40B4-BE49-F238E27FC236}">
                <a16:creationId xmlns:a16="http://schemas.microsoft.com/office/drawing/2014/main" id="{F4EA2C21-3463-A14E-80DF-CFB5C51084AC}"/>
              </a:ext>
            </a:extLst>
          </p:cNvPr>
          <p:cNvSpPr>
            <a:spLocks noGrp="1"/>
          </p:cNvSpPr>
          <p:nvPr>
            <p:ph idx="1"/>
          </p:nvPr>
        </p:nvSpPr>
        <p:spPr>
          <a:xfrm>
            <a:off x="838200" y="1825625"/>
            <a:ext cx="10515600" cy="4667250"/>
          </a:xfrm>
        </p:spPr>
        <p:txBody>
          <a:bodyPr>
            <a:normAutofit fontScale="92500" lnSpcReduction="20000"/>
          </a:bodyPr>
          <a:lstStyle/>
          <a:p>
            <a:pPr marL="0" indent="0">
              <a:buNone/>
            </a:pPr>
            <a:r>
              <a:rPr lang="nl-BE" sz="1600" dirty="0"/>
              <a:t>Boel, C., Raeijmaekers, D., Rotsaert, T., Valcke, M., Schellens, T., &amp; Struyf, D. Acceptance of immersive virtual reality in secondary education teachers. An explorative study of perceptions from teachers, it-staff, principals and teachers' trainers, In 15th International Conference on Technology,Education and Development (INTED), International Academy of Technology, Education and Development, pp. 589-596.</a:t>
            </a:r>
          </a:p>
          <a:p>
            <a:pPr marL="0" indent="0">
              <a:buNone/>
            </a:pPr>
            <a:r>
              <a:rPr lang="nl-BE" sz="1600" dirty="0"/>
              <a:t>Boel, C., Rotsaert, T, Schellens, T, &amp; Valcke M. (2021), Six years after Google Cardboard: what has happened in the classroom? A scoping review of empirical research on the use of immersive virtual reality in secondary education, In 13th Annual International Conference on Education and New Learning Technologies (EDULEARN), International Academy of Technology, Education and Development, pp. 7504-7513.</a:t>
            </a:r>
          </a:p>
          <a:p>
            <a:pPr marL="0" indent="0">
              <a:buNone/>
            </a:pPr>
            <a:r>
              <a:rPr lang="nl-BE" sz="1600" dirty="0"/>
              <a:t>Boel, C., Rotsaert, T., Valcke, M., &amp; Schellens, T. (2021). Effects and transfer of skills of a virtual reality serious game for children riding a bike, work in progress.</a:t>
            </a:r>
          </a:p>
          <a:p>
            <a:pPr marL="0" indent="0">
              <a:buNone/>
            </a:pPr>
            <a:r>
              <a:rPr lang="nl-BE" sz="1600" dirty="0"/>
              <a:t>Boel, C, Rotsaert, T., Valcke, M, &amp; Schellens, T. (2021). Acceptance of immersive virtual reality in secondary education teachers in Flanders. A structural equation modeling analysis, work in progress.</a:t>
            </a:r>
          </a:p>
          <a:p>
            <a:pPr marL="0" indent="0">
              <a:buNone/>
            </a:pPr>
            <a:r>
              <a:rPr lang="nl-BE" sz="1600" dirty="0"/>
              <a:t>Bower, M. (2008). Affordance analysis–matching learning tasks with learning technologies. </a:t>
            </a:r>
            <a:r>
              <a:rPr lang="nl-BE" sz="1600" i="1" dirty="0"/>
              <a:t>Educational Media International</a:t>
            </a:r>
            <a:r>
              <a:rPr lang="nl-BE" sz="1600" dirty="0"/>
              <a:t>, </a:t>
            </a:r>
            <a:r>
              <a:rPr lang="nl-BE" sz="1600" i="1" dirty="0"/>
              <a:t>45</a:t>
            </a:r>
            <a:r>
              <a:rPr lang="nl-BE" sz="1600" dirty="0"/>
              <a:t>(1), 3-15.</a:t>
            </a:r>
          </a:p>
          <a:p>
            <a:pPr marL="0" indent="0">
              <a:buNone/>
            </a:pPr>
            <a:r>
              <a:rPr lang="nl-BE" sz="1600" dirty="0"/>
              <a:t>Clark, R. E. (1994). Media will never influence learning. </a:t>
            </a:r>
            <a:r>
              <a:rPr lang="nl-BE" sz="1600" i="1" dirty="0"/>
              <a:t>Educational technology research and development</a:t>
            </a:r>
            <a:r>
              <a:rPr lang="nl-BE" sz="1600" dirty="0"/>
              <a:t>, </a:t>
            </a:r>
            <a:r>
              <a:rPr lang="nl-BE" sz="1600" i="1" dirty="0"/>
              <a:t>42</a:t>
            </a:r>
            <a:r>
              <a:rPr lang="nl-BE" sz="1600" dirty="0"/>
              <a:t>(2), 21-29.</a:t>
            </a:r>
            <a:endParaRPr lang="nl-BE" sz="1600" b="1" dirty="0"/>
          </a:p>
          <a:p>
            <a:pPr marL="0" indent="0">
              <a:buNone/>
            </a:pPr>
            <a:r>
              <a:rPr lang="nl-BE" sz="1600" dirty="0"/>
              <a:t>Di Natale, A. F., Repetto, C., Riva, G., &amp; Villani, D. (2020). Immersive virtual reality in K‐12 and higher education: A 10‐year systematic review of empirical research. British Journal of Educational Technology, 51(6), 2006-2033.</a:t>
            </a:r>
          </a:p>
          <a:p>
            <a:pPr marL="0" indent="0">
              <a:buNone/>
            </a:pPr>
            <a:r>
              <a:rPr lang="en" sz="1600" dirty="0"/>
              <a:t>Draper, J.V., </a:t>
            </a:r>
            <a:r>
              <a:rPr lang="en" sz="1600" dirty="0" err="1"/>
              <a:t>Kaber</a:t>
            </a:r>
            <a:r>
              <a:rPr lang="en" sz="1600" dirty="0"/>
              <a:t>, D.B. &amp; Usher, J.M. Telepresence. Human Factors 40, 354- 375 (1998).</a:t>
            </a:r>
            <a:endParaRPr lang="nl-BE" sz="1600" dirty="0"/>
          </a:p>
          <a:p>
            <a:pPr marL="0" indent="0">
              <a:buNone/>
            </a:pPr>
            <a:r>
              <a:rPr lang="nl-BE" sz="1600" dirty="0"/>
              <a:t>Freina, L., &amp; Ott, M. (2015, April). A literature review on immersive virtual reality in education: state of the art and perspectives. In </a:t>
            </a:r>
            <a:r>
              <a:rPr lang="nl-BE" sz="1600" i="1" dirty="0"/>
              <a:t>The International Scientific Conference eLearning and Software for Education</a:t>
            </a:r>
            <a:r>
              <a:rPr lang="nl-BE" sz="1600" dirty="0"/>
              <a:t> (Vol. 1, No. 133, pp. 10-1007).</a:t>
            </a:r>
          </a:p>
        </p:txBody>
      </p:sp>
      <p:sp>
        <p:nvSpPr>
          <p:cNvPr id="2" name="Tijdelijke aanduiding voor dianummer 1">
            <a:extLst>
              <a:ext uri="{FF2B5EF4-FFF2-40B4-BE49-F238E27FC236}">
                <a16:creationId xmlns:a16="http://schemas.microsoft.com/office/drawing/2014/main" id="{90C4FEED-2080-5341-A9BA-73378EEEDE71}"/>
              </a:ext>
            </a:extLst>
          </p:cNvPr>
          <p:cNvSpPr>
            <a:spLocks noGrp="1"/>
          </p:cNvSpPr>
          <p:nvPr>
            <p:ph type="sldNum" sz="quarter" idx="12"/>
          </p:nvPr>
        </p:nvSpPr>
        <p:spPr/>
        <p:txBody>
          <a:bodyPr/>
          <a:lstStyle/>
          <a:p>
            <a:fld id="{09539AAF-3867-4D3A-A82A-6A12BDE0E59C}" type="slidenum">
              <a:rPr lang="nl-BE" smtClean="0"/>
              <a:t>47</a:t>
            </a:fld>
            <a:endParaRPr lang="nl-BE"/>
          </a:p>
        </p:txBody>
      </p:sp>
      <p:pic>
        <p:nvPicPr>
          <p:cNvPr id="5" name="Afbeelding 4">
            <a:extLst>
              <a:ext uri="{FF2B5EF4-FFF2-40B4-BE49-F238E27FC236}">
                <a16:creationId xmlns:a16="http://schemas.microsoft.com/office/drawing/2014/main" id="{312DF096-30AC-CF41-95CD-6B790E93D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920908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61C0D-A4A8-5E4F-9E67-6D583CEDA00D}"/>
              </a:ext>
            </a:extLst>
          </p:cNvPr>
          <p:cNvSpPr>
            <a:spLocks noGrp="1"/>
          </p:cNvSpPr>
          <p:nvPr>
            <p:ph type="title"/>
          </p:nvPr>
        </p:nvSpPr>
        <p:spPr/>
        <p:txBody>
          <a:bodyPr/>
          <a:lstStyle/>
          <a:p>
            <a:r>
              <a:rPr lang="nl-BE" dirty="0"/>
              <a:t>Referenties</a:t>
            </a:r>
          </a:p>
        </p:txBody>
      </p:sp>
      <p:sp>
        <p:nvSpPr>
          <p:cNvPr id="3" name="Tijdelijke aanduiding voor inhoud 2">
            <a:extLst>
              <a:ext uri="{FF2B5EF4-FFF2-40B4-BE49-F238E27FC236}">
                <a16:creationId xmlns:a16="http://schemas.microsoft.com/office/drawing/2014/main" id="{3204C67C-6114-2E44-9107-AF025BD119C8}"/>
              </a:ext>
            </a:extLst>
          </p:cNvPr>
          <p:cNvSpPr>
            <a:spLocks noGrp="1"/>
          </p:cNvSpPr>
          <p:nvPr>
            <p:ph idx="1"/>
          </p:nvPr>
        </p:nvSpPr>
        <p:spPr/>
        <p:txBody>
          <a:bodyPr>
            <a:normAutofit fontScale="62500" lnSpcReduction="20000"/>
          </a:bodyPr>
          <a:lstStyle/>
          <a:p>
            <a:pPr marL="0" indent="0">
              <a:buNone/>
            </a:pPr>
            <a:r>
              <a:rPr lang="nl-BE" dirty="0"/>
              <a:t>Gibson, J. J. (2014). The Theory of Affordances. In </a:t>
            </a:r>
            <a:r>
              <a:rPr lang="nl-BE" i="1" dirty="0"/>
              <a:t>The Ecological Approach to Visual Perception</a:t>
            </a:r>
            <a:r>
              <a:rPr lang="nl-BE" dirty="0"/>
              <a:t> (pp. 119–135).</a:t>
            </a:r>
          </a:p>
          <a:p>
            <a:pPr marL="0" indent="0">
              <a:buNone/>
            </a:pPr>
            <a:r>
              <a:rPr lang="nl-BE" dirty="0"/>
              <a:t>Jensen, L., &amp; Konradsen, F. (2018). A review of the use of virtual reality head-mounted displays in education and training. </a:t>
            </a:r>
            <a:r>
              <a:rPr lang="nl-BE" i="1" dirty="0"/>
              <a:t>Education and Information Technologies</a:t>
            </a:r>
            <a:r>
              <a:rPr lang="nl-BE" dirty="0"/>
              <a:t>, </a:t>
            </a:r>
            <a:r>
              <a:rPr lang="nl-BE" i="1" dirty="0"/>
              <a:t>23</a:t>
            </a:r>
            <a:r>
              <a:rPr lang="nl-BE" dirty="0"/>
              <a:t>(4), 1515-1529.</a:t>
            </a:r>
          </a:p>
          <a:p>
            <a:pPr marL="0" indent="0">
              <a:buNone/>
            </a:pPr>
            <a:r>
              <a:rPr lang="nl-BE" dirty="0"/>
              <a:t>Kavanagh, S., Luxton-Reilly, A., Wuensche, B., &amp; Plimmer, B. (2017). A systematic review of Virtual Reality in education. </a:t>
            </a:r>
            <a:r>
              <a:rPr lang="nl-BE" i="1" dirty="0"/>
              <a:t>Themes in Science and Technology Education</a:t>
            </a:r>
            <a:r>
              <a:rPr lang="nl-BE" dirty="0"/>
              <a:t>, </a:t>
            </a:r>
            <a:r>
              <a:rPr lang="nl-BE" i="1" dirty="0"/>
              <a:t>10</a:t>
            </a:r>
            <a:r>
              <a:rPr lang="nl-BE" dirty="0"/>
              <a:t>(2), 85-119.</a:t>
            </a:r>
          </a:p>
          <a:p>
            <a:pPr marL="0" indent="0">
              <a:buNone/>
            </a:pPr>
            <a:r>
              <a:rPr lang="nl-BE" dirty="0"/>
              <a:t>Makransky, G., Terkildsen, T. S., &amp; Mayer, R. E. (2019). Adding immersive virtual reality to a science lab simulation causes more presence but less learning. </a:t>
            </a:r>
            <a:r>
              <a:rPr lang="nl-BE" i="1" dirty="0"/>
              <a:t>Learning and Instruction</a:t>
            </a:r>
            <a:r>
              <a:rPr lang="nl-BE" dirty="0"/>
              <a:t>, </a:t>
            </a:r>
            <a:r>
              <a:rPr lang="nl-BE" i="1" dirty="0"/>
              <a:t>60</a:t>
            </a:r>
            <a:r>
              <a:rPr lang="nl-BE" dirty="0"/>
              <a:t>, 225-236.</a:t>
            </a:r>
          </a:p>
          <a:p>
            <a:pPr marL="0" indent="0">
              <a:buNone/>
            </a:pPr>
            <a:r>
              <a:rPr lang="nl-BE" dirty="0"/>
              <a:t>Merchant, Z., Goetz, E. T., Cifuentes, L., Keeney-Kennicutt, W., &amp; Davis, T. J. (2014). Effectiveness of virtual reality-based instruction on students' learning outcomes in K-12 and higher education: A meta-analysis. </a:t>
            </a:r>
            <a:r>
              <a:rPr lang="nl-BE" i="1" dirty="0"/>
              <a:t>Computers &amp; Education</a:t>
            </a:r>
            <a:r>
              <a:rPr lang="nl-BE" dirty="0"/>
              <a:t>, </a:t>
            </a:r>
            <a:r>
              <a:rPr lang="nl-BE" i="1" dirty="0"/>
              <a:t>70</a:t>
            </a:r>
            <a:r>
              <a:rPr lang="nl-BE" dirty="0"/>
              <a:t>, 29-40.</a:t>
            </a:r>
          </a:p>
          <a:p>
            <a:pPr marL="0" indent="0">
              <a:buNone/>
            </a:pPr>
            <a:r>
              <a:rPr lang="en-US" dirty="0"/>
              <a:t>Milgram, P., &amp; </a:t>
            </a:r>
            <a:r>
              <a:rPr lang="en-US" dirty="0" err="1"/>
              <a:t>Kishino</a:t>
            </a:r>
            <a:r>
              <a:rPr lang="en-US" dirty="0"/>
              <a:t>, F. (1994). A taxonomy of mixed reality visual displays. </a:t>
            </a:r>
            <a:r>
              <a:rPr lang="en-US" i="1" dirty="0"/>
              <a:t>IEICE TRANSACTIONS on Information and Systems</a:t>
            </a:r>
            <a:r>
              <a:rPr lang="en-US" dirty="0"/>
              <a:t>, </a:t>
            </a:r>
            <a:r>
              <a:rPr lang="en-US" i="1" dirty="0"/>
              <a:t>77</a:t>
            </a:r>
            <a:r>
              <a:rPr lang="en-US" dirty="0"/>
              <a:t>(12), 1321-1329.</a:t>
            </a:r>
          </a:p>
          <a:p>
            <a:pPr marL="0" indent="0">
              <a:buNone/>
            </a:pPr>
            <a:r>
              <a:rPr lang="nl-BE" dirty="0"/>
              <a:t>Nakamura J., Csikszentmihalyi M. (2014) The Concept of Flow. In: Flow and the Foundations of Positive Psychology. Springer, Dordrecht</a:t>
            </a:r>
          </a:p>
          <a:p>
            <a:pPr marL="0" indent="0">
              <a:buNone/>
            </a:pPr>
            <a:r>
              <a:rPr lang="nl-BE" dirty="0"/>
              <a:t>Neelen, M. &amp; Kirschner, P.A. (2020). TRUTH OR TRUTHINESS? ANALYSING A VR STUDY USING GORARD’S SIEVE. Opgehaald van https://3starlearningexperiences.wordpress.com/2020/07/07/truth-or-truthiness-analysing-a-vr-study-using-gorards-sieve/</a:t>
            </a:r>
          </a:p>
          <a:p>
            <a:pPr marL="0" indent="0">
              <a:buNone/>
            </a:pPr>
            <a:endParaRPr lang="nl-BE" dirty="0"/>
          </a:p>
        </p:txBody>
      </p:sp>
      <p:sp>
        <p:nvSpPr>
          <p:cNvPr id="4" name="Tijdelijke aanduiding voor dianummer 3">
            <a:extLst>
              <a:ext uri="{FF2B5EF4-FFF2-40B4-BE49-F238E27FC236}">
                <a16:creationId xmlns:a16="http://schemas.microsoft.com/office/drawing/2014/main" id="{434225E2-DF18-B046-AEEE-BF7584D94358}"/>
              </a:ext>
            </a:extLst>
          </p:cNvPr>
          <p:cNvSpPr>
            <a:spLocks noGrp="1"/>
          </p:cNvSpPr>
          <p:nvPr>
            <p:ph type="sldNum" sz="quarter" idx="12"/>
          </p:nvPr>
        </p:nvSpPr>
        <p:spPr/>
        <p:txBody>
          <a:bodyPr/>
          <a:lstStyle/>
          <a:p>
            <a:fld id="{09539AAF-3867-4D3A-A82A-6A12BDE0E59C}" type="slidenum">
              <a:rPr lang="nl-BE" smtClean="0"/>
              <a:t>48</a:t>
            </a:fld>
            <a:endParaRPr lang="nl-BE"/>
          </a:p>
        </p:txBody>
      </p:sp>
      <p:pic>
        <p:nvPicPr>
          <p:cNvPr id="5" name="Afbeelding 4">
            <a:extLst>
              <a:ext uri="{FF2B5EF4-FFF2-40B4-BE49-F238E27FC236}">
                <a16:creationId xmlns:a16="http://schemas.microsoft.com/office/drawing/2014/main" id="{A0D5F6B5-F26C-D14B-818D-5AACFAA0F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793105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61C0D-A4A8-5E4F-9E67-6D583CEDA00D}"/>
              </a:ext>
            </a:extLst>
          </p:cNvPr>
          <p:cNvSpPr>
            <a:spLocks noGrp="1"/>
          </p:cNvSpPr>
          <p:nvPr>
            <p:ph type="title"/>
          </p:nvPr>
        </p:nvSpPr>
        <p:spPr/>
        <p:txBody>
          <a:bodyPr/>
          <a:lstStyle/>
          <a:p>
            <a:r>
              <a:rPr lang="nl-BE" dirty="0"/>
              <a:t>Referenties</a:t>
            </a:r>
          </a:p>
        </p:txBody>
      </p:sp>
      <p:sp>
        <p:nvSpPr>
          <p:cNvPr id="3" name="Tijdelijke aanduiding voor inhoud 2">
            <a:extLst>
              <a:ext uri="{FF2B5EF4-FFF2-40B4-BE49-F238E27FC236}">
                <a16:creationId xmlns:a16="http://schemas.microsoft.com/office/drawing/2014/main" id="{3204C67C-6114-2E44-9107-AF025BD119C8}"/>
              </a:ext>
            </a:extLst>
          </p:cNvPr>
          <p:cNvSpPr>
            <a:spLocks noGrp="1"/>
          </p:cNvSpPr>
          <p:nvPr>
            <p:ph idx="1"/>
          </p:nvPr>
        </p:nvSpPr>
        <p:spPr/>
        <p:txBody>
          <a:bodyPr>
            <a:normAutofit fontScale="62500" lnSpcReduction="20000"/>
          </a:bodyPr>
          <a:lstStyle/>
          <a:p>
            <a:pPr marL="0" indent="0">
              <a:buNone/>
            </a:pPr>
            <a:r>
              <a:rPr lang="nl-BE" dirty="0"/>
              <a:t>PwC (2020). The Effectiveness of Virtual Reality Soft Skills Training in the Enterprise. A Study. Opgehaald van https://www.pwc.com/us/en/services/consulting/technology/emerging-technology/assets/pwc-understanding-the-effectiveness-of-soft-skills-training-in-the-enterprise-a-study.pdf</a:t>
            </a:r>
          </a:p>
          <a:p>
            <a:pPr marL="0" indent="0">
              <a:buNone/>
            </a:pPr>
            <a:r>
              <a:rPr lang="nl-BE" dirty="0"/>
              <a:t>Radianti, J., Majchrzak, T. A., Fromm, J., &amp; Wohlgenannt, I. (2020). A systematic review of immersive virtual reality applications for higher education: Design elements, lessons learned, and research agenda. Computers &amp; Education, 147, 103778.</a:t>
            </a:r>
          </a:p>
          <a:p>
            <a:pPr marL="0" indent="0">
              <a:buNone/>
            </a:pPr>
            <a:r>
              <a:rPr lang="nl-BE" dirty="0"/>
              <a:t>Shin, D. H. (2017). The role of affordance in the experience of virtual reality learning: Technological and affective affordances in virtual reality. </a:t>
            </a:r>
            <a:r>
              <a:rPr lang="nl-BE" i="1" dirty="0"/>
              <a:t>Telematics and Informatics</a:t>
            </a:r>
            <a:r>
              <a:rPr lang="nl-BE" dirty="0"/>
              <a:t>, </a:t>
            </a:r>
            <a:r>
              <a:rPr lang="nl-BE" i="1" dirty="0"/>
              <a:t>34</a:t>
            </a:r>
            <a:r>
              <a:rPr lang="nl-BE" dirty="0"/>
              <a:t>(8), 1826-1836.</a:t>
            </a:r>
          </a:p>
          <a:p>
            <a:pPr marL="0" indent="0">
              <a:buNone/>
            </a:pPr>
            <a:r>
              <a:rPr lang="nl-BE" dirty="0"/>
              <a:t>Slater, M., &amp; Wilbur, S. (1997). A framework for immersive virtual environments (FIVE): Speculations on the role of presence in virtual environments. </a:t>
            </a:r>
            <a:r>
              <a:rPr lang="nl-BE" i="1" dirty="0"/>
              <a:t>Presence: Teleoperators &amp; Virtual Environments</a:t>
            </a:r>
            <a:r>
              <a:rPr lang="nl-BE" dirty="0"/>
              <a:t>, </a:t>
            </a:r>
            <a:r>
              <a:rPr lang="nl-BE" i="1" dirty="0"/>
              <a:t>6</a:t>
            </a:r>
            <a:r>
              <a:rPr lang="nl-BE" dirty="0"/>
              <a:t>(6), 603-616.</a:t>
            </a:r>
          </a:p>
          <a:p>
            <a:pPr marL="0" indent="0">
              <a:buNone/>
            </a:pPr>
            <a:r>
              <a:rPr lang="nl-BE" dirty="0"/>
              <a:t>Southgate, E., Smith, S. P., Cividino, C., Saxby, S., Kilham, J., Eather, G., ... &amp; Bergin, C. (2019). Embedding immersive virtual reality in classrooms: Ethical, organisational and educational lessons in bridging research and practice. </a:t>
            </a:r>
            <a:r>
              <a:rPr lang="nl-BE" i="1" dirty="0"/>
              <a:t>International journal of child-computer interaction</a:t>
            </a:r>
            <a:r>
              <a:rPr lang="nl-BE" dirty="0"/>
              <a:t>, </a:t>
            </a:r>
            <a:r>
              <a:rPr lang="nl-BE" i="1" dirty="0"/>
              <a:t>19</a:t>
            </a:r>
            <a:r>
              <a:rPr lang="nl-BE" dirty="0"/>
              <a:t>, 19-29.</a:t>
            </a:r>
          </a:p>
          <a:p>
            <a:pPr marL="0" indent="0">
              <a:buNone/>
            </a:pPr>
            <a:r>
              <a:rPr lang="nl-BE" dirty="0"/>
              <a:t>Suh, A., &amp; Prophet, J. (2018). The state of immersive technology research: A literature analysis. </a:t>
            </a:r>
            <a:r>
              <a:rPr lang="nl-BE" i="1" dirty="0"/>
              <a:t>Computers in Human Behavior</a:t>
            </a:r>
            <a:r>
              <a:rPr lang="nl-BE" dirty="0"/>
              <a:t>, </a:t>
            </a:r>
            <a:r>
              <a:rPr lang="nl-BE" i="1" dirty="0"/>
              <a:t>86</a:t>
            </a:r>
            <a:r>
              <a:rPr lang="nl-BE" dirty="0"/>
              <a:t>, 77-90.</a:t>
            </a:r>
          </a:p>
          <a:p>
            <a:pPr marL="0" indent="0">
              <a:buNone/>
            </a:pPr>
            <a:r>
              <a:rPr lang="nl-BE" dirty="0"/>
              <a:t>Wu, B., Yu, X., &amp; Gu, X. (2020). Effectiveness of immersive virtual reality using head‐mounted displays on learning performance: A meta‐analysis. </a:t>
            </a:r>
            <a:r>
              <a:rPr lang="nl-BE" i="1" dirty="0"/>
              <a:t>British Journal of Educational Technology</a:t>
            </a:r>
            <a:r>
              <a:rPr lang="nl-BE" dirty="0"/>
              <a:t>, </a:t>
            </a:r>
            <a:r>
              <a:rPr lang="nl-BE" i="1" dirty="0"/>
              <a:t>51</a:t>
            </a:r>
            <a:r>
              <a:rPr lang="nl-BE" dirty="0"/>
              <a:t>(6), 1991-2005.</a:t>
            </a:r>
          </a:p>
          <a:p>
            <a:pPr marL="0" indent="0">
              <a:buNone/>
            </a:pPr>
            <a:endParaRPr lang="nl-BE" dirty="0"/>
          </a:p>
        </p:txBody>
      </p:sp>
      <p:sp>
        <p:nvSpPr>
          <p:cNvPr id="4" name="Tijdelijke aanduiding voor dianummer 3">
            <a:extLst>
              <a:ext uri="{FF2B5EF4-FFF2-40B4-BE49-F238E27FC236}">
                <a16:creationId xmlns:a16="http://schemas.microsoft.com/office/drawing/2014/main" id="{434225E2-DF18-B046-AEEE-BF7584D94358}"/>
              </a:ext>
            </a:extLst>
          </p:cNvPr>
          <p:cNvSpPr>
            <a:spLocks noGrp="1"/>
          </p:cNvSpPr>
          <p:nvPr>
            <p:ph type="sldNum" sz="quarter" idx="12"/>
          </p:nvPr>
        </p:nvSpPr>
        <p:spPr/>
        <p:txBody>
          <a:bodyPr/>
          <a:lstStyle/>
          <a:p>
            <a:fld id="{09539AAF-3867-4D3A-A82A-6A12BDE0E59C}" type="slidenum">
              <a:rPr lang="nl-BE" smtClean="0"/>
              <a:t>49</a:t>
            </a:fld>
            <a:endParaRPr lang="nl-BE"/>
          </a:p>
        </p:txBody>
      </p:sp>
      <p:pic>
        <p:nvPicPr>
          <p:cNvPr id="5" name="Afbeelding 4">
            <a:extLst>
              <a:ext uri="{FF2B5EF4-FFF2-40B4-BE49-F238E27FC236}">
                <a16:creationId xmlns:a16="http://schemas.microsoft.com/office/drawing/2014/main" id="{A0D5F6B5-F26C-D14B-818D-5AACFAA0F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2077398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0CB23-0C28-AC49-ACE6-4A85A5134586}"/>
              </a:ext>
            </a:extLst>
          </p:cNvPr>
          <p:cNvSpPr>
            <a:spLocks noGrp="1"/>
          </p:cNvSpPr>
          <p:nvPr>
            <p:ph type="title"/>
          </p:nvPr>
        </p:nvSpPr>
        <p:spPr/>
        <p:txBody>
          <a:bodyPr>
            <a:normAutofit/>
          </a:bodyPr>
          <a:lstStyle/>
          <a:p>
            <a:pPr fontAlgn="ctr"/>
            <a:r>
              <a:rPr lang="nl-BE" dirty="0">
                <a:solidFill>
                  <a:schemeClr val="accent1">
                    <a:lumMod val="50000"/>
                  </a:schemeClr>
                </a:solidFill>
              </a:rPr>
              <a:t>Flow theory (Nakamura &amp; Csikszentmihalyi)</a:t>
            </a:r>
          </a:p>
        </p:txBody>
      </p:sp>
      <p:sp>
        <p:nvSpPr>
          <p:cNvPr id="3" name="Tijdelijke aanduiding voor inhoud 2">
            <a:extLst>
              <a:ext uri="{FF2B5EF4-FFF2-40B4-BE49-F238E27FC236}">
                <a16:creationId xmlns:a16="http://schemas.microsoft.com/office/drawing/2014/main" id="{7BF15D86-CC7C-4E47-ADB1-111CA27CE62D}"/>
              </a:ext>
            </a:extLst>
          </p:cNvPr>
          <p:cNvSpPr>
            <a:spLocks noGrp="1"/>
          </p:cNvSpPr>
          <p:nvPr>
            <p:ph idx="1"/>
          </p:nvPr>
        </p:nvSpPr>
        <p:spPr/>
        <p:txBody>
          <a:bodyPr>
            <a:normAutofit fontScale="85000" lnSpcReduction="20000"/>
          </a:bodyPr>
          <a:lstStyle/>
          <a:p>
            <a:pPr marL="0" indent="0">
              <a:buNone/>
            </a:pPr>
            <a:r>
              <a:rPr lang="nl-BE" dirty="0"/>
              <a:t>“one enters a subjective state with the following characteristics:</a:t>
            </a:r>
          </a:p>
          <a:p>
            <a:r>
              <a:rPr lang="nl-BE" dirty="0"/>
              <a:t>Intense and focused concentration on what one is doing in the present moment </a:t>
            </a:r>
          </a:p>
          <a:p>
            <a:r>
              <a:rPr lang="nl-BE" dirty="0"/>
              <a:t>Merging of action and awareness </a:t>
            </a:r>
          </a:p>
          <a:p>
            <a:r>
              <a:rPr lang="nl-BE" dirty="0">
                <a:solidFill>
                  <a:schemeClr val="accent2">
                    <a:lumMod val="75000"/>
                  </a:schemeClr>
                </a:solidFill>
              </a:rPr>
              <a:t>Loss of reflective self-consciousness (i.e., loss of awareness of oneself as a social actor) </a:t>
            </a:r>
          </a:p>
          <a:p>
            <a:r>
              <a:rPr lang="nl-BE" dirty="0"/>
              <a:t>A sense that one can control one’s actions; that is, a sense that one can in principle deal with the situation because one knows how to respond to whatever happens next </a:t>
            </a:r>
          </a:p>
          <a:p>
            <a:r>
              <a:rPr lang="nl-BE" dirty="0">
                <a:solidFill>
                  <a:schemeClr val="accent2">
                    <a:lumMod val="75000"/>
                  </a:schemeClr>
                </a:solidFill>
              </a:rPr>
              <a:t>Distortion of temporal experience</a:t>
            </a:r>
            <a:r>
              <a:rPr lang="nl-BE" dirty="0"/>
              <a:t> (typically, a sense that time has passed faster than normal) </a:t>
            </a:r>
          </a:p>
          <a:p>
            <a:r>
              <a:rPr lang="nl-BE" dirty="0"/>
              <a:t>Experience of the activity as intrinsically rewarding, such that often the end goal is just an excuse for the process.”							       </a:t>
            </a:r>
          </a:p>
        </p:txBody>
      </p:sp>
      <p:sp>
        <p:nvSpPr>
          <p:cNvPr id="4" name="Tijdelijke aanduiding voor dianummer 3">
            <a:extLst>
              <a:ext uri="{FF2B5EF4-FFF2-40B4-BE49-F238E27FC236}">
                <a16:creationId xmlns:a16="http://schemas.microsoft.com/office/drawing/2014/main" id="{77465B6A-336F-3540-B767-0427760E82A3}"/>
              </a:ext>
            </a:extLst>
          </p:cNvPr>
          <p:cNvSpPr>
            <a:spLocks noGrp="1"/>
          </p:cNvSpPr>
          <p:nvPr>
            <p:ph type="sldNum" sz="quarter" idx="12"/>
          </p:nvPr>
        </p:nvSpPr>
        <p:spPr/>
        <p:txBody>
          <a:bodyPr/>
          <a:lstStyle/>
          <a:p>
            <a:fld id="{09539AAF-3867-4D3A-A82A-6A12BDE0E59C}" type="slidenum">
              <a:rPr lang="nl-BE" smtClean="0"/>
              <a:t>5</a:t>
            </a:fld>
            <a:endParaRPr lang="nl-BE"/>
          </a:p>
        </p:txBody>
      </p:sp>
      <p:pic>
        <p:nvPicPr>
          <p:cNvPr id="5" name="Afbeelding 4">
            <a:extLst>
              <a:ext uri="{FF2B5EF4-FFF2-40B4-BE49-F238E27FC236}">
                <a16:creationId xmlns:a16="http://schemas.microsoft.com/office/drawing/2014/main" id="{89B8959E-DF75-7940-B5E1-0BFC8C21A173}"/>
              </a:ext>
            </a:extLst>
          </p:cNvPr>
          <p:cNvPicPr>
            <a:picLocks noChangeAspect="1"/>
          </p:cNvPicPr>
          <p:nvPr/>
        </p:nvPicPr>
        <p:blipFill>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2652888" y="221232"/>
            <a:ext cx="6366933" cy="6415535"/>
          </a:xfrm>
          <a:prstGeom prst="rect">
            <a:avLst/>
          </a:prstGeom>
        </p:spPr>
      </p:pic>
      <p:pic>
        <p:nvPicPr>
          <p:cNvPr id="6" name="Afbeelding 5">
            <a:extLst>
              <a:ext uri="{FF2B5EF4-FFF2-40B4-BE49-F238E27FC236}">
                <a16:creationId xmlns:a16="http://schemas.microsoft.com/office/drawing/2014/main" id="{FD4FE7A0-71A5-6E48-A7A7-44B48F320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137245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0CB23-0C28-AC49-ACE6-4A85A5134586}"/>
              </a:ext>
            </a:extLst>
          </p:cNvPr>
          <p:cNvSpPr>
            <a:spLocks noGrp="1"/>
          </p:cNvSpPr>
          <p:nvPr>
            <p:ph type="title"/>
          </p:nvPr>
        </p:nvSpPr>
        <p:spPr/>
        <p:txBody>
          <a:bodyPr/>
          <a:lstStyle/>
          <a:p>
            <a:r>
              <a:rPr lang="nl-BE" dirty="0">
                <a:solidFill>
                  <a:schemeClr val="accent1">
                    <a:lumMod val="50000"/>
                  </a:schemeClr>
                </a:solidFill>
              </a:rPr>
              <a:t>Immersion</a:t>
            </a:r>
          </a:p>
        </p:txBody>
      </p:sp>
      <p:sp>
        <p:nvSpPr>
          <p:cNvPr id="3" name="Tijdelijke aanduiding voor inhoud 2">
            <a:extLst>
              <a:ext uri="{FF2B5EF4-FFF2-40B4-BE49-F238E27FC236}">
                <a16:creationId xmlns:a16="http://schemas.microsoft.com/office/drawing/2014/main" id="{7BF15D86-CC7C-4E47-ADB1-111CA27CE62D}"/>
              </a:ext>
            </a:extLst>
          </p:cNvPr>
          <p:cNvSpPr>
            <a:spLocks noGrp="1"/>
          </p:cNvSpPr>
          <p:nvPr>
            <p:ph idx="1"/>
          </p:nvPr>
        </p:nvSpPr>
        <p:spPr/>
        <p:txBody>
          <a:bodyPr/>
          <a:lstStyle/>
          <a:p>
            <a:pPr marL="0" indent="0">
              <a:lnSpc>
                <a:spcPct val="150000"/>
              </a:lnSpc>
              <a:buNone/>
            </a:pPr>
            <a:r>
              <a:rPr lang="nl-BE" dirty="0"/>
              <a:t>= </a:t>
            </a:r>
            <a:r>
              <a:rPr lang="nl-BE" i="1" dirty="0"/>
              <a:t>“an objective and quantifiable description of what any particular system does provide [to contribute to the sense of presence]” </a:t>
            </a:r>
          </a:p>
          <a:p>
            <a:pPr marL="0" indent="0">
              <a:buNone/>
            </a:pPr>
            <a:endParaRPr lang="nl-BE" dirty="0"/>
          </a:p>
          <a:p>
            <a:pPr marL="0" indent="0">
              <a:buNone/>
            </a:pPr>
            <a:r>
              <a:rPr lang="nl-BE" dirty="0"/>
              <a:t>							       (Slater &amp; Wilbur, 1997)</a:t>
            </a:r>
          </a:p>
        </p:txBody>
      </p:sp>
      <p:sp>
        <p:nvSpPr>
          <p:cNvPr id="4" name="Tijdelijke aanduiding voor dianummer 3">
            <a:extLst>
              <a:ext uri="{FF2B5EF4-FFF2-40B4-BE49-F238E27FC236}">
                <a16:creationId xmlns:a16="http://schemas.microsoft.com/office/drawing/2014/main" id="{77465B6A-336F-3540-B767-0427760E82A3}"/>
              </a:ext>
            </a:extLst>
          </p:cNvPr>
          <p:cNvSpPr>
            <a:spLocks noGrp="1"/>
          </p:cNvSpPr>
          <p:nvPr>
            <p:ph type="sldNum" sz="quarter" idx="12"/>
          </p:nvPr>
        </p:nvSpPr>
        <p:spPr/>
        <p:txBody>
          <a:bodyPr/>
          <a:lstStyle/>
          <a:p>
            <a:fld id="{09539AAF-3867-4D3A-A82A-6A12BDE0E59C}" type="slidenum">
              <a:rPr lang="nl-BE" smtClean="0"/>
              <a:t>6</a:t>
            </a:fld>
            <a:endParaRPr lang="nl-BE"/>
          </a:p>
        </p:txBody>
      </p:sp>
      <p:pic>
        <p:nvPicPr>
          <p:cNvPr id="5" name="Afbeelding 4">
            <a:extLst>
              <a:ext uri="{FF2B5EF4-FFF2-40B4-BE49-F238E27FC236}">
                <a16:creationId xmlns:a16="http://schemas.microsoft.com/office/drawing/2014/main" id="{89B8959E-DF75-7940-B5E1-0BFC8C21A173}"/>
              </a:ext>
            </a:extLst>
          </p:cNvPr>
          <p:cNvPicPr>
            <a:picLocks noChangeAspect="1"/>
          </p:cNvPicPr>
          <p:nvPr/>
        </p:nvPicPr>
        <p:blipFill>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2652888" y="221232"/>
            <a:ext cx="6366933" cy="6415535"/>
          </a:xfrm>
          <a:prstGeom prst="rect">
            <a:avLst/>
          </a:prstGeom>
        </p:spPr>
      </p:pic>
      <p:pic>
        <p:nvPicPr>
          <p:cNvPr id="6" name="Afbeelding 5">
            <a:extLst>
              <a:ext uri="{FF2B5EF4-FFF2-40B4-BE49-F238E27FC236}">
                <a16:creationId xmlns:a16="http://schemas.microsoft.com/office/drawing/2014/main" id="{83DA23AF-8308-954D-8C53-980D4BECD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830286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0CB23-0C28-AC49-ACE6-4A85A5134586}"/>
              </a:ext>
            </a:extLst>
          </p:cNvPr>
          <p:cNvSpPr>
            <a:spLocks noGrp="1"/>
          </p:cNvSpPr>
          <p:nvPr>
            <p:ph type="title"/>
          </p:nvPr>
        </p:nvSpPr>
        <p:spPr/>
        <p:txBody>
          <a:bodyPr/>
          <a:lstStyle/>
          <a:p>
            <a:r>
              <a:rPr lang="nl-BE" dirty="0">
                <a:solidFill>
                  <a:schemeClr val="accent1">
                    <a:lumMod val="50000"/>
                  </a:schemeClr>
                </a:solidFill>
              </a:rPr>
              <a:t>Immersion</a:t>
            </a:r>
          </a:p>
        </p:txBody>
      </p:sp>
      <p:pic>
        <p:nvPicPr>
          <p:cNvPr id="7" name="Tijdelijke aanduiding voor inhoud 6" descr="Afbeelding met schermafbeelding&#10;&#10;Automatisch gegenereerde beschrijving">
            <a:extLst>
              <a:ext uri="{FF2B5EF4-FFF2-40B4-BE49-F238E27FC236}">
                <a16:creationId xmlns:a16="http://schemas.microsoft.com/office/drawing/2014/main" id="{31FF8DC2-7B40-344B-B600-7636F3F861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713548"/>
            <a:ext cx="10515600" cy="4212069"/>
          </a:xfrm>
        </p:spPr>
      </p:pic>
      <p:sp>
        <p:nvSpPr>
          <p:cNvPr id="4" name="Tijdelijke aanduiding voor dianummer 3">
            <a:extLst>
              <a:ext uri="{FF2B5EF4-FFF2-40B4-BE49-F238E27FC236}">
                <a16:creationId xmlns:a16="http://schemas.microsoft.com/office/drawing/2014/main" id="{77465B6A-336F-3540-B767-0427760E82A3}"/>
              </a:ext>
            </a:extLst>
          </p:cNvPr>
          <p:cNvSpPr>
            <a:spLocks noGrp="1"/>
          </p:cNvSpPr>
          <p:nvPr>
            <p:ph type="sldNum" sz="quarter" idx="12"/>
          </p:nvPr>
        </p:nvSpPr>
        <p:spPr/>
        <p:txBody>
          <a:bodyPr/>
          <a:lstStyle/>
          <a:p>
            <a:fld id="{09539AAF-3867-4D3A-A82A-6A12BDE0E59C}" type="slidenum">
              <a:rPr lang="nl-BE" smtClean="0"/>
              <a:t>7</a:t>
            </a:fld>
            <a:endParaRPr lang="nl-BE"/>
          </a:p>
        </p:txBody>
      </p:sp>
      <p:pic>
        <p:nvPicPr>
          <p:cNvPr id="5" name="Afbeelding 4">
            <a:extLst>
              <a:ext uri="{FF2B5EF4-FFF2-40B4-BE49-F238E27FC236}">
                <a16:creationId xmlns:a16="http://schemas.microsoft.com/office/drawing/2014/main" id="{89B8959E-DF75-7940-B5E1-0BFC8C21A173}"/>
              </a:ext>
            </a:extLst>
          </p:cNvPr>
          <p:cNvPicPr>
            <a:picLocks noChangeAspect="1"/>
          </p:cNvPicPr>
          <p:nvPr/>
        </p:nvPicPr>
        <p:blipFill>
          <a:blip r:embed="rId4">
            <a:duotone>
              <a:schemeClr val="bg2">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2652888" y="221232"/>
            <a:ext cx="6366933" cy="6415535"/>
          </a:xfrm>
          <a:prstGeom prst="rect">
            <a:avLst/>
          </a:prstGeom>
        </p:spPr>
      </p:pic>
      <p:pic>
        <p:nvPicPr>
          <p:cNvPr id="6" name="Afbeelding 5">
            <a:extLst>
              <a:ext uri="{FF2B5EF4-FFF2-40B4-BE49-F238E27FC236}">
                <a16:creationId xmlns:a16="http://schemas.microsoft.com/office/drawing/2014/main" id="{E435DCB2-DA41-FA44-B953-93D3CC7BA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11411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C7F46-7EBA-4CAE-8EA2-A354431A8B44}"/>
              </a:ext>
            </a:extLst>
          </p:cNvPr>
          <p:cNvSpPr>
            <a:spLocks noGrp="1"/>
          </p:cNvSpPr>
          <p:nvPr>
            <p:ph type="title"/>
          </p:nvPr>
        </p:nvSpPr>
        <p:spPr/>
        <p:txBody>
          <a:bodyPr/>
          <a:lstStyle/>
          <a:p>
            <a:r>
              <a:rPr lang="nl-BE" dirty="0">
                <a:solidFill>
                  <a:schemeClr val="accent1">
                    <a:lumMod val="50000"/>
                  </a:schemeClr>
                </a:solidFill>
              </a:rPr>
              <a:t>Immersieve technologieën</a:t>
            </a:r>
          </a:p>
        </p:txBody>
      </p:sp>
      <p:pic>
        <p:nvPicPr>
          <p:cNvPr id="9" name="Tijdelijke aanduiding voor inhoud 8">
            <a:extLst>
              <a:ext uri="{FF2B5EF4-FFF2-40B4-BE49-F238E27FC236}">
                <a16:creationId xmlns:a16="http://schemas.microsoft.com/office/drawing/2014/main" id="{93F4EBE7-0C09-4FED-B720-C4D386162F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6787" y="1591910"/>
            <a:ext cx="8439977" cy="4900965"/>
          </a:xfrm>
        </p:spPr>
      </p:pic>
      <p:pic>
        <p:nvPicPr>
          <p:cNvPr id="4" name="Afbeelding 3">
            <a:extLst>
              <a:ext uri="{FF2B5EF4-FFF2-40B4-BE49-F238E27FC236}">
                <a16:creationId xmlns:a16="http://schemas.microsoft.com/office/drawing/2014/main" id="{CC2A60B0-6F27-0042-8574-7B99DCDA9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3048115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EC15BA78-7335-D14A-8C8B-F186926C71B5}"/>
              </a:ext>
            </a:extLst>
          </p:cNvPr>
          <p:cNvSpPr>
            <a:spLocks noGrp="1"/>
          </p:cNvSpPr>
          <p:nvPr>
            <p:ph type="sldNum" sz="quarter" idx="12"/>
          </p:nvPr>
        </p:nvSpPr>
        <p:spPr/>
        <p:txBody>
          <a:bodyPr/>
          <a:lstStyle/>
          <a:p>
            <a:fld id="{09539AAF-3867-4D3A-A82A-6A12BDE0E59C}" type="slidenum">
              <a:rPr lang="nl-BE" smtClean="0"/>
              <a:t>9</a:t>
            </a:fld>
            <a:endParaRPr lang="nl-BE"/>
          </a:p>
        </p:txBody>
      </p:sp>
      <p:pic>
        <p:nvPicPr>
          <p:cNvPr id="7" name="Afbeelding 6" descr="Afbeelding met binnen, voedsel, tafel, kop&#10;&#10;Automatisch gegenereerde beschrijving">
            <a:extLst>
              <a:ext uri="{FF2B5EF4-FFF2-40B4-BE49-F238E27FC236}">
                <a16:creationId xmlns:a16="http://schemas.microsoft.com/office/drawing/2014/main" id="{CAA5D500-9FE8-0E40-A374-BB5DCE94C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949" y="0"/>
            <a:ext cx="7726101" cy="6858000"/>
          </a:xfrm>
          <a:prstGeom prst="rect">
            <a:avLst/>
          </a:prstGeom>
        </p:spPr>
      </p:pic>
      <p:pic>
        <p:nvPicPr>
          <p:cNvPr id="4" name="Afbeelding 3">
            <a:extLst>
              <a:ext uri="{FF2B5EF4-FFF2-40B4-BE49-F238E27FC236}">
                <a16:creationId xmlns:a16="http://schemas.microsoft.com/office/drawing/2014/main" id="{B1E5CAF9-3981-2F4E-8907-850E3FC22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3837" y="195531"/>
            <a:ext cx="1376481" cy="439001"/>
          </a:xfrm>
          <a:prstGeom prst="rect">
            <a:avLst/>
          </a:prstGeom>
        </p:spPr>
      </p:pic>
    </p:spTree>
    <p:extLst>
      <p:ext uri="{BB962C8B-B14F-4D97-AF65-F5344CB8AC3E}">
        <p14:creationId xmlns:p14="http://schemas.microsoft.com/office/powerpoint/2010/main" val="328069775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6679</TotalTime>
  <Words>3136</Words>
  <Application>Microsoft Macintosh PowerPoint</Application>
  <PresentationFormat>Breedbeeld</PresentationFormat>
  <Paragraphs>445</Paragraphs>
  <Slides>49</Slides>
  <Notes>20</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49</vt:i4>
      </vt:variant>
    </vt:vector>
  </HeadingPairs>
  <TitlesOfParts>
    <vt:vector size="55" baseType="lpstr">
      <vt:lpstr>Arial</vt:lpstr>
      <vt:lpstr>Calibri</vt:lpstr>
      <vt:lpstr>Calibri Light</vt:lpstr>
      <vt:lpstr>Nunito Light</vt:lpstr>
      <vt:lpstr>Wingdings</vt:lpstr>
      <vt:lpstr>Kantoorthema</vt:lpstr>
      <vt:lpstr>PowerPoint-presentatie</vt:lpstr>
      <vt:lpstr>PowerPoint-presentatie</vt:lpstr>
      <vt:lpstr>Het gevoel “daar te zijn”</vt:lpstr>
      <vt:lpstr>Presence</vt:lpstr>
      <vt:lpstr>Flow theory (Nakamura &amp; Csikszentmihalyi)</vt:lpstr>
      <vt:lpstr>Immersion</vt:lpstr>
      <vt:lpstr>Immersion</vt:lpstr>
      <vt:lpstr>Immersieve technologieën</vt:lpstr>
      <vt:lpstr>PowerPoint-presentatie</vt:lpstr>
      <vt:lpstr>AR, VR, XR, MR?</vt:lpstr>
      <vt:lpstr>Virtual reality in het onderwijs: voorbij de hype</vt:lpstr>
      <vt:lpstr>PowerPoint-presentatie</vt:lpstr>
      <vt:lpstr>Affordances</vt:lpstr>
      <vt:lpstr>VR Learning affordances</vt:lpstr>
      <vt:lpstr>VR Learning affordances</vt:lpstr>
      <vt:lpstr>VR Learning affordances</vt:lpstr>
      <vt:lpstr>VR Learning affordances</vt:lpstr>
      <vt:lpstr>VR Learning affordances</vt:lpstr>
      <vt:lpstr>VR Learning affordances</vt:lpstr>
      <vt:lpstr>VR (technological) learning affordances</vt:lpstr>
      <vt:lpstr>VR (technological) learning affordances</vt:lpstr>
      <vt:lpstr>VR (technological) learning affordances</vt:lpstr>
      <vt:lpstr>Virtual reality in het onderwijs: voorbij de hype</vt:lpstr>
      <vt:lpstr>PowerPoint-presentatie</vt:lpstr>
      <vt:lpstr>PowerPoint-presentatie</vt:lpstr>
      <vt:lpstr>Virtual reality in het onderwijs: de hype voorbij</vt:lpstr>
      <vt:lpstr>PowerPoint-presentatie</vt:lpstr>
      <vt:lpstr>PowerPoint-presentatie</vt:lpstr>
      <vt:lpstr>PowerPoint-presentatie</vt:lpstr>
      <vt:lpstr>PowerPoint-presentatie</vt:lpstr>
      <vt:lpstr>PowerPoint-presentatie</vt:lpstr>
      <vt:lpstr>PowerPoint-presentatie</vt:lpstr>
      <vt:lpstr>Virtual reality in het onderwijs: voorbij de hype</vt:lpstr>
      <vt:lpstr>Virtual reality learning limitations studies</vt:lpstr>
      <vt:lpstr>Virtual reality learning limitations studies</vt:lpstr>
      <vt:lpstr>Instructional design</vt:lpstr>
      <vt:lpstr>Instructional design</vt:lpstr>
      <vt:lpstr>Virtual reality learning limitations, barriers</vt:lpstr>
      <vt:lpstr>Virtual reality learning – limitations, barriers</vt:lpstr>
      <vt:lpstr>Virtual reality learning – limitations, barriers</vt:lpstr>
      <vt:lpstr>Virtual reality learning limitations,barriers</vt:lpstr>
      <vt:lpstr>Virtual reality in het onderwijs: voorbij de hype</vt:lpstr>
      <vt:lpstr>PowerPoint-presentatie</vt:lpstr>
      <vt:lpstr>Conclusie</vt:lpstr>
      <vt:lpstr>Virtual reality learning affordances</vt:lpstr>
      <vt:lpstr>PowerPoint-presentatie</vt:lpstr>
      <vt:lpstr>Referenties</vt:lpstr>
      <vt:lpstr>Referenties</vt:lpstr>
      <vt:lpstr>Referenties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Carl Boel</dc:creator>
  <cp:lastModifiedBy>Manouk Mattheus</cp:lastModifiedBy>
  <cp:revision>224</cp:revision>
  <dcterms:created xsi:type="dcterms:W3CDTF">2018-10-02T13:22:48Z</dcterms:created>
  <dcterms:modified xsi:type="dcterms:W3CDTF">2021-10-19T09:57:05Z</dcterms:modified>
</cp:coreProperties>
</file>