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6" r:id="rId9"/>
    <p:sldId id="271" r:id="rId10"/>
    <p:sldId id="268" r:id="rId11"/>
    <p:sldId id="264" r:id="rId12"/>
    <p:sldId id="273" r:id="rId13"/>
    <p:sldId id="269" r:id="rId14"/>
    <p:sldId id="272" r:id="rId15"/>
    <p:sldId id="274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 snapToObjects="1">
      <p:cViewPr varScale="1">
        <p:scale>
          <a:sx n="79" d="100"/>
          <a:sy n="79" d="100"/>
        </p:scale>
        <p:origin x="10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97F24-E700-4A04-9D09-49660686FE83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CE70C-0945-4A55-AF79-9FA10E3599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8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B90CC-5377-F546-B1D2-A4DD44915A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B90CC-5377-F546-B1D2-A4DD44915A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B90CC-5377-F546-B1D2-A4DD44915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05970-0F4C-422B-C332-BF07C4F8A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70BC4A-053A-BFF8-39E8-9393157B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4ED62B-F225-55BD-28FF-27D2D949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843C20-EB48-E492-1267-F98F077D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213DC8-D46B-9EE2-66F8-D3E6335A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7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12967-3E00-8A98-9591-24A914FC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28377C-CBC2-B16E-369B-0CD9197BA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255C3A-907C-9AFD-F2CB-49A13536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FC673A-5E02-B682-7A89-BF279E808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E3942-DA4C-8177-91A0-70654910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36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9635AF-3160-49EB-DF9E-3ACDEAD93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7653B1-7959-F062-E070-D0D9D96E1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6E5A54-BA01-3217-2B69-6A07B370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DF89C1-C678-0245-2B1D-14056C16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F1DF75-0FFF-147D-29F4-E89EEBEF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55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42E73-EF2F-34F7-A2C6-8A602620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DB23BA-BF7C-7FE2-5356-23965A4A3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86D1F-E1DC-D90A-7722-E00A518C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3E3C5-EF9B-BE56-FC3E-6737770A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41996E-A812-AFF9-3FEC-2AF29798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38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E6B10-2865-BF94-867B-F0AEBF66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2E4B74-BD97-B9AC-696D-55382B666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49DEC5-5844-A4FA-97D2-1A7698B3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A1DF4E-8B19-3182-C5F0-8A4EEF3A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836DCD-123B-58A1-9E15-DD20BEDF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2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BCD01-2D06-B707-FAEE-A5F8FC23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9ABAC1-08D6-86E2-6718-E49CB44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283142-F830-9640-4738-6B8709342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C7A53F-6C3D-53D2-08B6-43E07879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59078B-0CD9-18A2-8BCE-A458CCFC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9C3442-9673-0C21-90EA-60142648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96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0FF2D-FD3C-FA46-EC16-193B09F1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DD8F85-E299-A362-F09F-2AF3DDCAB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230825-47C7-AE41-5572-1E69404E6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55E3D1-BE25-3B7F-7F6D-4FA830714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447664-FB3B-1FDC-A38C-DD58B8582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CB226A-59FA-B8F1-9618-A740EE1D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152C1-D120-3714-6048-F96BD589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3DA93BF-6881-7767-D3B5-6E7DE506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56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5996C-D2C7-D475-239E-8D4A3F71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A909DB-9F5D-DF52-14CF-9E3A64BC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AAC5C2-A2D6-7824-33E3-BD12EDD7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9A02BA-4622-62FB-AC00-4381C498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27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07B2F50-0DE6-2C24-3A29-0D206850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65F7BB-AED6-7E00-97B6-D751ECD1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95EAF9-5F27-C3CD-3C9C-DDC011DD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3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42AF1-C482-DD00-86DB-6B34AC4C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EE9FE9-E337-5E83-62A0-F82AC0406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CF8F12-0DD6-8763-DDEC-B98871F4F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02BE44-17B3-F42C-9889-49B8DC2F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E8E62C-C4B6-42C7-9FFC-D3AC29AD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8799A1-6A52-37C5-0813-BD23AF1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59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54D0-4ACD-BFD7-DE92-FE5D0B3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C4DF0A-C4A5-0246-C91F-263F19D31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CE8EBE-5EB8-36F6-2BFC-EE60CCB59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8ABEC5-BC47-EC85-61B3-8B7E6A27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5D75D5-39AB-7E30-CD17-C3A40AF7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D37540-6E80-26C8-3E93-C4449E8D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12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D9921E-938A-1D9E-BA9C-B34BFDB1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66CDE7-1FDB-1102-4EF9-3595B781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F37C1-EFA8-7093-6739-D1C7889B2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05469-0BDC-E349-B5BC-0828338423EE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41CEEC-86D4-ED89-435D-516FF8FBE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CD8A19-F05A-BAD8-F79A-7B6C8C38C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D2759-27FD-684C-B810-A85F3E7E97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27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6A39BDF-9211-05E3-2E66-C3D47CB5A913}"/>
              </a:ext>
            </a:extLst>
          </p:cNvPr>
          <p:cNvSpPr txBox="1"/>
          <p:nvPr/>
        </p:nvSpPr>
        <p:spPr>
          <a:xfrm>
            <a:off x="628649" y="742950"/>
            <a:ext cx="110114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Effectief Leesonderwijs</a:t>
            </a:r>
          </a:p>
          <a:p>
            <a:endParaRPr lang="nl-NL" sz="60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r>
              <a:rPr lang="nl-NL" sz="6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Praktijk van de Alan Turingschool</a:t>
            </a:r>
          </a:p>
          <a:p>
            <a:endParaRPr lang="nl-NL" sz="60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r>
              <a:rPr lang="nl-NL" sz="3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Martin Bootsma &amp; Heleen </a:t>
            </a:r>
            <a:r>
              <a:rPr lang="nl-NL" sz="36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Buhrs</a:t>
            </a:r>
            <a:endParaRPr lang="nl-NL" sz="44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4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8149C-7962-71DD-F327-A26F149A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F669FB5-CDD9-2C9D-C9DB-64F5D83B78E6}"/>
              </a:ext>
            </a:extLst>
          </p:cNvPr>
          <p:cNvSpPr txBox="1"/>
          <p:nvPr/>
        </p:nvSpPr>
        <p:spPr>
          <a:xfrm>
            <a:off x="84841" y="0"/>
            <a:ext cx="2840610" cy="7879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sz="2400" dirty="0"/>
              <a:t>Praten over de inhoud.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Diep lezen.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Reflecteren en evalueren van een tekst.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Conflicterende informatie.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Betrouwbaarheid beoordelen.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Alternatieve interpretaties.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Leerlingen laten praten over de inhoud van de tekst. Ze moeten iets met de gelezen informatie dóen.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</p:txBody>
      </p:sp>
      <p:pic>
        <p:nvPicPr>
          <p:cNvPr id="8" name="IMG_1569 (1)">
            <a:hlinkClick r:id="" action="ppaction://media"/>
            <a:extLst>
              <a:ext uri="{FF2B5EF4-FFF2-40B4-BE49-F238E27FC236}">
                <a16:creationId xmlns:a16="http://schemas.microsoft.com/office/drawing/2014/main" id="{A0F43028-1D2F-C77C-A1DF-EFB21376DC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280373" y="-63451"/>
            <a:ext cx="4569109" cy="7278955"/>
          </a:xfrm>
        </p:spPr>
      </p:pic>
    </p:spTree>
    <p:extLst>
      <p:ext uri="{BB962C8B-B14F-4D97-AF65-F5344CB8AC3E}">
        <p14:creationId xmlns:p14="http://schemas.microsoft.com/office/powerpoint/2010/main" val="39968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2E1F-2564-8F4C-BA9C-45724459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242A3-1FC2-354A-8DF2-4D26101D2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fbeelding">
            <a:extLst>
              <a:ext uri="{FF2B5EF4-FFF2-40B4-BE49-F238E27FC236}">
                <a16:creationId xmlns:a16="http://schemas.microsoft.com/office/drawing/2014/main" id="{89F652E2-0AB8-A7A3-C78F-B4E55D6B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079" y="878423"/>
            <a:ext cx="4210838" cy="56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 met tekst&#10;&#10;Automatisch gegenereerde beschrijving">
            <a:extLst>
              <a:ext uri="{FF2B5EF4-FFF2-40B4-BE49-F238E27FC236}">
                <a16:creationId xmlns:a16="http://schemas.microsoft.com/office/drawing/2014/main" id="{E93B9675-9106-24BE-FC06-23164124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9287" y="878424"/>
            <a:ext cx="4210838" cy="56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AE4B494-C174-DBE0-3A1B-0B0FAC963031}"/>
              </a:ext>
            </a:extLst>
          </p:cNvPr>
          <p:cNvSpPr txBox="1"/>
          <p:nvPr/>
        </p:nvSpPr>
        <p:spPr>
          <a:xfrm>
            <a:off x="9377464" y="1165749"/>
            <a:ext cx="270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F3C2DD-A39A-44DB-2B60-D28064B79B22}"/>
              </a:ext>
            </a:extLst>
          </p:cNvPr>
          <p:cNvSpPr txBox="1"/>
          <p:nvPr/>
        </p:nvSpPr>
        <p:spPr>
          <a:xfrm>
            <a:off x="0" y="-425902"/>
            <a:ext cx="2840610" cy="77098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sz="2400" dirty="0"/>
              <a:t>Schrijfonderwijs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Taalmethode, leesonderwijs en zaakvakonderwijs.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Schrijven bevordert nadenken over een tekst.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Schrijven faciliteert reflectie.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Schrijven bevordert leesvaardigheid.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Bijvoorbeeld: Aantekeningen maken, samenvatting schrijven, doorschrijven.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516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BD1AF-618D-2D5D-95D3-919E2FBA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18330A-C0BD-8C03-25E4-16E74BDA5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513AF7-DBF5-260D-22D7-52476CB47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65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6D54D9-EFAE-962C-1724-58883051D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3" t="8115" r="31264" b="4682"/>
          <a:stretch/>
        </p:blipFill>
        <p:spPr>
          <a:xfrm>
            <a:off x="78502" y="171716"/>
            <a:ext cx="4146273" cy="6514565"/>
          </a:xfrm>
          <a:prstGeom prst="rect">
            <a:avLst/>
          </a:prstGeom>
        </p:spPr>
      </p:pic>
      <p:pic>
        <p:nvPicPr>
          <p:cNvPr id="5" name="Picture 2" descr="Voorbeeld van afbeelding">
            <a:extLst>
              <a:ext uri="{FF2B5EF4-FFF2-40B4-BE49-F238E27FC236}">
                <a16:creationId xmlns:a16="http://schemas.microsoft.com/office/drawing/2014/main" id="{6C3C0E3E-5DAD-461C-A18B-3F6E37CB1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1" r="26546" b="-1"/>
          <a:stretch/>
        </p:blipFill>
        <p:spPr bwMode="auto">
          <a:xfrm>
            <a:off x="4358171" y="205761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E64A03-0390-5A34-AC3C-C42CF4741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11172" b="-3"/>
          <a:stretch/>
        </p:blipFill>
        <p:spPr bwMode="auto">
          <a:xfrm>
            <a:off x="8314491" y="205760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9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2255B-C41B-9DFD-A3B2-1D188548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Borging en resultaten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DABE2-FE2F-C66D-BBFC-F9F81B39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" y="2321668"/>
            <a:ext cx="4027965" cy="4419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NL" sz="26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pPr marL="0" indent="0">
              <a:buNone/>
            </a:pP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Klassenbezoeken</a:t>
            </a:r>
          </a:p>
          <a:p>
            <a:pPr marL="0" indent="0">
              <a:buNone/>
            </a:pP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Teamscholing, individuele scholing.</a:t>
            </a:r>
          </a:p>
          <a:p>
            <a:pPr marL="0" indent="0">
              <a:buNone/>
            </a:pPr>
            <a:r>
              <a:rPr lang="nl-NL" sz="26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Lesson</a:t>
            </a: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 </a:t>
            </a:r>
            <a:r>
              <a:rPr lang="nl-NL" sz="26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Study</a:t>
            </a: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.</a:t>
            </a:r>
          </a:p>
          <a:p>
            <a:pPr marL="0" indent="0">
              <a:buNone/>
            </a:pP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Veel tijd om samen lessen voor te bereiden: belangrijk voor de doorgaande lijn.</a:t>
            </a:r>
          </a:p>
          <a:p>
            <a:pPr marL="0" indent="0">
              <a:buNone/>
            </a:pP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Ambitiekaart en kwaliteitskaarten evalueren.</a:t>
            </a:r>
          </a:p>
          <a:p>
            <a:pPr marL="0" indent="0">
              <a:buNone/>
            </a:pPr>
            <a:endParaRPr lang="nl-NL" sz="26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pPr marL="0" indent="0">
              <a:buNone/>
            </a:pP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Analyse </a:t>
            </a:r>
            <a:r>
              <a:rPr lang="nl-NL" sz="26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toetsresultaten</a:t>
            </a: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 2020 – 2021: BL </a:t>
            </a:r>
            <a:r>
              <a:rPr lang="nl-NL" sz="26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nw</a:t>
            </a:r>
            <a:r>
              <a:rPr lang="nl-NL" sz="26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 3.2.</a:t>
            </a:r>
          </a:p>
          <a:p>
            <a:pPr marL="0" indent="0">
              <a:buNone/>
            </a:pPr>
            <a:endParaRPr lang="nl-NL" sz="17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pPr marL="0" indent="0">
              <a:buNone/>
            </a:pPr>
            <a:endParaRPr lang="nl-NL" sz="17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pPr marL="0" indent="0">
              <a:buNone/>
            </a:pPr>
            <a:endParaRPr lang="nl-NL" sz="17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endParaRPr lang="nl-NL" sz="17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A35DAA-D451-EB29-3037-677BFC2D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01191"/>
            <a:ext cx="6019331" cy="38523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4573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E5A6AF-C346-8B0A-BE4D-8C44868E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6363"/>
            <a:ext cx="9144000" cy="25215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Bedankt</a:t>
            </a:r>
            <a:b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7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dirty="0"/>
              <a:t>Martin Bootsma </a:t>
            </a:r>
            <a:r>
              <a:rPr lang="en-US" sz="5000" dirty="0" err="1"/>
              <a:t>en</a:t>
            </a:r>
            <a:r>
              <a:rPr lang="en-US" sz="5000" dirty="0"/>
              <a:t> Heleen Buhrs</a:t>
            </a:r>
            <a:endParaRPr lang="en-US" sz="7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0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7DF94-E337-801B-9D0C-F73958C8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4 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37806D-F9BA-83BC-156C-C0E133C6A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Start van de school in 2016</a:t>
            </a: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Interventies/keuzes</a:t>
            </a:r>
          </a:p>
          <a:p>
            <a:endParaRPr lang="nl-NL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Uitvoering in de praktijk – rol expert/coaching</a:t>
            </a: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Resultaten</a:t>
            </a:r>
          </a:p>
        </p:txBody>
      </p:sp>
      <p:pic>
        <p:nvPicPr>
          <p:cNvPr id="5" name="Afbeelding 4" descr="Afbeelding met tekst, schrijfmachine&#10;&#10;Automatisch gegenereerde beschrijving">
            <a:extLst>
              <a:ext uri="{FF2B5EF4-FFF2-40B4-BE49-F238E27FC236}">
                <a16:creationId xmlns:a16="http://schemas.microsoft.com/office/drawing/2014/main" id="{C9419B7A-8BF8-881C-A961-5CE33E92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913" y="238125"/>
            <a:ext cx="2120427" cy="32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2255B-C41B-9DFD-A3B2-1D188548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Start schooljaar 2016-2017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DABE2-FE2F-C66D-BBFC-F9F81B39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130 leerlingen (opheffingsnorm 020: 198 </a:t>
            </a:r>
            <a:r>
              <a:rPr lang="nl-NL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lln</a:t>
            </a:r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)</a:t>
            </a: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Analyse </a:t>
            </a:r>
            <a:r>
              <a:rPr lang="nl-NL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toetsresultaten</a:t>
            </a:r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: rood/oranje, lage niveauwaardes         (1.8 gemiddeld groep 4 t/m 8)</a:t>
            </a:r>
          </a:p>
          <a:p>
            <a:endParaRPr lang="nl-NL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Nieuwsbegrip in enkele groepen</a:t>
            </a:r>
          </a:p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Geen samenhangend curriculum; kerndoelen zaakvakken niet afgedekt</a:t>
            </a:r>
          </a:p>
        </p:txBody>
      </p:sp>
    </p:spTree>
    <p:extLst>
      <p:ext uri="{BB962C8B-B14F-4D97-AF65-F5344CB8AC3E}">
        <p14:creationId xmlns:p14="http://schemas.microsoft.com/office/powerpoint/2010/main" val="14085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5C466-2B33-F775-0B10-1F0DE227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Interventies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3BF47-F929-FB9C-5216-1D839A5B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 err="1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Schoolbrede</a:t>
            </a:r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 thematische aanpak – cyclus van 3 jaar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Voorschool -&gt; groep 8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Herfst, vakantie, Sinterklaas geen thema’s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Basis: biografie Alan Turing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C6F8CC0-A14B-0391-1AA8-2387DEE1F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A45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91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5C466-2B33-F775-0B10-1F0DE227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Interventies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3BF47-F929-FB9C-5216-1D839A5B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Geen methodes voor: BL, VTL en WO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Basistraining teambreed Close Reading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3-2-1 model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Experts parallel geschoold - gepositioneerd</a:t>
            </a:r>
          </a:p>
          <a:p>
            <a:endParaRPr lang="nl-NL" sz="2000" dirty="0">
              <a:latin typeface="Noto Sans Adlam" pitchFamily="2" charset="0"/>
              <a:ea typeface="Noto Sans Adlam" pitchFamily="2" charset="0"/>
              <a:cs typeface="Noto Sans Adlam" pitchFamily="2" charset="0"/>
            </a:endParaRP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Recht/Leslie (1988) als uitgangspunt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63585902-FAD4-D36B-2017-E034982DB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8" r="56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F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5C466-2B33-F775-0B10-1F0DE227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Interventies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3BF47-F929-FB9C-5216-1D839A5B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Ambitiekaarten/kwaliteitskaarten</a:t>
            </a:r>
          </a:p>
          <a:p>
            <a:r>
              <a:rPr lang="nl-NL" sz="2000" dirty="0">
                <a:latin typeface="Noto Sans Adlam" pitchFamily="2" charset="0"/>
                <a:ea typeface="Noto Sans Adlam" pitchFamily="2" charset="0"/>
                <a:cs typeface="Noto Sans Adlam" pitchFamily="2" charset="0"/>
              </a:rPr>
              <a:t>Rol expert neemt rol externe over</a:t>
            </a:r>
          </a:p>
        </p:txBody>
      </p:sp>
      <p:pic>
        <p:nvPicPr>
          <p:cNvPr id="5" name="Afbeelding 4" descr="Afbeelding met tekst, visitekaartje, schermafbeelding&#10;&#10;Automatisch gegenereerde beschrijving">
            <a:extLst>
              <a:ext uri="{FF2B5EF4-FFF2-40B4-BE49-F238E27FC236}">
                <a16:creationId xmlns:a16="http://schemas.microsoft.com/office/drawing/2014/main" id="{ED019617-B652-F79B-7149-BCEBC90C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7" r="1548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A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15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CA6C013-5E0D-8937-AC2F-BEDEF855662C}"/>
              </a:ext>
            </a:extLst>
          </p:cNvPr>
          <p:cNvSpPr/>
          <p:nvPr/>
        </p:nvSpPr>
        <p:spPr>
          <a:xfrm>
            <a:off x="4316897" y="129981"/>
            <a:ext cx="5465463" cy="6598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Werk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aan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het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opbouwen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van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kennis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MarkPro" panose="020B0504020101010102" pitchFamily="34" charset="77"/>
              </a:rPr>
              <a:t>Bouw </a:t>
            </a:r>
            <a:r>
              <a:rPr lang="en-US" dirty="0" err="1">
                <a:latin typeface="MarkPro" panose="020B0504020101010102" pitchFamily="34" charset="77"/>
              </a:rPr>
              <a:t>aan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woordenschat</a:t>
            </a:r>
            <a:r>
              <a:rPr lang="en-US" dirty="0"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Bied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verschillende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typen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van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geïntegreerde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teksten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aan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besteed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aandacht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aan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tekststructuur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MarkPro" panose="020B0504020101010102" pitchFamily="34" charset="77"/>
              </a:rPr>
              <a:t>Leer </a:t>
            </a:r>
            <a:r>
              <a:rPr lang="en-US" dirty="0" err="1">
                <a:latin typeface="MarkPro" panose="020B0504020101010102" pitchFamily="34" charset="77"/>
              </a:rPr>
              <a:t>leerlingen</a:t>
            </a:r>
            <a:r>
              <a:rPr lang="en-US" dirty="0">
                <a:latin typeface="MarkPro" panose="020B0504020101010102" pitchFamily="34" charset="77"/>
              </a:rPr>
              <a:t> (</a:t>
            </a:r>
            <a:r>
              <a:rPr lang="en-US" dirty="0" err="1">
                <a:latin typeface="MarkPro" panose="020B0504020101010102" pitchFamily="34" charset="77"/>
              </a:rPr>
              <a:t>flexibele</a:t>
            </a:r>
            <a:r>
              <a:rPr lang="en-US" dirty="0">
                <a:latin typeface="MarkPro" panose="020B0504020101010102" pitchFamily="34" charset="77"/>
              </a:rPr>
              <a:t>) </a:t>
            </a:r>
            <a:r>
              <a:rPr lang="en-US" dirty="0" err="1">
                <a:latin typeface="MarkPro" panose="020B0504020101010102" pitchFamily="34" charset="77"/>
              </a:rPr>
              <a:t>strategische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lezers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te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worden</a:t>
            </a:r>
            <a:r>
              <a:rPr lang="en-US" dirty="0"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Discussieer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met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leerlingen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over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teksten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Integreer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lezen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schrijven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Zorg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voor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een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motiverende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rkPro" panose="020B0504020101010102" pitchFamily="34" charset="77"/>
              </a:rPr>
              <a:t>leesomgeving</a:t>
            </a:r>
            <a:r>
              <a:rPr lang="en-US" dirty="0">
                <a:solidFill>
                  <a:srgbClr val="FF0000"/>
                </a:solidFill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MarkPro" panose="020B0504020101010102" pitchFamily="34" charset="77"/>
              </a:rPr>
              <a:t>Monitor </a:t>
            </a:r>
            <a:r>
              <a:rPr lang="en-US" dirty="0" err="1">
                <a:latin typeface="MarkPro" panose="020B0504020101010102" pitchFamily="34" charset="77"/>
              </a:rPr>
              <a:t>en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toets</a:t>
            </a:r>
            <a:r>
              <a:rPr lang="en-US" dirty="0">
                <a:latin typeface="MarkPro" panose="020B0504020101010102" pitchFamily="34" charset="77"/>
              </a:rPr>
              <a:t>;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MarkPro" panose="020B0504020101010102" pitchFamily="34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latin typeface="MarkPro" panose="020B0504020101010102" pitchFamily="34" charset="77"/>
              </a:rPr>
              <a:t>Differentieer</a:t>
            </a:r>
            <a:r>
              <a:rPr lang="en-US" dirty="0">
                <a:latin typeface="MarkPro" panose="020B0504020101010102" pitchFamily="34" charset="77"/>
              </a:rPr>
              <a:t> – </a:t>
            </a:r>
            <a:r>
              <a:rPr lang="en-US" dirty="0" err="1">
                <a:latin typeface="MarkPro" panose="020B0504020101010102" pitchFamily="34" charset="77"/>
              </a:rPr>
              <a:t>heterogeen</a:t>
            </a:r>
            <a:r>
              <a:rPr lang="en-US" dirty="0">
                <a:latin typeface="MarkPro" panose="020B0504020101010102" pitchFamily="34" charset="77"/>
              </a:rPr>
              <a:t> </a:t>
            </a:r>
            <a:r>
              <a:rPr lang="en-US" dirty="0" err="1">
                <a:latin typeface="MarkPro" panose="020B0504020101010102" pitchFamily="34" charset="77"/>
              </a:rPr>
              <a:t>groeperen</a:t>
            </a:r>
            <a:r>
              <a:rPr lang="en-US" dirty="0">
                <a:latin typeface="MarkPro" panose="020B0504020101010102" pitchFamily="34" charset="77"/>
              </a:rPr>
              <a:t>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6BB564-7E8E-79A6-61BD-0B4B9BD19D04}"/>
              </a:ext>
            </a:extLst>
          </p:cNvPr>
          <p:cNvSpPr txBox="1"/>
          <p:nvPr/>
        </p:nvSpPr>
        <p:spPr>
          <a:xfrm>
            <a:off x="3720" y="5968051"/>
            <a:ext cx="429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Houtveen, A. Steensel van, R. de la Rie, S. (2019). </a:t>
            </a:r>
            <a:r>
              <a:rPr lang="nl-NL" i="1" dirty="0"/>
              <a:t>De vele kanten van leesbegrip</a:t>
            </a:r>
            <a:r>
              <a:rPr lang="nl-NL" dirty="0"/>
              <a:t>. NRO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030202-AFA5-732B-AB07-A88FD937E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37" t="14844" r="27860" b="20001"/>
          <a:stretch/>
        </p:blipFill>
        <p:spPr>
          <a:xfrm>
            <a:off x="141402" y="142577"/>
            <a:ext cx="4023261" cy="56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4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Afbeelding met tekst&#10;&#10;Automatisch gegenereerde beschrijving">
            <a:extLst>
              <a:ext uri="{FF2B5EF4-FFF2-40B4-BE49-F238E27FC236}">
                <a16:creationId xmlns:a16="http://schemas.microsoft.com/office/drawing/2014/main" id="{16BF6181-983A-9F2F-F274-6BE4B58583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4965"/>
          <a:stretch/>
        </p:blipFill>
        <p:spPr bwMode="auto">
          <a:xfrm>
            <a:off x="2620672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A511D6F0-57FA-88FB-4B12-596F47FAD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451F115-8969-C4A8-ACB5-A7D11A6E4D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59F6204-2C60-198A-4D7E-65A70E968A84}"/>
              </a:ext>
            </a:extLst>
          </p:cNvPr>
          <p:cNvSpPr txBox="1"/>
          <p:nvPr/>
        </p:nvSpPr>
        <p:spPr>
          <a:xfrm>
            <a:off x="1524" y="-167268"/>
            <a:ext cx="2840610" cy="7802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sz="2400" dirty="0"/>
              <a:t>Kennis van de wereld.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Heldere doelen: Geef les voor de top!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Kerndoelen én breder.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Kennis op kennis stapelen.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Integreren zaakvakken en taal.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Leerlingen laten praten en schrijven over de inhoud van de tekst. Ze moeten iets met de gelezen informatie dóen.</a:t>
            </a:r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  <a:p>
            <a:pPr>
              <a:spcAft>
                <a:spcPts val="600"/>
              </a:spcAft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83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93656-23F5-FCEE-C2CD-FD72633D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ADAC8F-1BED-D8E9-6A49-D900851E9CA2}"/>
              </a:ext>
            </a:extLst>
          </p:cNvPr>
          <p:cNvPicPr/>
          <p:nvPr/>
        </p:nvPicPr>
        <p:blipFill rotWithShape="1">
          <a:blip r:embed="rId2"/>
          <a:srcRect t="428" r="4" b="437"/>
          <a:stretch/>
        </p:blipFill>
        <p:spPr>
          <a:xfrm>
            <a:off x="6008802" y="0"/>
            <a:ext cx="6096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354D1FD-68BF-F253-0B02-50EC96722B23}"/>
              </a:ext>
            </a:extLst>
          </p:cNvPr>
          <p:cNvSpPr txBox="1"/>
          <p:nvPr/>
        </p:nvSpPr>
        <p:spPr>
          <a:xfrm>
            <a:off x="87198" y="53460"/>
            <a:ext cx="2516101" cy="675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Rijke</a:t>
            </a:r>
            <a:r>
              <a:rPr lang="en-US" sz="3200" dirty="0"/>
              <a:t> </a:t>
            </a:r>
            <a:r>
              <a:rPr lang="en-US" sz="3200" dirty="0" err="1"/>
              <a:t>teksten</a:t>
            </a:r>
            <a:r>
              <a:rPr lang="en-US" sz="3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Schoolbrede</a:t>
            </a:r>
            <a:r>
              <a:rPr lang="en-US" sz="2000" dirty="0"/>
              <a:t> </a:t>
            </a:r>
            <a:r>
              <a:rPr lang="en-US" sz="2000" dirty="0" err="1"/>
              <a:t>afspraken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Allerlei</a:t>
            </a:r>
            <a:r>
              <a:rPr lang="en-US" sz="2000" dirty="0"/>
              <a:t> </a:t>
            </a:r>
            <a:r>
              <a:rPr lang="en-US" sz="2000" dirty="0" err="1"/>
              <a:t>soorten</a:t>
            </a:r>
            <a:r>
              <a:rPr lang="en-US" sz="2000" dirty="0"/>
              <a:t> </a:t>
            </a:r>
            <a:r>
              <a:rPr lang="en-US" sz="2000" dirty="0" err="1"/>
              <a:t>teksten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Veel</a:t>
            </a:r>
            <a:r>
              <a:rPr lang="en-US" sz="2000" dirty="0"/>
              <a:t> </a:t>
            </a:r>
            <a:r>
              <a:rPr lang="en-US" sz="2000" dirty="0" err="1"/>
              <a:t>mogelijkheden</a:t>
            </a:r>
            <a:r>
              <a:rPr lang="en-US" sz="20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Instructie</a:t>
            </a:r>
            <a:r>
              <a:rPr lang="en-US" sz="2000" dirty="0"/>
              <a:t> </a:t>
            </a:r>
            <a:r>
              <a:rPr lang="en-US" sz="2000" dirty="0" err="1"/>
              <a:t>nodig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Scheiden</a:t>
            </a:r>
            <a:r>
              <a:rPr lang="en-US" sz="2000" dirty="0"/>
              <a:t> </a:t>
            </a:r>
            <a:r>
              <a:rPr lang="en-US" sz="2000" dirty="0" err="1"/>
              <a:t>technisch</a:t>
            </a:r>
            <a:r>
              <a:rPr lang="en-US" sz="2000" dirty="0"/>
              <a:t> </a:t>
            </a:r>
            <a:r>
              <a:rPr lang="en-US" sz="2000" dirty="0" err="1"/>
              <a:t>lezen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begrijpend</a:t>
            </a:r>
            <a:r>
              <a:rPr lang="en-US" sz="2000" dirty="0"/>
              <a:t> </a:t>
            </a:r>
            <a:r>
              <a:rPr lang="en-US" sz="2000" dirty="0" err="1"/>
              <a:t>lezen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Niveauverschillen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differentiatie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681AAFF4-F52A-0FDC-23CF-11CC0E1DD102}"/>
              </a:ext>
            </a:extLst>
          </p:cNvPr>
          <p:cNvSpPr/>
          <p:nvPr/>
        </p:nvSpPr>
        <p:spPr>
          <a:xfrm>
            <a:off x="3273250" y="3428999"/>
            <a:ext cx="2849390" cy="37854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trike="noStrike" spc="-1" dirty="0"/>
              <a:t>Jim is erg </a:t>
            </a:r>
            <a:r>
              <a:rPr lang="en-US" sz="2000" b="1" strike="noStrike" spc="-1" dirty="0" err="1"/>
              <a:t>laat</a:t>
            </a:r>
            <a:r>
              <a:rPr lang="en-US" sz="2000" b="1" strike="noStrike" spc="-1" dirty="0"/>
              <a:t>. </a:t>
            </a:r>
            <a:r>
              <a:rPr lang="en-US" sz="2000" b="1" strike="noStrike" spc="-1" dirty="0" err="1"/>
              <a:t>Hij</a:t>
            </a:r>
            <a:r>
              <a:rPr lang="en-US" sz="2000" b="1" strike="noStrike" spc="-1" dirty="0"/>
              <a:t> </a:t>
            </a:r>
            <a:r>
              <a:rPr lang="en-US" sz="2000" b="1" strike="noStrike" spc="-1" dirty="0" err="1"/>
              <a:t>pakt</a:t>
            </a:r>
            <a:r>
              <a:rPr lang="en-US" sz="2000" b="1" strike="noStrike" spc="-1" dirty="0"/>
              <a:t> de bus.</a:t>
            </a:r>
            <a:endParaRPr lang="en-US" sz="2000" b="0" strike="noStrike" spc="-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trike="noStrike" spc="-1" dirty="0"/>
              <a:t>Jim is erg </a:t>
            </a:r>
            <a:r>
              <a:rPr lang="en-US" sz="2000" b="1" strike="noStrike" spc="-1" dirty="0" err="1"/>
              <a:t>laat</a:t>
            </a:r>
            <a:r>
              <a:rPr lang="en-US" sz="2000" b="1" strike="noStrike" spc="-1" dirty="0"/>
              <a:t>, want </a:t>
            </a:r>
            <a:r>
              <a:rPr lang="en-US" sz="2000" b="1" strike="noStrike" spc="-1" dirty="0" err="1"/>
              <a:t>hij</a:t>
            </a:r>
            <a:r>
              <a:rPr lang="en-US" sz="2000" b="1" strike="noStrike" spc="-1" dirty="0"/>
              <a:t> </a:t>
            </a:r>
            <a:r>
              <a:rPr lang="en-US" sz="2000" b="1" strike="noStrike" spc="-1" dirty="0" err="1"/>
              <a:t>pakt</a:t>
            </a:r>
            <a:r>
              <a:rPr lang="en-US" sz="2000" b="1" strike="noStrike" spc="-1" dirty="0"/>
              <a:t> de bus.</a:t>
            </a:r>
            <a:endParaRPr lang="en-US" sz="2000" b="0" strike="noStrike" spc="-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trike="noStrike" spc="-1" dirty="0"/>
              <a:t>Jim is erg </a:t>
            </a:r>
            <a:r>
              <a:rPr lang="en-US" sz="2000" b="1" strike="noStrike" spc="-1" dirty="0" err="1"/>
              <a:t>laat</a:t>
            </a:r>
            <a:r>
              <a:rPr lang="en-US" sz="2000" b="1" strike="noStrike" spc="-1" dirty="0"/>
              <a:t>, </a:t>
            </a:r>
            <a:r>
              <a:rPr lang="en-US" sz="2000" b="1" strike="noStrike" spc="-1" dirty="0" err="1"/>
              <a:t>hoewel</a:t>
            </a:r>
            <a:r>
              <a:rPr lang="en-US" sz="2000" b="1" strike="noStrike" spc="-1" dirty="0"/>
              <a:t> </a:t>
            </a:r>
            <a:r>
              <a:rPr lang="en-US" sz="2000" b="1" strike="noStrike" spc="-1" dirty="0" err="1"/>
              <a:t>hij</a:t>
            </a:r>
            <a:r>
              <a:rPr lang="en-US" sz="2000" b="1" strike="noStrike" spc="-1" dirty="0"/>
              <a:t> de bus </a:t>
            </a:r>
            <a:r>
              <a:rPr lang="en-US" sz="2000" b="1" strike="noStrike" spc="-1" dirty="0" err="1"/>
              <a:t>pakt</a:t>
            </a:r>
            <a:r>
              <a:rPr lang="en-US" sz="2000" b="1" strike="noStrike" spc="-1" dirty="0"/>
              <a:t>.</a:t>
            </a:r>
            <a:endParaRPr lang="en-US" sz="2000" b="0" strike="noStrike" spc="-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trike="noStrike" spc="-1" dirty="0"/>
              <a:t>Jim is erg </a:t>
            </a:r>
            <a:r>
              <a:rPr lang="en-US" sz="2000" b="1" strike="noStrike" spc="-1" dirty="0" err="1"/>
              <a:t>laat</a:t>
            </a:r>
            <a:r>
              <a:rPr lang="en-US" sz="2000" b="1" strike="noStrike" spc="-1" dirty="0"/>
              <a:t>, </a:t>
            </a:r>
            <a:r>
              <a:rPr lang="en-US" sz="2000" b="1" strike="noStrike" spc="-1" dirty="0" err="1"/>
              <a:t>dus</a:t>
            </a:r>
            <a:r>
              <a:rPr lang="en-US" sz="2000" b="1" strike="noStrike" spc="-1" dirty="0"/>
              <a:t> </a:t>
            </a:r>
            <a:r>
              <a:rPr lang="en-US" sz="2000" b="1" strike="noStrike" spc="-1" dirty="0" err="1"/>
              <a:t>hij</a:t>
            </a:r>
            <a:r>
              <a:rPr lang="en-US" sz="2000" b="1" strike="noStrike" spc="-1" dirty="0"/>
              <a:t> </a:t>
            </a:r>
            <a:r>
              <a:rPr lang="en-US" sz="2000" b="1" strike="noStrike" spc="-1" dirty="0" err="1"/>
              <a:t>pakt</a:t>
            </a:r>
            <a:r>
              <a:rPr lang="en-US" sz="2000" b="1" strike="noStrike" spc="-1" dirty="0"/>
              <a:t> de bus.</a:t>
            </a:r>
            <a:endParaRPr lang="en-US" sz="2000" b="0" strike="noStrike" spc="-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strike="noStrike" spc="-1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C531E9F-6EE2-6EC6-D801-6503838C69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99" r="4398"/>
          <a:stretch/>
        </p:blipFill>
        <p:spPr>
          <a:xfrm>
            <a:off x="4009909" y="647349"/>
            <a:ext cx="1623392" cy="24910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84367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6178</TotalTime>
  <Words>481</Words>
  <Application>Microsoft Office PowerPoint</Application>
  <PresentationFormat>Breedbeeld</PresentationFormat>
  <Paragraphs>126</Paragraphs>
  <Slides>15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MarkPro</vt:lpstr>
      <vt:lpstr>Noto Sans Adlam</vt:lpstr>
      <vt:lpstr>Kantoorthema</vt:lpstr>
      <vt:lpstr>PowerPoint-presentatie</vt:lpstr>
      <vt:lpstr>4 onderwerpen</vt:lpstr>
      <vt:lpstr>Start schooljaar 2016-2017</vt:lpstr>
      <vt:lpstr>Interventies (1)</vt:lpstr>
      <vt:lpstr>Interventies (2)</vt:lpstr>
      <vt:lpstr>Interventies (3)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Borging en resultaten</vt:lpstr>
      <vt:lpstr>Bedankt  Martin Bootsma en Heleen Buhrs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Bootsma</dc:creator>
  <cp:lastModifiedBy>Heleen Buhrs</cp:lastModifiedBy>
  <cp:revision>13</cp:revision>
  <dcterms:created xsi:type="dcterms:W3CDTF">2022-06-06T06:45:29Z</dcterms:created>
  <dcterms:modified xsi:type="dcterms:W3CDTF">2022-06-17T17:36:50Z</dcterms:modified>
</cp:coreProperties>
</file>